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2" r:id="rId5"/>
  </p:sldMasterIdLst>
  <p:notesMasterIdLst>
    <p:notesMasterId r:id="rId14"/>
  </p:notesMasterIdLst>
  <p:sldIdLst>
    <p:sldId id="2007577128" r:id="rId6"/>
    <p:sldId id="2007577113" r:id="rId7"/>
    <p:sldId id="2007577112" r:id="rId8"/>
    <p:sldId id="2007577129" r:id="rId9"/>
    <p:sldId id="2007577130" r:id="rId10"/>
    <p:sldId id="2007577110" r:id="rId11"/>
    <p:sldId id="2007577111" r:id="rId12"/>
    <p:sldId id="200757712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FEDC5E-4200-49C1-9A85-094465B4B6D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24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0614B-F355-4C87-AF17-B598991DC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4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691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43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0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78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7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04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151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02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87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829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839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8625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5252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542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119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4558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984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4548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21202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6076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0182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6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4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8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4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9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86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5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1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229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9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1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3179234"/>
            <a:ext cx="12208933" cy="367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3179234"/>
            <a:ext cx="3937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85" y="4347634"/>
            <a:ext cx="2906183" cy="20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434" y="423334"/>
            <a:ext cx="3602567" cy="1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504" y="1307718"/>
            <a:ext cx="72075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54">
              <a:defRPr/>
            </a:pPr>
            <a:r>
              <a:rPr lang="en-US" altLang="zh-C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BỘ SÁCH KẾT NỐI TRI THỨC VỚI CUỘC SỐNG</a:t>
            </a:r>
          </a:p>
          <a:p>
            <a:pPr algn="ctr" defTabSz="914354">
              <a:defRPr/>
            </a:pPr>
            <a:r>
              <a:rPr lang="en-US" altLang="zh-CN" sz="2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1717" y="69851"/>
            <a:ext cx="61616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993218" y="819151"/>
            <a:ext cx="268816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1206500" y="2408767"/>
            <a:ext cx="10261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8766" y="3932535"/>
            <a:ext cx="5107517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22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4917" y="1394972"/>
            <a:ext cx="1118988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1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.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Em sẽ nói và làm gì khi thấy người thân đã uống rượu, bia mà 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định</a:t>
            </a:r>
            <a:r>
              <a:rPr lang="vi-VN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lái xe? Vì sao?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A06DFE-8EE4-46AB-9D0D-66C2BB035D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72"/>
          <a:stretch/>
        </p:blipFill>
        <p:spPr>
          <a:xfrm>
            <a:off x="2108126" y="1980560"/>
            <a:ext cx="8063464" cy="4877440"/>
          </a:xfrm>
          <a:prstGeom prst="rect">
            <a:avLst/>
          </a:prstGeom>
        </p:spPr>
      </p:pic>
      <p:sp>
        <p:nvSpPr>
          <p:cNvPr id="6" name="Thought Bubble: Cloud 7">
            <a:extLst>
              <a:ext uri="{FF2B5EF4-FFF2-40B4-BE49-F238E27FC236}">
                <a16:creationId xmlns:a16="http://schemas.microsoft.com/office/drawing/2014/main" id="{E6162542-0A2A-4655-B8DC-38034EE7A00B}"/>
              </a:ext>
            </a:extLst>
          </p:cNvPr>
          <p:cNvSpPr/>
          <p:nvPr/>
        </p:nvSpPr>
        <p:spPr>
          <a:xfrm>
            <a:off x="4627647" y="1891974"/>
            <a:ext cx="2634544" cy="2276811"/>
          </a:xfrm>
          <a:prstGeom prst="cloudCallout">
            <a:avLst>
              <a:gd name="adj1" fmla="val -21367"/>
              <a:gd name="adj2" fmla="val 7630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ạ!</a:t>
            </a:r>
          </a:p>
        </p:txBody>
      </p:sp>
      <p:sp>
        <p:nvSpPr>
          <p:cNvPr id="7" name="Thought Bubble: Cloud 11">
            <a:extLst>
              <a:ext uri="{FF2B5EF4-FFF2-40B4-BE49-F238E27FC236}">
                <a16:creationId xmlns:a16="http://schemas.microsoft.com/office/drawing/2014/main" id="{8E3CDB35-487F-4B42-A034-8811D349FEF1}"/>
              </a:ext>
            </a:extLst>
          </p:cNvPr>
          <p:cNvSpPr/>
          <p:nvPr/>
        </p:nvSpPr>
        <p:spPr>
          <a:xfrm>
            <a:off x="9003690" y="2144856"/>
            <a:ext cx="3188310" cy="2149583"/>
          </a:xfrm>
          <a:prstGeom prst="cloudCallout">
            <a:avLst>
              <a:gd name="adj1" fmla="val -74933"/>
              <a:gd name="adj2" fmla="val 3057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xe.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hought Bubble: Cloud 13">
            <a:extLst>
              <a:ext uri="{FF2B5EF4-FFF2-40B4-BE49-F238E27FC236}">
                <a16:creationId xmlns:a16="http://schemas.microsoft.com/office/drawing/2014/main" id="{7191E537-A67F-4079-956D-7D599779B6D4}"/>
              </a:ext>
            </a:extLst>
          </p:cNvPr>
          <p:cNvSpPr/>
          <p:nvPr/>
        </p:nvSpPr>
        <p:spPr>
          <a:xfrm>
            <a:off x="8892209" y="4458735"/>
            <a:ext cx="3299791" cy="1994961"/>
          </a:xfrm>
          <a:prstGeom prst="cloudCallout">
            <a:avLst>
              <a:gd name="adj1" fmla="val -82957"/>
              <a:gd name="adj2" fmla="val 2585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taxi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</a:p>
        </p:txBody>
      </p:sp>
      <p:sp>
        <p:nvSpPr>
          <p:cNvPr id="9" name="Rectangle 8"/>
          <p:cNvSpPr/>
          <p:nvPr/>
        </p:nvSpPr>
        <p:spPr>
          <a:xfrm>
            <a:off x="87716" y="3219647"/>
            <a:ext cx="3213276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b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thấy người thân đã uống rượu, bia mà vẫn định lái xe em sẽ ngăn cản và giải thích tại sao sau khi uống rượu, bia không nên </a:t>
            </a:r>
            <a:r>
              <a:rPr lang="vi-VN" sz="2400" b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400" b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2400" b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xe, sau đó có thể gọi xe taxi về nhà.</a:t>
            </a:r>
            <a:endParaRPr lang="en-US" sz="2400" b="1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8" y="590561"/>
            <a:ext cx="955343" cy="9015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9561" y="923980"/>
            <a:ext cx="36518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220485" y="13855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4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0B40E-3CC7-49A1-B243-A6BA0D121AF8}"/>
              </a:ext>
            </a:extLst>
          </p:cNvPr>
          <p:cNvSpPr txBox="1"/>
          <p:nvPr/>
        </p:nvSpPr>
        <p:spPr>
          <a:xfrm>
            <a:off x="1014739" y="1385645"/>
            <a:ext cx="72774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2.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Em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sẽ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nói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và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làm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gì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trong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tình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huống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kumimoji="0" lang="en-US" altLang="zh-CN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sau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?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33938-DD4B-401B-AA35-98B90DD4E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291" y="1895527"/>
            <a:ext cx="9291970" cy="4915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9467" y="1953747"/>
            <a:ext cx="676430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sẽ kéo bạn </a:t>
            </a:r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vi-VN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 và nói với bạn: 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9561" y="923980"/>
            <a:ext cx="36518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4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8" y="590561"/>
            <a:ext cx="955343" cy="901521"/>
          </a:xfrm>
          <a:prstGeom prst="rect">
            <a:avLst/>
          </a:prstGeom>
        </p:spPr>
      </p:pic>
      <p:sp>
        <p:nvSpPr>
          <p:cNvPr id="10" name="Thought Bubble: Cloud 6">
            <a:extLst>
              <a:ext uri="{FF2B5EF4-FFF2-40B4-BE49-F238E27FC236}">
                <a16:creationId xmlns:a16="http://schemas.microsoft.com/office/drawing/2014/main" id="{FC4D57F6-02AE-4675-ABF8-AAFCECD90478}"/>
              </a:ext>
            </a:extLst>
          </p:cNvPr>
          <p:cNvSpPr/>
          <p:nvPr/>
        </p:nvSpPr>
        <p:spPr>
          <a:xfrm>
            <a:off x="88198" y="2044583"/>
            <a:ext cx="4208493" cy="3759027"/>
          </a:xfrm>
          <a:prstGeom prst="cloudCallout">
            <a:avLst>
              <a:gd name="adj1" fmla="val 95214"/>
              <a:gd name="adj2" fmla="val 954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Cậu </a:t>
            </a:r>
            <a:r>
              <a:rPr lang="vi-VN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đừng làm như vậy. Đoàn tàu đi tới với tốc độ </a:t>
            </a:r>
            <a:r>
              <a:rPr lang="en-US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rất </a:t>
            </a:r>
            <a:r>
              <a:rPr lang="vi-VN" sz="2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nhanh, làm như vậy thì sẽ vô cùng nguy hiểm</a:t>
            </a:r>
            <a:r>
              <a:rPr lang="vi-VN" sz="240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.</a:t>
            </a:r>
            <a:endParaRPr lang="en-US" sz="24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hought Bubble: Cloud 6">
            <a:extLst>
              <a:ext uri="{FF2B5EF4-FFF2-40B4-BE49-F238E27FC236}">
                <a16:creationId xmlns:a16="http://schemas.microsoft.com/office/drawing/2014/main" id="{FC4D57F6-02AE-4675-ABF8-AAFCECD90478}"/>
              </a:ext>
            </a:extLst>
          </p:cNvPr>
          <p:cNvSpPr/>
          <p:nvPr/>
        </p:nvSpPr>
        <p:spPr>
          <a:xfrm>
            <a:off x="88197" y="2229998"/>
            <a:ext cx="4208493" cy="3759027"/>
          </a:xfrm>
          <a:prstGeom prst="cloudCallout">
            <a:avLst>
              <a:gd name="adj1" fmla="val 95214"/>
              <a:gd name="adj2" fmla="val 9546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Các bạn ơi, tàu sắp đến, chui qua rào chắn rất nguy hiểm, các bạn nên tránh xa ra nhé!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20485" y="13855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19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CE14F-0E07-4AEE-B1F3-65685254F030}"/>
              </a:ext>
            </a:extLst>
          </p:cNvPr>
          <p:cNvSpPr/>
          <p:nvPr/>
        </p:nvSpPr>
        <p:spPr>
          <a:xfrm>
            <a:off x="638632" y="1399297"/>
            <a:ext cx="11367332" cy="832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5" y="456320"/>
            <a:ext cx="857987" cy="969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2292" y="687376"/>
            <a:ext cx="438807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dụng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20485" y="13855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30" y="2231413"/>
            <a:ext cx="120059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- Lên xe: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</a:rPr>
              <a:t>+ Bước 1: đứng bên trái xe, quan sát, chân trái đặt trên giá để chân.</a:t>
            </a:r>
            <a:endParaRPr lang="vi-VN" sz="2800" dirty="0">
              <a:solidFill>
                <a:srgbClr val="3C3C3C"/>
              </a:solidFill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</a:rPr>
              <a:t>+Bước 2: Hai tay ôm vào hông người điều khiển, </a:t>
            </a:r>
            <a:r>
              <a:rPr lang="vi-VN" sz="2800" dirty="0" smtClean="0">
                <a:solidFill>
                  <a:srgbClr val="000000"/>
                </a:solidFill>
              </a:rPr>
              <a:t>v</a:t>
            </a:r>
            <a:r>
              <a:rPr lang="en-US" sz="2800" dirty="0" err="1" smtClean="0">
                <a:solidFill>
                  <a:srgbClr val="000000"/>
                </a:solidFill>
              </a:rPr>
              <a:t>ắt</a:t>
            </a:r>
            <a:r>
              <a:rPr lang="vi-VN" sz="2800" dirty="0" smtClean="0">
                <a:solidFill>
                  <a:srgbClr val="000000"/>
                </a:solidFill>
              </a:rPr>
              <a:t> ch</a:t>
            </a:r>
            <a:r>
              <a:rPr lang="en-US" sz="2800" dirty="0">
                <a:solidFill>
                  <a:srgbClr val="000000"/>
                </a:solidFill>
              </a:rPr>
              <a:t>â</a:t>
            </a:r>
            <a:r>
              <a:rPr lang="vi-VN" sz="2800" dirty="0" smtClean="0">
                <a:solidFill>
                  <a:srgbClr val="000000"/>
                </a:solidFill>
              </a:rPr>
              <a:t>n </a:t>
            </a:r>
            <a:r>
              <a:rPr lang="vi-VN" sz="2800" dirty="0">
                <a:solidFill>
                  <a:srgbClr val="000000"/>
                </a:solidFill>
              </a:rPr>
              <a:t>phải sang </a:t>
            </a:r>
            <a:r>
              <a:rPr lang="vi-VN" sz="2800" dirty="0" smtClean="0">
                <a:solidFill>
                  <a:srgbClr val="000000"/>
                </a:solidFill>
              </a:rPr>
              <a:t>b</a:t>
            </a:r>
            <a:r>
              <a:rPr lang="en-US" sz="2800" dirty="0">
                <a:solidFill>
                  <a:srgbClr val="000000"/>
                </a:solidFill>
              </a:rPr>
              <a:t>ê</a:t>
            </a:r>
            <a:r>
              <a:rPr lang="vi-VN" sz="2800" dirty="0" smtClean="0">
                <a:solidFill>
                  <a:srgbClr val="000000"/>
                </a:solidFill>
              </a:rPr>
              <a:t>n </a:t>
            </a:r>
            <a:r>
              <a:rPr lang="vi-VN" sz="2800" dirty="0">
                <a:solidFill>
                  <a:srgbClr val="000000"/>
                </a:solidFill>
              </a:rPr>
              <a:t>kia và để lên giá để chân.</a:t>
            </a:r>
            <a:endParaRPr lang="vi-VN" sz="2800" dirty="0">
              <a:solidFill>
                <a:srgbClr val="3C3C3C"/>
              </a:solidFill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</a:rPr>
              <a:t>+Bước 3: Ngồi vững, hai tay ôm hông người điều khiển.</a:t>
            </a:r>
            <a:endParaRPr lang="vi-VN" sz="2800" dirty="0">
              <a:solidFill>
                <a:srgbClr val="3C3C3C"/>
              </a:solidFill>
            </a:endParaRPr>
          </a:p>
          <a:p>
            <a:pPr algn="just"/>
            <a:r>
              <a:rPr lang="vi-VN" sz="2800" dirty="0">
                <a:solidFill>
                  <a:srgbClr val="FF0000"/>
                </a:solidFill>
              </a:rPr>
              <a:t>-Xuống xe: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</a:rPr>
              <a:t>+Bước 1: Quan sát xung quanh, hai tay bám chặt vào hông người điều khiển, </a:t>
            </a:r>
            <a:r>
              <a:rPr lang="en-US" sz="2800" dirty="0" err="1" smtClean="0">
                <a:solidFill>
                  <a:srgbClr val="000000"/>
                </a:solidFill>
              </a:rPr>
              <a:t>vắt</a:t>
            </a:r>
            <a:r>
              <a:rPr lang="vi-VN" sz="2800" dirty="0" smtClean="0">
                <a:solidFill>
                  <a:srgbClr val="000000"/>
                </a:solidFill>
              </a:rPr>
              <a:t> </a:t>
            </a:r>
            <a:r>
              <a:rPr lang="vi-VN" sz="2800" dirty="0">
                <a:solidFill>
                  <a:srgbClr val="000000"/>
                </a:solidFill>
              </a:rPr>
              <a:t>chân phải về phía sau, đưa về bên trái xe.</a:t>
            </a:r>
            <a:endParaRPr lang="vi-VN" sz="2800" dirty="0">
              <a:solidFill>
                <a:srgbClr val="3C3C3C"/>
              </a:solidFill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</a:rPr>
              <a:t>+Bước 2: Chân phải đặt xuống đất.</a:t>
            </a:r>
            <a:endParaRPr lang="vi-VN" sz="2800" dirty="0">
              <a:solidFill>
                <a:srgbClr val="3C3C3C"/>
              </a:solidFill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</a:rPr>
              <a:t>+Bước 3: Chân trái đặt xuống đất, song song chân phải.</a:t>
            </a:r>
            <a:endParaRPr lang="vi-VN" sz="2800" dirty="0">
              <a:solidFill>
                <a:srgbClr val="3C3C3C"/>
              </a:solidFill>
            </a:endParaRPr>
          </a:p>
          <a:p>
            <a:pPr algn="just"/>
            <a:r>
              <a:rPr lang="vi-VN" sz="2800" dirty="0"/>
              <a:t/>
            </a:r>
            <a:br>
              <a:rPr lang="vi-VN" sz="2800" dirty="0"/>
            </a:b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455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Xem</a:t>
            </a:r>
            <a:r>
              <a:rPr lang="en-US" dirty="0" smtClean="0"/>
              <a:t> video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an </a:t>
            </a:r>
            <a:r>
              <a:rPr lang="en-US" dirty="0" err="1" smtClean="0"/>
              <a:t>toàn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video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xe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i="1" dirty="0"/>
              <a:t>https://youtu.be/7A432AzOOXE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14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CE14F-0E07-4AEE-B1F3-65685254F030}"/>
              </a:ext>
            </a:extLst>
          </p:cNvPr>
          <p:cNvSpPr/>
          <p:nvPr/>
        </p:nvSpPr>
        <p:spPr>
          <a:xfrm>
            <a:off x="638632" y="1436410"/>
            <a:ext cx="11367332" cy="832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viết hoặc vẽ tranh tuyên truyền thực hiện an toàn khi đi trên các phương tiện giao thông và chia sẻ với bạn.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1342016-D157-46C4-BADE-BEBCD505E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6" y="2257054"/>
            <a:ext cx="6241774" cy="46009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" y="2405824"/>
            <a:ext cx="5946213" cy="4434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9" y="597951"/>
            <a:ext cx="857987" cy="9694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1456" y="918209"/>
            <a:ext cx="3651825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20485" y="13855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28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DDBBA-B493-412C-95F1-F1B0AB6EB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601" y="1455910"/>
            <a:ext cx="8934955" cy="513627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654371" y="830047"/>
            <a:ext cx="4147944" cy="633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2400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0485" y="13855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633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DDBBA-B493-412C-95F1-F1B0AB6EB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1" y="1392116"/>
            <a:ext cx="11346872" cy="533829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56664" y="758928"/>
            <a:ext cx="4147945" cy="6331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220485" y="2919443"/>
            <a:ext cx="9172315" cy="3700130"/>
          </a:xfrm>
          <a:prstGeom prst="cloudCallout">
            <a:avLst>
              <a:gd name="adj1" fmla="val -64435"/>
              <a:gd name="adj2" fmla="val 32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20485" y="13855"/>
            <a:ext cx="7585655" cy="88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kern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94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0D83629-52CD-4A16-ABF5-C4661F4F9440"/>
  <p:tag name="ISPRING_CMI5_LAUNCH_METHOD" val="any window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ai 14 Cung tham gia giao thong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551738-F150-44EB-AEF2-D42DF6A0AEEF}:20075771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1294A3-0F2E-4FAE-89DD-A7585B125962}:20075771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C85838-F012-4983-9AE6-99B4A550F98D}:20075771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15E509-180E-431F-8DAC-E79A2B4A521B}:20075771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AC6B3B-7433-483A-BA12-4992EC5C45A0}:20075771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0C22D7-05B0-4E6E-A28B-86397DE3AE82}:20075771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2EF926-B0D2-40D6-AAB0-D7B62007D368}:20075771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B66BC2-1000-417B-9684-685531F57A5C}:200757712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513</Words>
  <Application>Microsoft Office PowerPoint</Application>
  <PresentationFormat>Widescreen</PresentationFormat>
  <Paragraphs>43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等线</vt:lpstr>
      <vt:lpstr>黑体</vt:lpstr>
      <vt:lpstr>Times New Roman</vt:lpstr>
      <vt:lpstr>字魂59号-创粗黑</vt:lpstr>
      <vt:lpstr>方正卡通简体</vt:lpstr>
      <vt:lpstr>1_Office Theme</vt:lpstr>
      <vt:lpstr>2_Office Theme</vt:lpstr>
      <vt:lpstr>Office 主题​​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Xem video ngồi xe an toàn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14 Cung tham gia giao thong</dc:title>
  <dc:creator>tran hong luong</dc:creator>
  <cp:lastModifiedBy>THANH HƯƠNG</cp:lastModifiedBy>
  <cp:revision>104</cp:revision>
  <dcterms:created xsi:type="dcterms:W3CDTF">2021-06-05T04:03:17Z</dcterms:created>
  <dcterms:modified xsi:type="dcterms:W3CDTF">2024-12-16T00:54:29Z</dcterms:modified>
</cp:coreProperties>
</file>