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11"/>
  </p:notesMasterIdLst>
  <p:sldIdLst>
    <p:sldId id="2766" r:id="rId2"/>
    <p:sldId id="273" r:id="rId3"/>
    <p:sldId id="2759" r:id="rId4"/>
    <p:sldId id="2760" r:id="rId5"/>
    <p:sldId id="2761" r:id="rId6"/>
    <p:sldId id="2762" r:id="rId7"/>
    <p:sldId id="263" r:id="rId8"/>
    <p:sldId id="2748" r:id="rId9"/>
    <p:sldId id="27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344679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6850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F430731-F488-A575-B444-FE1FE7E3E7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705" y="0"/>
            <a:ext cx="13937023" cy="7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3241861" y="2095113"/>
            <a:ext cx="5989378" cy="67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615" tIns="60807" rIns="121615" bIns="60807">
            <a:spAutoFit/>
          </a:bodyPr>
          <a:lstStyle>
            <a:lvl1pPr defTabSz="913130">
              <a:spcBef>
                <a:spcPct val="20000"/>
              </a:spcBef>
              <a:buChar char="•"/>
              <a:defRPr sz="4200">
                <a:solidFill>
                  <a:schemeClr val="tx1"/>
                </a:solidFill>
                <a:latin typeface="Arial" panose="020B0604020202020204" pitchFamily="34" charset="0"/>
              </a:defRPr>
            </a:lvl1pPr>
            <a:lvl2pPr marL="742950" indent="-285750" defTabSz="913130">
              <a:spcBef>
                <a:spcPct val="20000"/>
              </a:spcBef>
              <a:buChar char="–"/>
              <a:defRPr sz="3700">
                <a:solidFill>
                  <a:schemeClr val="tx1"/>
                </a:solidFill>
                <a:latin typeface="Arial" panose="020B0604020202020204" pitchFamily="34" charset="0"/>
              </a:defRPr>
            </a:lvl2pPr>
            <a:lvl3pPr marL="1143000" indent="-228600" defTabSz="913130">
              <a:spcBef>
                <a:spcPct val="20000"/>
              </a:spcBef>
              <a:buChar char="•"/>
              <a:defRPr sz="3200">
                <a:solidFill>
                  <a:schemeClr val="tx1"/>
                </a:solidFill>
                <a:latin typeface="Arial" panose="020B0604020202020204" pitchFamily="34" charset="0"/>
              </a:defRPr>
            </a:lvl3pPr>
            <a:lvl4pPr marL="1600200" indent="-228600" defTabSz="913130">
              <a:spcBef>
                <a:spcPct val="20000"/>
              </a:spcBef>
              <a:buChar char="–"/>
              <a:defRPr sz="2600">
                <a:solidFill>
                  <a:schemeClr val="tx1"/>
                </a:solidFill>
                <a:latin typeface="Arial" panose="020B0604020202020204" pitchFamily="34" charset="0"/>
              </a:defRPr>
            </a:lvl4pPr>
            <a:lvl5pPr marL="2057400" indent="-228600" defTabSz="913130">
              <a:spcBef>
                <a:spcPct val="20000"/>
              </a:spcBef>
              <a:buChar char="»"/>
              <a:defRPr sz="26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defTabSz="910214" fontAlgn="base">
              <a:spcBef>
                <a:spcPct val="50000"/>
              </a:spcBef>
              <a:spcAft>
                <a:spcPct val="0"/>
              </a:spcAft>
              <a:buNone/>
              <a:defRPr/>
            </a:pPr>
            <a:r>
              <a:rPr lang="en-US" altLang="vi-VN" sz="3591"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TIẾNG VIỆT </a:t>
            </a:r>
            <a:r>
              <a:rPr lang="vi-VN" altLang="vi-VN" sz="3591"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a:t>
            </a:r>
            <a:endParaRPr lang="en-US" altLang="vi-VN" sz="3591"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819387" y="1321992"/>
            <a:ext cx="11205457" cy="6226612"/>
          </a:xfrm>
          <a:prstGeom prst="rect">
            <a:avLst/>
          </a:prstGeom>
          <a:noFill/>
        </p:spPr>
        <p:txBody>
          <a:bodyPr spcFirstLastPara="1" wrap="none" lIns="121615" tIns="60807" rIns="121615" bIns="60807" numCol="1">
            <a:prstTxWarp prst="textArchUp">
              <a:avLst>
                <a:gd name="adj" fmla="val 10800000"/>
              </a:avLst>
            </a:prstTxWarp>
            <a:spAutoFit/>
          </a:bodyPr>
          <a:lstStyle/>
          <a:p>
            <a:pPr algn="ctr" defTabSz="912114">
              <a:defRPr/>
            </a:pPr>
            <a:r>
              <a:rPr lang="en-US" sz="32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SÁCH KẾT NỐI TRI THỨC VỚI CUỘC SỐNG – NĂM HỌC 2024 </a:t>
            </a:r>
            <a:r>
              <a:rPr lang="en-US" sz="3200" b="1"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2025 </a:t>
            </a:r>
            <a:endParaRPr lang="en-US" sz="32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1588468" y="215937"/>
            <a:ext cx="9296164" cy="736837"/>
          </a:xfrm>
          <a:prstGeom prst="rect">
            <a:avLst/>
          </a:prstGeom>
          <a:noFill/>
        </p:spPr>
        <p:txBody>
          <a:bodyPr wrap="none" lIns="121615" tIns="60807" rIns="121615" bIns="60807">
            <a:spAutoFit/>
            <a:scene3d>
              <a:camera prst="orthographicFront"/>
              <a:lightRig rig="harsh" dir="t"/>
            </a:scene3d>
            <a:sp3d extrusionH="57150" prstMaterial="matte">
              <a:bevelT w="63500" h="12700" prst="angle"/>
              <a:contourClr>
                <a:schemeClr val="bg1">
                  <a:lumMod val="65000"/>
                </a:schemeClr>
              </a:contourClr>
            </a:sp3d>
          </a:bodyPr>
          <a:lstStyle/>
          <a:p>
            <a:pPr algn="ctr" defTabSz="912114">
              <a:defRPr/>
            </a:pPr>
            <a:r>
              <a:rPr lang="en-US" sz="3990" b="1" dirty="0">
                <a:solidFill>
                  <a:srgbClr val="FF0000"/>
                </a:solidFill>
                <a:latin typeface="Time nes New Roman"/>
                <a:cs typeface="Arial" panose="020B0604020202020204" pitchFamily="34" charset="0"/>
              </a:rPr>
              <a:t>TRƯỜNG TIỂU HỌC QUANG TRUNG </a:t>
            </a:r>
            <a:endParaRPr lang="en-US" sz="3990" b="1" dirty="0">
              <a:solidFill>
                <a:srgbClr val="FF0000"/>
              </a:solidFill>
              <a:latin typeface="Calibri" panose="020F0502020204030204"/>
              <a:cs typeface="Arial" panose="020B0604020202020204" pitchFamily="34" charset="0"/>
            </a:endParaRPr>
          </a:p>
        </p:txBody>
      </p:sp>
      <p:sp>
        <p:nvSpPr>
          <p:cNvPr id="12" name="Rectangle 11"/>
          <p:cNvSpPr/>
          <p:nvPr/>
        </p:nvSpPr>
        <p:spPr>
          <a:xfrm>
            <a:off x="1706136" y="2933950"/>
            <a:ext cx="9431957" cy="1353908"/>
          </a:xfrm>
          <a:prstGeom prst="rect">
            <a:avLst/>
          </a:prstGeom>
        </p:spPr>
        <p:txBody>
          <a:bodyPr wrap="square" lIns="121615" tIns="60807" rIns="121615" bIns="60807">
            <a:spAutoFit/>
          </a:bodyPr>
          <a:lst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a:lstStyle>
          <a:p>
            <a:pPr algn="ctr" defTabSz="1448614">
              <a:defRPr/>
            </a:pPr>
            <a:r>
              <a:rPr lang="en-US" sz="4000" b="1" dirty="0" err="1" smtClean="0">
                <a:solidFill>
                  <a:srgbClr val="FF0000"/>
                </a:solidFill>
                <a:latin typeface="Times New Roman" panose="02020603050405020304" pitchFamily="18" charset="0"/>
                <a:cs typeface="Times New Roman" panose="02020603050405020304" pitchFamily="18" charset="0"/>
              </a:rPr>
              <a:t>Nói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nghe</a:t>
            </a:r>
            <a:r>
              <a:rPr lang="en-US" sz="4000" b="1" dirty="0" smtClean="0">
                <a:solidFill>
                  <a:srgbClr val="FF0000"/>
                </a:solidFill>
                <a:latin typeface="Times New Roman" panose="02020603050405020304" pitchFamily="18" charset="0"/>
                <a:cs typeface="Times New Roman" panose="02020603050405020304" pitchFamily="18" charset="0"/>
              </a:rPr>
              <a:t>: </a:t>
            </a:r>
          </a:p>
          <a:p>
            <a:pPr algn="ctr" defTabSz="1448614">
              <a:defRPr/>
            </a:pPr>
            <a:r>
              <a:rPr lang="en-US" sz="4000" b="1" dirty="0" err="1" smtClean="0">
                <a:solidFill>
                  <a:srgbClr val="FF0000"/>
                </a:solidFill>
                <a:latin typeface="Times New Roman" panose="02020603050405020304" pitchFamily="18" charset="0"/>
                <a:cs typeface="Times New Roman" panose="02020603050405020304" pitchFamily="18" charset="0"/>
              </a:rPr>
              <a:t>Kể</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chuyện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Đôi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cánh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ngựa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trắng</a:t>
            </a:r>
            <a:endParaRPr lang="en-US" sz="4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2108473" y="4731490"/>
            <a:ext cx="12161838" cy="598421"/>
          </a:xfrm>
          <a:prstGeom prst="rect">
            <a:avLst/>
          </a:prstGeom>
        </p:spPr>
        <p:txBody>
          <a:bodyPr lIns="106158" tIns="53079" rIns="106158" bIns="53079">
            <a:spAutoFit/>
          </a:bodyPr>
          <a:lstStyle/>
          <a:p>
            <a:pPr algn="ctr">
              <a:buFont typeface="Arial" panose="020B0604020202020204" pitchFamily="34" charset="0"/>
              <a:buNone/>
              <a:defRPr/>
            </a:pP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Đỗ</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Hường</a:t>
            </a:r>
            <a:endPar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532706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399071" y="1467771"/>
            <a:ext cx="9065341" cy="52673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5"/>
          <a:stretch>
            <a:fillRect/>
          </a:stretch>
        </p:blipFill>
        <p:spPr>
          <a:xfrm>
            <a:off x="270803" y="1939139"/>
            <a:ext cx="2030144" cy="3475021"/>
          </a:xfrm>
          <a:prstGeom prst="rect">
            <a:avLst/>
          </a:prstGeom>
        </p:spPr>
      </p:pic>
      <p:sp>
        <p:nvSpPr>
          <p:cNvPr id="6" name="TextBox 5">
            <a:extLst>
              <a:ext uri="{FF2B5EF4-FFF2-40B4-BE49-F238E27FC236}">
                <a16:creationId xmlns:a16="http://schemas.microsoft.com/office/drawing/2014/main" id="{2C58F71E-B642-26B8-73F0-46A8471BB3C6}"/>
              </a:ext>
            </a:extLst>
          </p:cNvPr>
          <p:cNvSpPr txBox="1"/>
          <p:nvPr/>
        </p:nvSpPr>
        <p:spPr>
          <a:xfrm>
            <a:off x="2064775" y="70744"/>
            <a:ext cx="939963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12700">
                  <a:solidFill>
                    <a:sysClr val="windowText" lastClr="000000"/>
                  </a:solidFill>
                </a:ln>
                <a:solidFill>
                  <a:srgbClr val="FF0000"/>
                </a:solidFill>
                <a:latin typeface="Cambria" panose="02040503050406030204" pitchFamily="18" charset="0"/>
                <a:ea typeface="Cambria" panose="02040503050406030204" pitchFamily="18" charset="0"/>
              </a:rPr>
              <a:t>1</a:t>
            </a:r>
            <a:r>
              <a:rPr kumimoji="0" lang="en-US" sz="8000" b="1" i="0" u="none" strike="noStrike" kern="1200" cap="none" spc="0" normalizeH="0" baseline="0" noProof="0" dirty="0" smtClean="0">
                <a:ln w="12700">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 </a:t>
            </a:r>
            <a:r>
              <a:rPr lang="en-US" sz="8000" b="1" dirty="0">
                <a:ln w="12700">
                  <a:solidFill>
                    <a:sysClr val="windowText" lastClr="000000"/>
                  </a:solidFill>
                </a:ln>
                <a:solidFill>
                  <a:srgbClr val="FF0000"/>
                </a:solidFill>
                <a:latin typeface="Cambria" panose="02040503050406030204" pitchFamily="18" charset="0"/>
                <a:ea typeface="Cambria" panose="02040503050406030204" pitchFamily="18" charset="0"/>
              </a:rPr>
              <a:t>N</a:t>
            </a:r>
            <a:r>
              <a:rPr kumimoji="0" lang="en-US" sz="8000" b="1" i="0" u="none" strike="noStrike" kern="1200" cap="none" spc="0" normalizeH="0" baseline="0" noProof="0" dirty="0" err="1" smtClean="0">
                <a:ln w="12700">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ghe</a:t>
            </a:r>
            <a:r>
              <a:rPr kumimoji="0" lang="en-US" sz="8000" b="1" i="0" u="none" strike="noStrike" kern="1200" cap="none" spc="0" normalizeH="0" noProof="0" dirty="0" smtClean="0">
                <a:ln w="12700">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smtClean="0">
                <a:ln w="12700">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k</a:t>
            </a:r>
            <a:r>
              <a:rPr kumimoji="0" lang="en-US" sz="8000" b="1" i="0" u="none" strike="noStrike" kern="1200" cap="none" spc="0" normalizeH="0" baseline="0" noProof="0" dirty="0" err="1" smtClean="0">
                <a:ln w="12700">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ể</a:t>
            </a:r>
            <a:r>
              <a:rPr kumimoji="0" lang="en-US" sz="8000" b="1" i="0" u="none" strike="noStrike" kern="1200" cap="none" spc="0" normalizeH="0" noProof="0" dirty="0" smtClean="0">
                <a:ln w="12700">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228600" y="306551"/>
            <a:ext cx="11432458" cy="830997"/>
          </a:xfrm>
          <a:prstGeom prst="rect">
            <a:avLst/>
          </a:prstGeom>
          <a:noFill/>
        </p:spPr>
        <p:txBody>
          <a:bodyPr wrap="square" rtlCol="0">
            <a:spAutoFit/>
          </a:bodyPr>
          <a:lstStyle/>
          <a:p>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2.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Dựa</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vào</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tranh</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kể</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lại</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câu</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chuyện</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trên</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endParaRPr lang="en-US" sz="4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
        <p:nvSpPr>
          <p:cNvPr id="7" name="TextBox 6">
            <a:extLst>
              <a:ext uri="{FF2B5EF4-FFF2-40B4-BE49-F238E27FC236}">
                <a16:creationId xmlns:a16="http://schemas.microsoft.com/office/drawing/2014/main" id="{F7D20251-82BD-42A4-DEE9-FC32EAF4782E}"/>
              </a:ext>
            </a:extLst>
          </p:cNvPr>
          <p:cNvSpPr txBox="1"/>
          <p:nvPr/>
        </p:nvSpPr>
        <p:spPr>
          <a:xfrm>
            <a:off x="759542" y="46464"/>
            <a:ext cx="11432458" cy="830997"/>
          </a:xfrm>
          <a:prstGeom prst="rect">
            <a:avLst/>
          </a:prstGeom>
          <a:noFill/>
        </p:spPr>
        <p:txBody>
          <a:bodyPr wrap="square" rtlCol="0">
            <a:spAutoFit/>
          </a:bodyPr>
          <a:lstStyle/>
          <a:p>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2.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Dựa</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vào</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tranh</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kể</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lại</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câu</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chuyện</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trên</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endParaRPr lang="en-US" sz="4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
        <p:nvSpPr>
          <p:cNvPr id="6" name="TextBox 5">
            <a:extLst>
              <a:ext uri="{FF2B5EF4-FFF2-40B4-BE49-F238E27FC236}">
                <a16:creationId xmlns:a16="http://schemas.microsoft.com/office/drawing/2014/main" id="{F7D20251-82BD-42A4-DEE9-FC32EAF4782E}"/>
              </a:ext>
            </a:extLst>
          </p:cNvPr>
          <p:cNvSpPr txBox="1"/>
          <p:nvPr/>
        </p:nvSpPr>
        <p:spPr>
          <a:xfrm>
            <a:off x="543233" y="167378"/>
            <a:ext cx="11432458" cy="830997"/>
          </a:xfrm>
          <a:prstGeom prst="rect">
            <a:avLst/>
          </a:prstGeom>
          <a:noFill/>
        </p:spPr>
        <p:txBody>
          <a:bodyPr wrap="square" rtlCol="0">
            <a:spAutoFit/>
          </a:bodyPr>
          <a:lstStyle/>
          <a:p>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2.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Dựa</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vào</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tranh</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kể</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lại</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câu</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chuyện</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trên</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endParaRPr lang="en-US" sz="4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
        <p:nvSpPr>
          <p:cNvPr id="7" name="TextBox 6">
            <a:extLst>
              <a:ext uri="{FF2B5EF4-FFF2-40B4-BE49-F238E27FC236}">
                <a16:creationId xmlns:a16="http://schemas.microsoft.com/office/drawing/2014/main" id="{F7D20251-82BD-42A4-DEE9-FC32EAF4782E}"/>
              </a:ext>
            </a:extLst>
          </p:cNvPr>
          <p:cNvSpPr txBox="1"/>
          <p:nvPr/>
        </p:nvSpPr>
        <p:spPr>
          <a:xfrm>
            <a:off x="444909" y="151239"/>
            <a:ext cx="11432458" cy="830997"/>
          </a:xfrm>
          <a:prstGeom prst="rect">
            <a:avLst/>
          </a:prstGeom>
          <a:noFill/>
        </p:spPr>
        <p:txBody>
          <a:bodyPr wrap="square" rtlCol="0">
            <a:spAutoFit/>
          </a:bodyPr>
          <a:lstStyle/>
          <a:p>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2.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Dựa</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vào</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tranh</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kể</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lại</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câu</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chuyện</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trên</a:t>
            </a:r>
            <a:r>
              <a:rPr lang="en-US" sz="4800" b="1"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endParaRPr lang="en-US" sz="4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F42BAFD-3375-48EC-AC33-9CB322ABC5FF}"/>
              </a:ext>
            </a:extLst>
          </p:cNvPr>
          <p:cNvSpPr txBox="1"/>
          <p:nvPr/>
        </p:nvSpPr>
        <p:spPr>
          <a:xfrm>
            <a:off x="1261094" y="708600"/>
            <a:ext cx="8305693" cy="4154984"/>
          </a:xfrm>
          <a:prstGeom prst="rect">
            <a:avLst/>
          </a:prstGeom>
          <a:solidFill>
            <a:schemeClr val="bg1"/>
          </a:solidFill>
          <a:ln>
            <a:solidFill>
              <a:schemeClr val="accent1"/>
            </a:solidFill>
          </a:ln>
        </p:spPr>
        <p:txBody>
          <a:bodyPr wrap="square">
            <a:spAutoFit/>
          </a:bodyPr>
          <a:lstStyle/>
          <a:p>
            <a:pPr lvl="0" algn="just" defTabSz="457200"/>
            <a:r>
              <a:rPr lang="en-US" sz="4400" b="1" i="1" kern="0" dirty="0">
                <a:solidFill>
                  <a:srgbClr val="000000"/>
                </a:solidFill>
                <a:latin typeface="Cambria" panose="02040503050406030204" pitchFamily="18" charset="0"/>
                <a:ea typeface="Cambria" panose="02040503050406030204" pitchFamily="18" charset="0"/>
              </a:rPr>
              <a:t>Ý </a:t>
            </a:r>
            <a:r>
              <a:rPr lang="en-US" sz="4400" b="1" i="1" kern="0" dirty="0" err="1">
                <a:solidFill>
                  <a:srgbClr val="000000"/>
                </a:solidFill>
                <a:latin typeface="Cambria" panose="02040503050406030204" pitchFamily="18" charset="0"/>
                <a:ea typeface="Cambria" panose="02040503050406030204" pitchFamily="18" charset="0"/>
              </a:rPr>
              <a:t>nghĩa</a:t>
            </a:r>
            <a:r>
              <a:rPr lang="en-US" sz="4400" b="1" i="1" kern="0" dirty="0">
                <a:solidFill>
                  <a:srgbClr val="000000"/>
                </a:solidFill>
                <a:latin typeface="Cambria" panose="02040503050406030204" pitchFamily="18" charset="0"/>
                <a:ea typeface="Cambria" panose="02040503050406030204" pitchFamily="18" charset="0"/>
              </a:rPr>
              <a:t> </a:t>
            </a:r>
            <a:r>
              <a:rPr lang="en-US" sz="4400" b="1" i="1" kern="0" dirty="0" err="1" smtClean="0">
                <a:solidFill>
                  <a:srgbClr val="000000"/>
                </a:solidFill>
                <a:latin typeface="Cambria" panose="02040503050406030204" pitchFamily="18" charset="0"/>
                <a:ea typeface="Cambria" panose="02040503050406030204" pitchFamily="18" charset="0"/>
              </a:rPr>
              <a:t>của</a:t>
            </a:r>
            <a:r>
              <a:rPr lang="en-US" sz="4400" b="1" i="1" kern="0" dirty="0" smtClean="0">
                <a:solidFill>
                  <a:srgbClr val="000000"/>
                </a:solidFill>
                <a:latin typeface="Cambria" panose="02040503050406030204" pitchFamily="18" charset="0"/>
                <a:ea typeface="Cambria" panose="02040503050406030204" pitchFamily="18" charset="0"/>
              </a:rPr>
              <a:t> </a:t>
            </a:r>
            <a:r>
              <a:rPr lang="en-US" sz="4400" b="1" i="1" kern="0" dirty="0" err="1" smtClean="0">
                <a:solidFill>
                  <a:srgbClr val="000000"/>
                </a:solidFill>
                <a:latin typeface="Cambria" panose="02040503050406030204" pitchFamily="18" charset="0"/>
                <a:ea typeface="Cambria" panose="02040503050406030204" pitchFamily="18" charset="0"/>
              </a:rPr>
              <a:t>câu</a:t>
            </a:r>
            <a:r>
              <a:rPr lang="en-US" sz="4400" b="1" i="1" kern="0" dirty="0" smtClean="0">
                <a:solidFill>
                  <a:srgbClr val="000000"/>
                </a:solidFill>
                <a:latin typeface="Cambria" panose="02040503050406030204" pitchFamily="18" charset="0"/>
                <a:ea typeface="Cambria" panose="02040503050406030204" pitchFamily="18" charset="0"/>
              </a:rPr>
              <a:t> </a:t>
            </a:r>
            <a:r>
              <a:rPr lang="en-US" sz="4400" b="1" i="1" kern="0" dirty="0" err="1" smtClean="0">
                <a:solidFill>
                  <a:srgbClr val="000000"/>
                </a:solidFill>
                <a:latin typeface="Cambria" panose="02040503050406030204" pitchFamily="18" charset="0"/>
                <a:ea typeface="Cambria" panose="02040503050406030204" pitchFamily="18" charset="0"/>
              </a:rPr>
              <a:t>chuyện</a:t>
            </a:r>
            <a:r>
              <a:rPr lang="en-US" sz="4400" b="1" i="1" kern="0" dirty="0" smtClean="0">
                <a:solidFill>
                  <a:srgbClr val="000000"/>
                </a:solidFill>
                <a:latin typeface="Cambria" panose="02040503050406030204" pitchFamily="18" charset="0"/>
                <a:ea typeface="Cambria" panose="02040503050406030204" pitchFamily="18" charset="0"/>
              </a:rPr>
              <a:t>: </a:t>
            </a:r>
            <a:r>
              <a:rPr lang="vi-VN" sz="4400" b="1" dirty="0" smtClean="0">
                <a:solidFill>
                  <a:srgbClr val="FF3399"/>
                </a:solidFill>
                <a:latin typeface="Times New Roman" panose="02020603050405020304" pitchFamily="18" charset="0"/>
                <a:ea typeface="Times New Roman" panose="02020603050405020304" pitchFamily="18" charset="0"/>
                <a:cs typeface="Times New Roman" panose="02020603050405020304" pitchFamily="18" charset="0"/>
              </a:rPr>
              <a:t>Phải </a:t>
            </a:r>
            <a:r>
              <a:rPr lang="vi-VN" sz="4400" b="1" dirty="0">
                <a:solidFill>
                  <a:srgbClr val="FF3399"/>
                </a:solidFill>
                <a:latin typeface="Times New Roman" panose="02020603050405020304" pitchFamily="18" charset="0"/>
                <a:ea typeface="Times New Roman" panose="02020603050405020304" pitchFamily="18" charset="0"/>
                <a:cs typeface="Times New Roman" panose="02020603050405020304" pitchFamily="18" charset="0"/>
              </a:rPr>
              <a:t>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Times New Roman" panose="02020603050405020304" pitchFamily="18" charset="0"/>
                <a:ea typeface="Cambria" panose="02040503050406030204" pitchFamily="18" charset="0"/>
                <a:cs typeface="Times New Roman" panose="02020603050405020304" pitchFamily="18" charset="0"/>
              </a:rPr>
              <a:t>1. </a:t>
            </a:r>
            <a:r>
              <a:rPr lang="vi-VN" sz="3200" b="1" dirty="0">
                <a:latin typeface="Times New Roman" panose="02020603050405020304" pitchFamily="18" charset="0"/>
                <a:ea typeface="Cambria" panose="02040503050406030204" pitchFamily="18" charset="0"/>
                <a:cs typeface="Times New Roman" panose="02020603050405020304" pitchFamily="18" charset="0"/>
              </a:rPr>
              <a:t>Trao đổi với người thân về ý nghĩa của câu chuyện Đôi cánh của ngựa trắng.</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p>
            <a:r>
              <a:rPr lang="en-US" sz="3200" b="1" dirty="0">
                <a:latin typeface="Times New Roman" panose="02020603050405020304" pitchFamily="18" charset="0"/>
                <a:ea typeface="Cambria" panose="02040503050406030204" pitchFamily="18" charset="0"/>
                <a:cs typeface="Times New Roman" panose="02020603050405020304" pitchFamily="18" charset="0"/>
              </a:rPr>
              <a:t>2.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chuyện</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ước</a:t>
            </a:r>
            <a:r>
              <a:rPr 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mơ</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a:p>
            <a:r>
              <a:rPr lang="en-US" sz="3200" dirty="0">
                <a:latin typeface="Times New Roman" panose="02020603050405020304" pitchFamily="18" charset="0"/>
                <a:ea typeface="Cambria" panose="02040503050406030204" pitchFamily="18" charset="0"/>
                <a:cs typeface="Times New Roman" panose="02020603050405020304" pitchFamily="18" charset="0"/>
              </a:rPr>
              <a:t>G: </a:t>
            </a:r>
          </a:p>
          <a:p>
            <a:pPr marL="285750" indent="-285750">
              <a:buFontTx/>
              <a:buChar char="-"/>
            </a:pPr>
            <a:r>
              <a:rPr lang="en-US" sz="3200" i="1" dirty="0">
                <a:latin typeface="Times New Roman" panose="02020603050405020304" pitchFamily="18" charset="0"/>
                <a:ea typeface="Cambria" panose="02040503050406030204" pitchFamily="18" charset="0"/>
                <a:cs typeface="Times New Roman" panose="02020603050405020304" pitchFamily="18" charset="0"/>
              </a:rPr>
              <a:t>Ba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ước</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Ước</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mơ</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cuối</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cùng</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truyện</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cổ</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tích</a:t>
            </a:r>
            <a:r>
              <a:rPr lang="en-US" sz="3200" i="1" dirty="0">
                <a:latin typeface="Times New Roman" panose="02020603050405020304" pitchFamily="18" charset="0"/>
                <a:ea typeface="Cambria" panose="02040503050406030204" pitchFamily="18" charset="0"/>
                <a:cs typeface="Times New Roman" panose="02020603050405020304" pitchFamily="18" charset="0"/>
              </a:rPr>
              <a:t>)</a:t>
            </a:r>
          </a:p>
          <a:p>
            <a:pPr marL="285750" indent="-285750">
              <a:buFontTx/>
              <a:buChar char="-"/>
            </a:pPr>
            <a:r>
              <a:rPr lang="en-US" sz="3200" i="1" dirty="0" err="1">
                <a:latin typeface="Times New Roman" panose="02020603050405020304" pitchFamily="18" charset="0"/>
                <a:ea typeface="Cambria" panose="02040503050406030204" pitchFamily="18" charset="0"/>
                <a:cs typeface="Times New Roman" panose="02020603050405020304" pitchFamily="18" charset="0"/>
              </a:rPr>
              <a:t>Cậu</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bé</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chinh</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gió</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truyện</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3200" i="1" dirty="0">
                <a:latin typeface="Times New Roman" panose="02020603050405020304" pitchFamily="18" charset="0"/>
                <a:ea typeface="Cambria" panose="02040503050406030204" pitchFamily="18" charset="0"/>
                <a:cs typeface="Times New Roman" panose="02020603050405020304" pitchFamily="18" charset="0"/>
              </a:rPr>
              <a:t> </a:t>
            </a:r>
            <a:r>
              <a:rPr lang="en-US" sz="3200" i="1"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3200" i="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GENSWF_SLIDE_UID" val="{AC2CF1B2-57DB-4630-9253-925EB37C1CED}:346"/>
</p:tagLst>
</file>

<file path=ppt/theme/theme1.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673</Words>
  <Application>Microsoft Office PowerPoint</Application>
  <PresentationFormat>Widescreen</PresentationFormat>
  <Paragraphs>38</Paragraphs>
  <Slides>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#9Slide02 Noi dung dai</vt:lpstr>
      <vt:lpstr>#9Slide02 Tieu de dai</vt:lpstr>
      <vt:lpstr>Arial</vt:lpstr>
      <vt:lpstr>Calibri</vt:lpstr>
      <vt:lpstr>Cambria</vt:lpstr>
      <vt:lpstr>等线</vt:lpstr>
      <vt:lpstr>Tahoma</vt:lpstr>
      <vt:lpstr>Time nes New Roman</vt:lpstr>
      <vt:lpstr>Times New Roman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2023-10-15T09:30:14Z</dcterms:created>
  <dcterms:modified xsi:type="dcterms:W3CDTF">2024-12-22T08:55:58Z</dcterms:modified>
  <cp:category>9Slide.vn</cp:category>
</cp:coreProperties>
</file>