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17"/>
  </p:notesMasterIdLst>
  <p:sldIdLst>
    <p:sldId id="519" r:id="rId3"/>
    <p:sldId id="263" r:id="rId4"/>
    <p:sldId id="277" r:id="rId5"/>
    <p:sldId id="522" r:id="rId6"/>
    <p:sldId id="549" r:id="rId7"/>
    <p:sldId id="545" r:id="rId8"/>
    <p:sldId id="550" r:id="rId9"/>
    <p:sldId id="296" r:id="rId10"/>
    <p:sldId id="552" r:id="rId11"/>
    <p:sldId id="298" r:id="rId12"/>
    <p:sldId id="553" r:id="rId13"/>
    <p:sldId id="548" r:id="rId14"/>
    <p:sldId id="300" r:id="rId15"/>
    <p:sldId id="302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80A05-4FAA-4274-B01B-15A70D560B6F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93A9C-9B88-42B6-8574-D11C333D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1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93A9C-9B88-42B6-8574-D11C333D4C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81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358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687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6658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24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479457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1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1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80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4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80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4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369966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9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8" y="3113690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6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4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8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5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6" y="6322746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02996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1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8" y="1879378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2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4" y="4825114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434729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8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8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2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2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8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8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439827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1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4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521355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383502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8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5" y="2706024"/>
            <a:ext cx="3404231" cy="677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313049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8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732425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143616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4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996221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1761041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470F18D-3290-4F7A-B497-F2F226AE6E6A}" type="datetimeFigureOut">
              <a:rPr lang="en-US" smtClean="0"/>
              <a:pPr/>
              <a:t>25-May-24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7F7BBB-07B0-4BA7-A934-658DFB689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9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6208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0499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11730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52284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05340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1491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778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71472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1370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1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4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1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4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0395291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76438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0778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40716366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36250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659095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586829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88678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8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29755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0032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1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54755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2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audio" Target="../media/media5.m4a"/><Relationship Id="rId7" Type="http://schemas.openxmlformats.org/officeDocument/2006/relationships/image" Target="../media/image16.jpeg"/><Relationship Id="rId2" Type="http://schemas.microsoft.com/office/2007/relationships/media" Target="../media/media5.m4a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8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18.tmp"/><Relationship Id="rId2" Type="http://schemas.microsoft.com/office/2007/relationships/media" Target="../media/media6.m4a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6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2.gif"/><Relationship Id="rId2" Type="http://schemas.microsoft.com/office/2007/relationships/media" Target="../media/media3.m4a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xmlns="" id="{BD333376-3168-4EB6-B623-DE04C657EEED}"/>
              </a:ext>
            </a:extLst>
          </p:cNvPr>
          <p:cNvGrpSpPr/>
          <p:nvPr/>
        </p:nvGrpSpPr>
        <p:grpSpPr>
          <a:xfrm>
            <a:off x="588585" y="3274754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xmlns="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xmlns="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xmlns="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xmlns="" id="{2186EBBF-DC48-4AB5-A27A-424B0FCE2637}"/>
              </a:ext>
            </a:extLst>
          </p:cNvPr>
          <p:cNvGrpSpPr/>
          <p:nvPr/>
        </p:nvGrpSpPr>
        <p:grpSpPr>
          <a:xfrm>
            <a:off x="3636027" y="1655171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xmlns="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xmlns="" id="{CD266F93-4930-44EE-B40F-F068D42EC517}"/>
                </a:ext>
              </a:extLst>
            </p:cNvPr>
            <p:cNvSpPr txBox="1"/>
            <p:nvPr/>
          </p:nvSpPr>
          <p:spPr>
            <a:xfrm>
              <a:off x="2199059" y="1846073"/>
              <a:ext cx="1378326" cy="452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3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xmlns="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xmlns="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xmlns="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xmlns="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xmlns="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xmlns="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xmlns="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xmlns="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xmlns="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xmlns="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xmlns="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xmlns="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xmlns="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xmlns="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xmlns="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xmlns="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xmlns="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xmlns="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xmlns="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xmlns="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xmlns="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xmlns="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xmlns="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xmlns="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xmlns="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F50F907-C6BA-4380-9188-2A5EA79C8B5D}"/>
              </a:ext>
            </a:extLst>
          </p:cNvPr>
          <p:cNvSpPr txBox="1"/>
          <p:nvPr/>
        </p:nvSpPr>
        <p:spPr>
          <a:xfrm>
            <a:off x="0" y="848925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CÁNH ĐỒNG QUÊ 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xmlns="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xmlns="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xmlns="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F3A93A9-D6E1-4BA5-8C2D-C5CB3A1DD42D}"/>
              </a:ext>
            </a:extLst>
          </p:cNvPr>
          <p:cNvGrpSpPr/>
          <p:nvPr/>
        </p:nvGrpSpPr>
        <p:grpSpPr>
          <a:xfrm>
            <a:off x="1095595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xmlns="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xmlns="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289160" y="2553698"/>
            <a:ext cx="7980844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Nunito"/>
              </a:rPr>
              <a:t>Theo em, vì sao bé ngân nga hát giữa cánh đ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rPr>
              <a:t>ồ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Nunito"/>
              </a:rPr>
              <a:t>ng?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Times New Roman" panose="02020603050405020304" pitchFamily="18" charset="0"/>
              <a:sym typeface="Nunito"/>
            </a:endParaRP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xmlns="" id="{DA049C9A-F19D-43CE-AF74-3A482201BF81}"/>
              </a:ext>
            </a:extLst>
          </p:cNvPr>
          <p:cNvGrpSpPr/>
          <p:nvPr/>
        </p:nvGrpSpPr>
        <p:grpSpPr>
          <a:xfrm>
            <a:off x="2121905" y="448890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xmlns="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xmlns="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xmlns="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xmlns="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3151E929-9D66-4579-BA0F-2C41F8F1BEC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E012A4EC-E688-4FF0-8204-E2994F048523}"/>
              </a:ext>
            </a:extLst>
          </p:cNvPr>
          <p:cNvSpPr/>
          <p:nvPr/>
        </p:nvSpPr>
        <p:spPr>
          <a:xfrm>
            <a:off x="1937265" y="4322790"/>
            <a:ext cx="8910843" cy="131601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Bé ngàn nga hát khẽ bởi vì bé cảm thấy cánh đổng quê hương thật là đẹp, bé cảm thấy hạnh phúc trong lòng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856094" y="13648"/>
            <a:ext cx="3138985" cy="120100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0487" y="2576946"/>
            <a:ext cx="6621440" cy="10667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1200" cap="none" spc="0" normalizeH="0" baseline="0" noProof="0">
                <a:ln w="17780" cmpd="sng">
                  <a:solidFill>
                    <a:srgbClr val="C4F150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Học thuộc lòng </a:t>
            </a:r>
          </a:p>
        </p:txBody>
      </p:sp>
      <p:grpSp>
        <p:nvGrpSpPr>
          <p:cNvPr id="5" name="1">
            <a:extLst>
              <a:ext uri="{FF2B5EF4-FFF2-40B4-BE49-F238E27FC236}">
                <a16:creationId xmlns:a16="http://schemas.microsoft.com/office/drawing/2014/main" xmlns="" id="{BD333376-3168-4EB6-B623-DE04C657EEED}"/>
              </a:ext>
            </a:extLst>
          </p:cNvPr>
          <p:cNvGrpSpPr/>
          <p:nvPr/>
        </p:nvGrpSpPr>
        <p:grpSpPr>
          <a:xfrm>
            <a:off x="588585" y="3274754"/>
            <a:ext cx="11622831" cy="3581011"/>
            <a:chOff x="-53293" y="2190760"/>
            <a:chExt cx="9211855" cy="2951064"/>
          </a:xfrm>
        </p:grpSpPr>
        <p:pic>
          <p:nvPicPr>
            <p:cNvPr id="6" name="10">
              <a:extLst>
                <a:ext uri="{FF2B5EF4-FFF2-40B4-BE49-F238E27FC236}">
                  <a16:creationId xmlns:a16="http://schemas.microsoft.com/office/drawing/2014/main" xmlns="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7" name="13">
              <a:extLst>
                <a:ext uri="{FF2B5EF4-FFF2-40B4-BE49-F238E27FC236}">
                  <a16:creationId xmlns:a16="http://schemas.microsoft.com/office/drawing/2014/main" xmlns="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8" name="16">
              <a:extLst>
                <a:ext uri="{FF2B5EF4-FFF2-40B4-BE49-F238E27FC236}">
                  <a16:creationId xmlns:a16="http://schemas.microsoft.com/office/drawing/2014/main" xmlns="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94609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1549" y="866643"/>
            <a:ext cx="1828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Bé theo mẹ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4805" y="866643"/>
            <a:ext cx="2032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 đồng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0210" y="1488955"/>
            <a:ext cx="2235200" cy="390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Vầng dương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2049" y="1416666"/>
            <a:ext cx="1668306" cy="535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lên rực đỏ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2400" y="1847041"/>
            <a:ext cx="2133600" cy="41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Muôn vàn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6163" y="1847041"/>
            <a:ext cx="3523500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kim cương nhỏ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1415" y="2286897"/>
            <a:ext cx="2373195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Lấp lánh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9843" y="2243501"/>
            <a:ext cx="5065405" cy="48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ngọn cỏ hoa.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6291" y="3231309"/>
            <a:ext cx="2148655" cy="457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Nắng ban mai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50707" y="3282212"/>
            <a:ext cx="3454400" cy="424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hiền hòa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66651" y="3758808"/>
            <a:ext cx="1828800" cy="457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Tung lụa tơ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5154" y="3775866"/>
            <a:ext cx="2211302" cy="423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vàng óng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00915" y="4354060"/>
            <a:ext cx="1661995" cy="457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Trải lên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38448" y="4931074"/>
            <a:ext cx="4876800" cy="457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muôn con sóng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6291" y="4931071"/>
            <a:ext cx="1763595" cy="457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Dập dờn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39759" y="4347133"/>
            <a:ext cx="2528064" cy="457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 lúa xanh.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38399" y="947871"/>
            <a:ext cx="2674043" cy="462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Đàn chiền chiện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07605" y="937722"/>
            <a:ext cx="1723479" cy="543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bay lượn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69205" y="1980392"/>
            <a:ext cx="2553629" cy="535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Lũ châu chấu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16323" y="1454989"/>
            <a:ext cx="2805154" cy="456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tích ri tích rích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82669" y="1500429"/>
            <a:ext cx="732115" cy="41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Hót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866508" y="1981911"/>
            <a:ext cx="2862997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tinh nghịch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79354" y="2416378"/>
            <a:ext cx="1560395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Đu cỏ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01054" y="2416377"/>
            <a:ext cx="4778988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uống sương rơi.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36125" y="3323102"/>
            <a:ext cx="2354997" cy="457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Sóng xanh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28017" y="3323102"/>
            <a:ext cx="2725003" cy="424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cuộn chân trời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85820" y="3896857"/>
            <a:ext cx="2321785" cy="457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Cánh đồng như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107605" y="3877438"/>
            <a:ext cx="1657821" cy="423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tranh vẽ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86;p32">
            <a:extLst>
              <a:ext uri="{FF2B5EF4-FFF2-40B4-BE49-F238E27FC236}">
                <a16:creationId xmlns:a16="http://schemas.microsoft.com/office/drawing/2014/main" xmlns="" id="{8A82FDD3-03E5-4D5C-A48E-7C045179A9E2}"/>
              </a:ext>
            </a:extLst>
          </p:cNvPr>
          <p:cNvSpPr txBox="1">
            <a:spLocks/>
          </p:cNvSpPr>
          <p:nvPr/>
        </p:nvSpPr>
        <p:spPr>
          <a:xfrm>
            <a:off x="3251077" y="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CÁNH ĐỒNG QUÊ 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Nunit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26267" y="4469409"/>
            <a:ext cx="1194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hát khẽ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0978" y="4407854"/>
            <a:ext cx="222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Bé ngân nga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8557" y="4942006"/>
            <a:ext cx="248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 hương lúa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22834" y="4942006"/>
            <a:ext cx="198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mênh mông 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07562" y="5556739"/>
            <a:ext cx="28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Bùi Minh Huế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614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  <p:bldP spid="14" grpId="0"/>
      <p:bldP spid="17" grpId="0"/>
      <p:bldP spid="19" grpId="0"/>
      <p:bldP spid="21" grpId="0"/>
      <p:bldP spid="25" grpId="0"/>
      <p:bldP spid="27" grpId="0"/>
      <p:bldP spid="29" grpId="0"/>
      <p:bldP spid="32" grpId="0"/>
      <p:bldP spid="34" grpId="0"/>
      <p:bldP spid="36" grpId="0"/>
      <p:bldP spid="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80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9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xmlns="" id="{8DBAB0A9-3C5D-44B8-8CEA-115B6D375EC5}"/>
              </a:ext>
            </a:extLst>
          </p:cNvPr>
          <p:cNvGrpSpPr/>
          <p:nvPr/>
        </p:nvGrpSpPr>
        <p:grpSpPr>
          <a:xfrm>
            <a:off x="1790476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xmlns="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xmlns="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xmlns="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xmlns="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5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TẬP THEO VĂN BẢN ĐỌC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9DF6392C-8C30-4BF2-B957-929426074A7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16182" y="2228671"/>
            <a:ext cx="55418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Tìm trong bài từ ngữ: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 màu sắc của mặt trời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 màu sắc của ánh nắng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 màu sắc của đ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ồ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 lúa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19321" y="2690336"/>
            <a:ext cx="1503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đỏ rực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7939" y="3338432"/>
            <a:ext cx="1869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srgbClr val="FFE638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vàng óng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E638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2907" y="3923207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xanh</a:t>
            </a:r>
            <a:r>
              <a:rPr kumimoji="0" lang="vi-VN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482" y="1663151"/>
            <a:ext cx="3183348" cy="2054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973" y="1649907"/>
            <a:ext cx="3328366" cy="2216224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117" y="1663151"/>
            <a:ext cx="3663083" cy="22304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xmlns="" id="{8DBAB0A9-3C5D-44B8-8CEA-115B6D375EC5}"/>
              </a:ext>
            </a:extLst>
          </p:cNvPr>
          <p:cNvGrpSpPr/>
          <p:nvPr/>
        </p:nvGrpSpPr>
        <p:grpSpPr>
          <a:xfrm>
            <a:off x="1790476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xmlns="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xmlns="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xmlns="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xmlns="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5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TẬP THEO VĂN BẢN ĐỌC</a:t>
            </a:r>
          </a:p>
        </p:txBody>
      </p:sp>
      <p:sp>
        <p:nvSpPr>
          <p:cNvPr id="21" name="Google Shape;792;p36">
            <a:extLst>
              <a:ext uri="{FF2B5EF4-FFF2-40B4-BE49-F238E27FC236}">
                <a16:creationId xmlns:a16="http://schemas.microsoft.com/office/drawing/2014/main" xmlns="" id="{C0F61090-E16C-421A-93D2-92BC9E9B06A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76874" y="1441937"/>
            <a:ext cx="9344487" cy="108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vi-VN" sz="2800" i="1">
                <a:solidFill>
                  <a:srgbClr val="FF0000"/>
                </a:solidFill>
              </a:rPr>
              <a:t>2</a:t>
            </a:r>
            <a:r>
              <a:rPr lang="vi-VN" sz="2800" i="1"/>
              <a:t>. </a:t>
            </a:r>
            <a:r>
              <a:rPr lang="vi-VN" sz="2800"/>
              <a:t>Tìm thêm từ ngữ t</a:t>
            </a:r>
            <a:r>
              <a:rPr lang="en-US" sz="2800"/>
              <a:t>ả</a:t>
            </a:r>
            <a:r>
              <a:rPr lang="vi-VN" sz="2800"/>
              <a:t> mặt trời, ánh nắng, đ</a:t>
            </a:r>
            <a:r>
              <a:rPr lang="en-US" sz="2800"/>
              <a:t>ồ</a:t>
            </a:r>
            <a:r>
              <a:rPr lang="vi-VN" sz="2800"/>
              <a:t>ng lúa.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FA6BF288-08BC-4392-881A-9A3A089AAC7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79" y="2397440"/>
            <a:ext cx="6059110" cy="35184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9126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3E2267E-5488-4A55-A290-AD4AB3E9BB39}"/>
              </a:ext>
            </a:extLst>
          </p:cNvPr>
          <p:cNvSpPr txBox="1"/>
          <p:nvPr/>
        </p:nvSpPr>
        <p:spPr>
          <a:xfrm>
            <a:off x="1206398" y="92233"/>
            <a:ext cx="588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7" name="Google Shape;378;p32">
            <a:extLst>
              <a:ext uri="{FF2B5EF4-FFF2-40B4-BE49-F238E27FC236}">
                <a16:creationId xmlns:a16="http://schemas.microsoft.com/office/drawing/2014/main" xmlns="" id="{E11E78E0-F5CE-47FE-8A12-693C6680D16B}"/>
              </a:ext>
            </a:extLst>
          </p:cNvPr>
          <p:cNvGrpSpPr/>
          <p:nvPr/>
        </p:nvGrpSpPr>
        <p:grpSpPr>
          <a:xfrm>
            <a:off x="2508412" y="35145"/>
            <a:ext cx="7693187" cy="1266841"/>
            <a:chOff x="603225" y="2182575"/>
            <a:chExt cx="2577800" cy="424450"/>
          </a:xfrm>
        </p:grpSpPr>
        <p:sp>
          <p:nvSpPr>
            <p:cNvPr id="28" name="Google Shape;379;p32">
              <a:extLst>
                <a:ext uri="{FF2B5EF4-FFF2-40B4-BE49-F238E27FC236}">
                  <a16:creationId xmlns:a16="http://schemas.microsoft.com/office/drawing/2014/main" xmlns="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80;p32">
              <a:extLst>
                <a:ext uri="{FF2B5EF4-FFF2-40B4-BE49-F238E27FC236}">
                  <a16:creationId xmlns:a16="http://schemas.microsoft.com/office/drawing/2014/main" xmlns="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81;p32">
              <a:extLst>
                <a:ext uri="{FF2B5EF4-FFF2-40B4-BE49-F238E27FC236}">
                  <a16:creationId xmlns:a16="http://schemas.microsoft.com/office/drawing/2014/main" xmlns="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xmlns="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 QUÊ EM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0504"/>
            <a:ext cx="12192000" cy="53074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5783473" y="2628099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chiền chiện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80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9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8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xmlns="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5209289" y="3404499"/>
            <a:ext cx="4449866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tích ri tích rích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Nunito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xmlns="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985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cuộn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Nunito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C874099-9C1F-43A7-BCB2-5975B872F399}"/>
              </a:ext>
            </a:extLst>
          </p:cNvPr>
          <p:cNvCxnSpPr/>
          <p:nvPr/>
        </p:nvCxnSpPr>
        <p:spPr>
          <a:xfrm>
            <a:off x="6164759" y="329599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6278881" y="5014969"/>
            <a:ext cx="647489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300407" y="829179"/>
            <a:ext cx="7693187" cy="1266841"/>
            <a:chOff x="2300407" y="829179"/>
            <a:chExt cx="7693187" cy="1266841"/>
          </a:xfrm>
        </p:grpSpPr>
        <p:grpSp>
          <p:nvGrpSpPr>
            <p:cNvPr id="100" name="Google Shape;378;p32">
              <a:extLst>
                <a:ext uri="{FF2B5EF4-FFF2-40B4-BE49-F238E27FC236}">
                  <a16:creationId xmlns:a16="http://schemas.microsoft.com/office/drawing/2014/main" xmlns="" id="{926121A4-5C1A-48FF-977D-84092DAEFBFF}"/>
                </a:ext>
              </a:extLst>
            </p:cNvPr>
            <p:cNvGrpSpPr/>
            <p:nvPr/>
          </p:nvGrpSpPr>
          <p:grpSpPr>
            <a:xfrm>
              <a:off x="2300407" y="829179"/>
              <a:ext cx="7693187" cy="1266841"/>
              <a:chOff x="603225" y="2182575"/>
              <a:chExt cx="2577800" cy="424450"/>
            </a:xfrm>
          </p:grpSpPr>
          <p:sp>
            <p:nvSpPr>
              <p:cNvPr id="101" name="Google Shape;379;p32">
                <a:extLst>
                  <a:ext uri="{FF2B5EF4-FFF2-40B4-BE49-F238E27FC236}">
                    <a16:creationId xmlns:a16="http://schemas.microsoft.com/office/drawing/2014/main" xmlns="" id="{31190D26-AB75-4A5B-8AA6-89C532CCE3F9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380;p32">
                <a:extLst>
                  <a:ext uri="{FF2B5EF4-FFF2-40B4-BE49-F238E27FC236}">
                    <a16:creationId xmlns:a16="http://schemas.microsoft.com/office/drawing/2014/main" xmlns="" id="{EB208419-4119-440D-A16C-9220BAB5C848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381;p32">
                <a:extLst>
                  <a:ext uri="{FF2B5EF4-FFF2-40B4-BE49-F238E27FC236}">
                    <a16:creationId xmlns:a16="http://schemas.microsoft.com/office/drawing/2014/main" xmlns="" id="{90B94524-488C-4A8F-9183-2B2BEF04EC3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4" name="Google Shape;386;p32">
              <a:extLst>
                <a:ext uri="{FF2B5EF4-FFF2-40B4-BE49-F238E27FC236}">
                  <a16:creationId xmlns:a16="http://schemas.microsoft.com/office/drawing/2014/main" xmlns="" id="{7D76E32D-C560-4ACA-947B-AC36318F8724}"/>
                </a:ext>
              </a:extLst>
            </p:cNvPr>
            <p:cNvSpPr txBox="1">
              <a:spLocks/>
            </p:cNvSpPr>
            <p:nvPr/>
          </p:nvSpPr>
          <p:spPr>
            <a:xfrm>
              <a:off x="2396808" y="851021"/>
              <a:ext cx="7070400" cy="10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Nunito"/>
                </a:rPr>
                <a:t>LUYỆN ĐỌC TỪ KHÓ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107535" y="4074161"/>
            <a:ext cx="514034" cy="106740"/>
            <a:chOff x="6107535" y="4074160"/>
            <a:chExt cx="514034" cy="106739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07535" y="4074160"/>
              <a:ext cx="495089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64759" y="4180899"/>
              <a:ext cx="456810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6817148" y="4074160"/>
            <a:ext cx="2616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8001437" y="4074160"/>
            <a:ext cx="281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BC874099-9C1F-43A7-BCB2-5975B872F399}"/>
              </a:ext>
            </a:extLst>
          </p:cNvPr>
          <p:cNvCxnSpPr/>
          <p:nvPr/>
        </p:nvCxnSpPr>
        <p:spPr>
          <a:xfrm>
            <a:off x="7347182" y="329599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641889" y="3295990"/>
            <a:ext cx="436880" cy="108509"/>
            <a:chOff x="6641889" y="3295990"/>
            <a:chExt cx="436880" cy="10850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BC874099-9C1F-43A7-BCB2-5975B872F399}"/>
                </a:ext>
              </a:extLst>
            </p:cNvPr>
            <p:cNvCxnSpPr/>
            <p:nvPr/>
          </p:nvCxnSpPr>
          <p:spPr>
            <a:xfrm>
              <a:off x="6641889" y="3295990"/>
              <a:ext cx="436880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BC874099-9C1F-43A7-BCB2-5975B872F399}"/>
                </a:ext>
              </a:extLst>
            </p:cNvPr>
            <p:cNvCxnSpPr/>
            <p:nvPr/>
          </p:nvCxnSpPr>
          <p:spPr>
            <a:xfrm>
              <a:off x="6650507" y="3404499"/>
              <a:ext cx="42826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846175" y="3350245"/>
            <a:ext cx="436880" cy="108509"/>
            <a:chOff x="6641889" y="3295990"/>
            <a:chExt cx="436880" cy="10850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BC874099-9C1F-43A7-BCB2-5975B872F399}"/>
                </a:ext>
              </a:extLst>
            </p:cNvPr>
            <p:cNvCxnSpPr/>
            <p:nvPr/>
          </p:nvCxnSpPr>
          <p:spPr>
            <a:xfrm>
              <a:off x="6641889" y="3295990"/>
              <a:ext cx="436880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BC874099-9C1F-43A7-BCB2-5975B872F399}"/>
                </a:ext>
              </a:extLst>
            </p:cNvPr>
            <p:cNvCxnSpPr/>
            <p:nvPr/>
          </p:nvCxnSpPr>
          <p:spPr>
            <a:xfrm>
              <a:off x="6650507" y="3404499"/>
              <a:ext cx="42826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7347182" y="4074161"/>
            <a:ext cx="514034" cy="106740"/>
            <a:chOff x="6107535" y="4074160"/>
            <a:chExt cx="514034" cy="106739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07535" y="4074160"/>
              <a:ext cx="495089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64759" y="4180899"/>
              <a:ext cx="456810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8390697" y="4113084"/>
            <a:ext cx="514034" cy="106740"/>
            <a:chOff x="6107535" y="4074160"/>
            <a:chExt cx="514034" cy="106739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07535" y="4074160"/>
              <a:ext cx="495089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64759" y="4180899"/>
              <a:ext cx="456810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6307001" y="5111232"/>
            <a:ext cx="647489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88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705532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64" y="46651"/>
            <a:ext cx="5140035" cy="3638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9564"/>
            <a:ext cx="7051964" cy="376843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82096" y="46651"/>
            <a:ext cx="3248194" cy="2694336"/>
            <a:chOff x="3582096" y="-182155"/>
            <a:chExt cx="3248194" cy="2694336"/>
          </a:xfrm>
        </p:grpSpPr>
        <p:pic>
          <p:nvPicPr>
            <p:cNvPr id="4" name="Picture 13" descr="sun14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790" y="-182155"/>
              <a:ext cx="1587500" cy="153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582096" y="1681184"/>
              <a:ext cx="27985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 w="11430"/>
                  <a:gradFill>
                    <a:gsLst>
                      <a:gs pos="0">
                        <a:srgbClr val="ED7D31">
                          <a:tint val="70000"/>
                          <a:satMod val="245000"/>
                        </a:srgbClr>
                      </a:gs>
                      <a:gs pos="75000">
                        <a:srgbClr val="ED7D31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ED7D31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>
                  <a:ln w="11430"/>
                  <a:gradFill>
                    <a:gsLst>
                      <a:gs pos="0">
                        <a:srgbClr val="ED7D31">
                          <a:tint val="70000"/>
                          <a:satMod val="245000"/>
                        </a:srgbClr>
                      </a:gs>
                      <a:gs pos="75000">
                        <a:srgbClr val="ED7D31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ED7D31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mặt trời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1940769"/>
            <a:ext cx="36991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Vầng dương: </a:t>
            </a:r>
          </a:p>
        </p:txBody>
      </p:sp>
      <p:pic>
        <p:nvPicPr>
          <p:cNvPr id="10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42218" y="3967089"/>
            <a:ext cx="2939604" cy="2912012"/>
          </a:xfrm>
          <a:prstGeom prst="rect">
            <a:avLst/>
          </a:prstGeom>
        </p:spPr>
      </p:pic>
      <p:sp>
        <p:nvSpPr>
          <p:cNvPr id="11" name="Google Shape;386;p32">
            <a:extLst>
              <a:ext uri="{FF2B5EF4-FFF2-40B4-BE49-F238E27FC236}">
                <a16:creationId xmlns:a16="http://schemas.microsoft.com/office/drawing/2014/main" xmlns="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-174018" y="273601"/>
            <a:ext cx="5854379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GIẢI NGHĨA TỪ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0613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0000" y="2767915"/>
            <a:ext cx="9855200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nhau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nghe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nhóm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đôi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3962401"/>
            <a:ext cx="7213600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giữa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nhóm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5181601"/>
            <a:ext cx="7213600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386;p32">
            <a:extLst>
              <a:ext uri="{FF2B5EF4-FFF2-40B4-BE49-F238E27FC236}">
                <a16:creationId xmlns:a16="http://schemas.microsoft.com/office/drawing/2014/main" xmlns="" id="{8A82FDD3-03E5-4D5C-A48E-7C045179A9E2}"/>
              </a:ext>
            </a:extLst>
          </p:cNvPr>
          <p:cNvSpPr txBox="1">
            <a:spLocks/>
          </p:cNvSpPr>
          <p:nvPr/>
        </p:nvSpPr>
        <p:spPr>
          <a:xfrm>
            <a:off x="3498421" y="169556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CÁNH ĐỒNG QUÊ 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Nunit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913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xmlns="" id="{62D107F4-816D-42A6-94A9-60A6D73BB6D5}"/>
              </a:ext>
            </a:extLst>
          </p:cNvPr>
          <p:cNvGrpSpPr/>
          <p:nvPr/>
        </p:nvGrpSpPr>
        <p:grpSpPr>
          <a:xfrm>
            <a:off x="2154186" y="526552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xmlns="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xmlns="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xmlns="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1" y="2352320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31092" y="2649218"/>
            <a:ext cx="8020035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bài bé nhìn thấy vầng dương đẹp như thế nào 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xmlns="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BD53E06-B8F1-45C7-803F-56CA9357B1E2}"/>
              </a:ext>
            </a:extLst>
          </p:cNvPr>
          <p:cNvGrpSpPr/>
          <p:nvPr/>
        </p:nvGrpSpPr>
        <p:grpSpPr>
          <a:xfrm>
            <a:off x="1510431" y="2529074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4AFE3B93-F3DA-46AD-B1C4-F9600F5260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DB9E87A-2104-418A-997D-6F14E5B919D2}"/>
              </a:ext>
            </a:extLst>
          </p:cNvPr>
          <p:cNvSpPr/>
          <p:nvPr/>
        </p:nvSpPr>
        <p:spPr>
          <a:xfrm>
            <a:off x="1584326" y="4499841"/>
            <a:ext cx="5412219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Bé nhìn thấy v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ầ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 dương rực đỏ.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3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064" y="659581"/>
            <a:ext cx="15875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5795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xmlns="" id="{62D107F4-816D-42A6-94A9-60A6D73BB6D5}"/>
              </a:ext>
            </a:extLst>
          </p:cNvPr>
          <p:cNvGrpSpPr/>
          <p:nvPr/>
        </p:nvGrpSpPr>
        <p:grpSpPr>
          <a:xfrm>
            <a:off x="2154186" y="526552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xmlns="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xmlns="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xmlns="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1" y="2352320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70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Nắng ban mai được tả như thế nào 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xmlns="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BD53E06-B8F1-45C7-803F-56CA9357B1E2}"/>
              </a:ext>
            </a:extLst>
          </p:cNvPr>
          <p:cNvGrpSpPr/>
          <p:nvPr/>
        </p:nvGrpSpPr>
        <p:grpSpPr>
          <a:xfrm>
            <a:off x="1510431" y="2529074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4AFE3B93-F3DA-46AD-B1C4-F9600F5260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DB9E87A-2104-418A-997D-6F14E5B919D2}"/>
              </a:ext>
            </a:extLst>
          </p:cNvPr>
          <p:cNvSpPr/>
          <p:nvPr/>
        </p:nvSpPr>
        <p:spPr>
          <a:xfrm>
            <a:off x="1071563" y="4499841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 ban mai hiền hoà, như những dải lụa tơ vàng óng, như con sóng dập dờn trên đổng lúa xanh.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1" y="1612961"/>
            <a:ext cx="10058400" cy="26239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8254" y="537067"/>
            <a:ext cx="9546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àn chiền ch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iệ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 và lũ châu chấu làm gì trên cánh đ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ồ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8625" y="4518951"/>
            <a:ext cx="36884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bay quanh và hót tích ri tích rích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0723" y="4734394"/>
            <a:ext cx="3720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đu cỏ uống sương rơi</a:t>
            </a: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3693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A32FB9D-7565-4BC9-AB07-09478C543F8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ng Việt 2. Đọc Cánh đồng quê e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E796DC-D6AB-4A3A-B3B6-860255DC0068}:5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F48D91-5D02-4452-88BE-20193DBB223D}:29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ED6FEA-99F9-4459-858D-0EDFD530ED49}:5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30034D-E6C4-40B4-B5C2-448B47CBAC5F}:5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47CFEB-AEFF-436D-97AA-7C33D577C0A6}:3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93F06D-0D1F-448C-B2A2-752589F2B91B}:3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AC0E67-F5E3-4425-87F5-FB0A94E8CCB9}:5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  <p:tag name="GENSWF_SLIDE_UID" val="{A7BF6FEE-28AD-45A3-A271-99C0698EE152}:2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  <p:tag name="GENSWF_SLIDE_UID" val="{DA6F7280-215E-4788-8990-09E75E7515C4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425ADB-2044-45FB-919F-2258EF2AF269}:5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DA4D10-9B30-45DA-A4AC-16184F7B10F3}:54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293F7F-BD37-4D69-A3FD-E1B04558709B}:5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502DB8-C08D-4B4A-A037-F582B522E52D}:5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2C3063-5263-4427-B1F7-6F5E167F2CE7}:296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379</Words>
  <Application>Microsoft Office PowerPoint</Application>
  <PresentationFormat>Widescreen</PresentationFormat>
  <Paragraphs>76</Paragraphs>
  <Slides>14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Microsoft YaHei</vt:lpstr>
      <vt:lpstr>SimSun</vt:lpstr>
      <vt:lpstr>Arial</vt:lpstr>
      <vt:lpstr>Arial-Rounded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2. Đọc Cánh đồng quê em</dc:title>
  <dc:creator>Administrator</dc:creator>
  <cp:lastModifiedBy>AutoBVT</cp:lastModifiedBy>
  <cp:revision>4</cp:revision>
  <dcterms:created xsi:type="dcterms:W3CDTF">2024-05-07T07:46:22Z</dcterms:created>
  <dcterms:modified xsi:type="dcterms:W3CDTF">2024-05-25T06:38:08Z</dcterms:modified>
</cp:coreProperties>
</file>