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7" r:id="rId4"/>
    <p:sldId id="259" r:id="rId5"/>
    <p:sldId id="311" r:id="rId6"/>
    <p:sldId id="318" r:id="rId7"/>
    <p:sldId id="319" r:id="rId8"/>
    <p:sldId id="340" r:id="rId9"/>
    <p:sldId id="320" r:id="rId10"/>
    <p:sldId id="278" r:id="rId11"/>
    <p:sldId id="322" r:id="rId12"/>
    <p:sldId id="323" r:id="rId13"/>
    <p:sldId id="341" r:id="rId14"/>
    <p:sldId id="325" r:id="rId15"/>
    <p:sldId id="326" r:id="rId16"/>
    <p:sldId id="327" r:id="rId17"/>
    <p:sldId id="342" r:id="rId18"/>
    <p:sldId id="329" r:id="rId19"/>
    <p:sldId id="343" r:id="rId20"/>
    <p:sldId id="331" r:id="rId21"/>
    <p:sldId id="332" r:id="rId22"/>
    <p:sldId id="333" r:id="rId23"/>
    <p:sldId id="334" r:id="rId24"/>
    <p:sldId id="335" r:id="rId25"/>
    <p:sldId id="200757709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95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D3AC9-3560-40E7-BA92-C9728860DDC1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2024/9/15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4619" y="895347"/>
            <a:ext cx="843692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Tự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nhiên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Xã</a:t>
            </a:r>
            <a:r>
              <a:rPr lang="en-US" altLang="zh-CN" sz="4800" b="1" i="1" kern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hội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endParaRPr kumimoji="0" lang="en-US" sz="1800" b="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855" y="3399790"/>
            <a:ext cx="2005965" cy="2819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075888" y="3825640"/>
            <a:ext cx="4882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2010828"/>
            <a:ext cx="7112000" cy="212365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đình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mẹ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thế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(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dán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ảnh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hoặc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viết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từng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thành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viên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Chart, bubble chart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89" y="1828999"/>
            <a:ext cx="8048977" cy="4075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51377" y="6039555"/>
            <a:ext cx="8929511" cy="6999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2.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Giới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thiệu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sơ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đồ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các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thế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hệ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trong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gia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đình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Calibri" panose="020F0502020204030204"/>
              </a:rPr>
              <a:t>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629664"/>
            <a:ext cx="10905066" cy="35986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975" y="1443831"/>
            <a:ext cx="8020050" cy="5114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4178" y="169333"/>
            <a:ext cx="11650133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 </a:t>
            </a: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tâm</a:t>
            </a:r>
            <a:r>
              <a:rPr lang="en-US" sz="3200" dirty="0"/>
              <a:t>, </a:t>
            </a:r>
            <a:r>
              <a:rPr lang="en-US" sz="3200" dirty="0" err="1"/>
              <a:t>chăm</a:t>
            </a:r>
            <a:r>
              <a:rPr lang="en-US" sz="3200" dirty="0"/>
              <a:t> </a:t>
            </a:r>
            <a:r>
              <a:rPr lang="en-US" sz="3200" dirty="0" err="1"/>
              <a:t>sóc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  <p:sp>
        <p:nvSpPr>
          <p:cNvPr id="8" name="Rectangle: Rounded Corners 7"/>
          <p:cNvSpPr/>
          <p:nvPr/>
        </p:nvSpPr>
        <p:spPr>
          <a:xfrm>
            <a:off x="124178" y="1825625"/>
            <a:ext cx="2314222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bóp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bà</a:t>
            </a:r>
            <a:r>
              <a:rPr lang="en-US" sz="32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381067" y="1340202"/>
            <a:ext cx="2686755" cy="141428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Ông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r>
              <a:rPr lang="en-US" sz="3200" dirty="0"/>
              <a:t> </a:t>
            </a:r>
            <a:r>
              <a:rPr lang="en-US" sz="3200" dirty="0" err="1"/>
              <a:t>gấp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713413" y="828413"/>
            <a:ext cx="2686755" cy="116972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bê</a:t>
            </a:r>
            <a:r>
              <a:rPr lang="en-US" sz="3200" dirty="0"/>
              <a:t> </a:t>
            </a:r>
            <a:r>
              <a:rPr lang="en-US" sz="3200" dirty="0" err="1"/>
              <a:t>mang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 </a:t>
            </a:r>
            <a:r>
              <a:rPr lang="en-US" sz="3200" dirty="0" err="1"/>
              <a:t>bố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816" b="12713"/>
          <a:stretch>
            <a:fillRect/>
          </a:stretch>
        </p:blipFill>
        <p:spPr>
          <a:xfrm>
            <a:off x="1356077" y="1000489"/>
            <a:ext cx="9479845" cy="48570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3352800" y="5700888"/>
            <a:ext cx="6242756" cy="1157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ra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hỏi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 smtClean="0"/>
              <a:t>không</a:t>
            </a:r>
            <a:r>
              <a:rPr lang="en-US" sz="3600" dirty="0"/>
              <a:t>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135821"/>
            <a:ext cx="8820150" cy="58864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411111" y="5802488"/>
            <a:ext cx="9753600" cy="1055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chối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rủ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bạn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báo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图片 39941" descr="1-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83" y="376555"/>
            <a:ext cx="12202583" cy="670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20233" y="4210051"/>
            <a:ext cx="4948767" cy="28723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图片 39942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-228600"/>
            <a:ext cx="5217584" cy="67754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6"/>
          <p:cNvSpPr txBox="1"/>
          <p:nvPr/>
        </p:nvSpPr>
        <p:spPr>
          <a:xfrm>
            <a:off x="1524000" y="1920421"/>
            <a:ext cx="49784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Bài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1.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Các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thế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hệ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gia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UTM Avo" panose="02040603050506020204" pitchFamily="18" charset="0"/>
              </a:rPr>
              <a:t>đình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134" y="83955"/>
            <a:ext cx="440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Gia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451556" y="365127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2089" y="2178757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 smtClean="0"/>
              <a:t>xâu</a:t>
            </a:r>
            <a:r>
              <a:rPr lang="en-US" sz="3600" dirty="0" smtClean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6" name="Thought Bubble: Cloud 5"/>
          <p:cNvSpPr/>
          <p:nvPr/>
        </p:nvSpPr>
        <p:spPr>
          <a:xfrm>
            <a:off x="2878666" y="5204532"/>
            <a:ext cx="6231467" cy="1325563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, text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838199" y="927064"/>
            <a:ext cx="10515602" cy="53876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</a:rPr>
              <a:t>Củng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cố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bài</a:t>
            </a:r>
            <a:r>
              <a:rPr lang="en-US" sz="6600" b="1" dirty="0">
                <a:solidFill>
                  <a:srgbClr val="0070C0"/>
                </a:solidFill>
              </a:rPr>
              <a:t> </a:t>
            </a:r>
            <a:r>
              <a:rPr lang="en-US" sz="6600" b="1" dirty="0" err="1">
                <a:solidFill>
                  <a:srgbClr val="0070C0"/>
                </a:solidFill>
              </a:rPr>
              <a:t>học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9496" y="4427994"/>
            <a:ext cx="52526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803400" y="1273812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2" y="2936332"/>
            <a:ext cx="8601797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FF00"/>
                </a:highlight>
                <a:latin typeface="+mn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90" y="1825625"/>
            <a:ext cx="6423378" cy="3493029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383155" y="5779770"/>
            <a:ext cx="7399020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Gia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ai?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33980" y="5833110"/>
            <a:ext cx="6924675" cy="9029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6" grpId="1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9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200" y="248356"/>
            <a:ext cx="11717867" cy="9256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1.Nêu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nhiều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người</a:t>
            </a:r>
            <a:r>
              <a:rPr lang="en-US" sz="3200" dirty="0"/>
              <a:t> </a:t>
            </a:r>
            <a:r>
              <a:rPr lang="en-US" sz="3200" dirty="0" err="1"/>
              <a:t>ít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389" y="1462881"/>
            <a:ext cx="8001000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902223" y="2167467"/>
            <a:ext cx="1309511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bà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5407377" y="1582914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Bố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22699" y="1899003"/>
            <a:ext cx="1174045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Mẹ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409721" y="3394516"/>
            <a:ext cx="1437923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trai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344359" y="3016870"/>
            <a:ext cx="1174046" cy="485422"/>
          </a:xfrm>
          <a:prstGeom prst="rect">
            <a:avLst/>
          </a:prstGeom>
          <a:solidFill>
            <a:srgbClr val="DE624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Hoa</a:t>
            </a:r>
            <a:endParaRPr lang="en-US" sz="28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44711" y="5655733"/>
            <a:ext cx="5904089" cy="810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Ngày</a:t>
            </a:r>
            <a:r>
              <a:rPr lang="en-US" sz="3200" dirty="0"/>
              <a:t> </a:t>
            </a:r>
            <a:r>
              <a:rPr lang="en-US" sz="3200" dirty="0" err="1"/>
              <a:t>nghỉ</a:t>
            </a:r>
            <a:r>
              <a:rPr lang="en-US" sz="3200" dirty="0"/>
              <a:t>,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738474" y="1416819"/>
            <a:ext cx="7112000" cy="279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2. </a:t>
            </a:r>
            <a:r>
              <a:rPr lang="en-US" sz="4400" dirty="0" err="1" smtClean="0"/>
              <a:t>Gia</a:t>
            </a:r>
            <a:r>
              <a:rPr lang="en-US" sz="4400" dirty="0" smtClean="0"/>
              <a:t> </a:t>
            </a:r>
            <a:r>
              <a:rPr lang="en-US" sz="4400" dirty="0" err="1"/>
              <a:t>đình</a:t>
            </a:r>
            <a:r>
              <a:rPr lang="en-US" sz="4400" dirty="0"/>
              <a:t> </a:t>
            </a:r>
            <a:r>
              <a:rPr lang="en-US" sz="4400" dirty="0" err="1"/>
              <a:t>Hoa</a:t>
            </a:r>
            <a:r>
              <a:rPr lang="en-US" sz="4400" dirty="0"/>
              <a:t> </a:t>
            </a:r>
            <a:r>
              <a:rPr lang="en-US" sz="4400" dirty="0" err="1"/>
              <a:t>có</a:t>
            </a:r>
            <a:r>
              <a:rPr lang="en-US" sz="4400" dirty="0"/>
              <a:t> </a:t>
            </a:r>
            <a:r>
              <a:rPr lang="en-US" sz="4400" dirty="0" err="1"/>
              <a:t>nhiều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chung</a:t>
            </a:r>
            <a:r>
              <a:rPr lang="en-US" sz="4400" dirty="0"/>
              <a:t> </a:t>
            </a:r>
            <a:r>
              <a:rPr lang="en-US" sz="4400" dirty="0" err="1"/>
              <a:t>sống</a:t>
            </a:r>
            <a:r>
              <a:rPr lang="en-US" sz="4400" dirty="0"/>
              <a:t>. </a:t>
            </a:r>
            <a:r>
              <a:rPr lang="en-US" sz="4400" dirty="0" err="1"/>
              <a:t>Những</a:t>
            </a:r>
            <a:r>
              <a:rPr lang="en-US" sz="4400" dirty="0"/>
              <a:t> </a:t>
            </a:r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ngang</a:t>
            </a:r>
            <a:r>
              <a:rPr lang="en-US" sz="4400" dirty="0"/>
              <a:t> </a:t>
            </a:r>
            <a:r>
              <a:rPr lang="en-US" sz="4400" dirty="0" err="1"/>
              <a:t>hàng</a:t>
            </a:r>
            <a:r>
              <a:rPr lang="en-US" sz="4400" dirty="0"/>
              <a:t> </a:t>
            </a:r>
            <a:r>
              <a:rPr lang="en-US" sz="4400" dirty="0" err="1"/>
              <a:t>trên</a:t>
            </a:r>
            <a:r>
              <a:rPr lang="en-US" sz="4400" dirty="0"/>
              <a:t> </a:t>
            </a:r>
            <a:r>
              <a:rPr lang="en-US" sz="4400" dirty="0" err="1"/>
              <a:t>sơ</a:t>
            </a:r>
            <a:r>
              <a:rPr lang="en-US" sz="4400" dirty="0"/>
              <a:t> </a:t>
            </a:r>
            <a:r>
              <a:rPr lang="en-US" sz="4400" dirty="0" err="1"/>
              <a:t>đồ</a:t>
            </a:r>
            <a:r>
              <a:rPr lang="en-US" sz="4400" dirty="0"/>
              <a:t> </a:t>
            </a:r>
            <a:r>
              <a:rPr lang="en-US" sz="4400" dirty="0" err="1"/>
              <a:t>là</a:t>
            </a:r>
            <a:r>
              <a:rPr lang="en-US" sz="4400" dirty="0"/>
              <a:t> </a:t>
            </a:r>
            <a:r>
              <a:rPr lang="en-US" sz="4400" dirty="0" err="1"/>
              <a:t>cùng</a:t>
            </a:r>
            <a:r>
              <a:rPr lang="en-US" sz="4400" dirty="0"/>
              <a:t> </a:t>
            </a:r>
            <a:r>
              <a:rPr lang="en-US" sz="4400" dirty="0" err="1"/>
              <a:t>một</a:t>
            </a:r>
            <a:r>
              <a:rPr lang="en-US" sz="4400" dirty="0"/>
              <a:t> </a:t>
            </a:r>
            <a:r>
              <a:rPr lang="en-US" sz="4400" dirty="0" err="1"/>
              <a:t>thế</a:t>
            </a:r>
            <a:r>
              <a:rPr lang="en-US" sz="4400" dirty="0"/>
              <a:t> </a:t>
            </a:r>
            <a:r>
              <a:rPr lang="en-US" sz="4400" dirty="0" err="1"/>
              <a:t>hệ</a:t>
            </a:r>
            <a:r>
              <a:rPr lang="en-US" sz="4400" dirty="0"/>
              <a:t>.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035" y="643466"/>
            <a:ext cx="5895308" cy="55710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4178" y="169333"/>
            <a:ext cx="2381955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endParaRPr lang="en-US" sz="2800" dirty="0"/>
          </a:p>
        </p:txBody>
      </p:sp>
      <p:sp>
        <p:nvSpPr>
          <p:cNvPr id="5" name="Thought Bubble: Cloud 4"/>
          <p:cNvSpPr/>
          <p:nvPr/>
        </p:nvSpPr>
        <p:spPr>
          <a:xfrm>
            <a:off x="124178" y="1772356"/>
            <a:ext cx="3544711" cy="2359377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Gia </a:t>
            </a:r>
            <a:r>
              <a:rPr lang="en-US" sz="3200" dirty="0" err="1"/>
              <a:t>đình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6897511" y="1117600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5633156" y="259644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5746044" y="4185354"/>
            <a:ext cx="699911" cy="44026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11" name="Thought Bubble: Cloud 10"/>
          <p:cNvSpPr/>
          <p:nvPr/>
        </p:nvSpPr>
        <p:spPr>
          <a:xfrm>
            <a:off x="9461343" y="1196623"/>
            <a:ext cx="3544711" cy="2500488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391</Words>
  <Application>Microsoft Office PowerPoint</Application>
  <PresentationFormat>Widescreen</PresentationFormat>
  <Paragraphs>63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SimSun</vt:lpstr>
      <vt:lpstr>.VnAvant</vt:lpstr>
      <vt:lpstr>Arial</vt:lpstr>
      <vt:lpstr>Arial-Rounded</vt:lpstr>
      <vt:lpstr>Calibri</vt:lpstr>
      <vt:lpstr>Calibri Light</vt:lpstr>
      <vt:lpstr>等线</vt:lpstr>
      <vt:lpstr>Times New Roman</vt:lpstr>
      <vt:lpstr>UTM Avo</vt:lpstr>
      <vt:lpstr>字魂59号-创粗黑</vt:lpstr>
      <vt:lpstr>1_Office Theme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Giới thiệu với các bạn về các thành viên trong gia đình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THANH HƯƠNG</cp:lastModifiedBy>
  <cp:revision>24</cp:revision>
  <dcterms:created xsi:type="dcterms:W3CDTF">2021-05-28T08:00:00Z</dcterms:created>
  <dcterms:modified xsi:type="dcterms:W3CDTF">2024-09-15T14:09:31Z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