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4" r:id="rId2"/>
    <p:sldId id="288" r:id="rId3"/>
    <p:sldId id="289" r:id="rId4"/>
    <p:sldId id="258" r:id="rId5"/>
    <p:sldId id="286" r:id="rId6"/>
    <p:sldId id="290" r:id="rId7"/>
    <p:sldId id="291" r:id="rId8"/>
    <p:sldId id="278" r:id="rId9"/>
    <p:sldId id="293" r:id="rId10"/>
    <p:sldId id="294" r:id="rId11"/>
    <p:sldId id="295" r:id="rId12"/>
    <p:sldId id="282" r:id="rId13"/>
  </p:sldIdLst>
  <p:sldSz cx="12192000" cy="6858000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62" y="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912943-919C-4C4B-8A9F-3DF02779C581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6731E4-3A89-4935-BD20-890D2B090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453434-CD00-4B19-8280-A0DADA64FD8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5B3FD-7225-4950-B189-BD266082B50E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55E3A-B22F-4E08-84DE-CD2B18BE2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83E5-7D68-4A70-9ED3-BFB0FC5A0344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1D2B-D8D0-4BC9-86AB-DD2D0AF9E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6E7BB-39CC-4361-80BA-66FBB2DBEED8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7ECD3-37CD-4235-A109-4BFE03CCB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FD57-34FA-4023-BAEA-711956986681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8FAD1-F9DB-4608-9AF5-D8AE9E082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3E337-91A4-4C89-9FF6-7FA89893413C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85EE0-5DC3-4577-A9AA-73990CD26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03633-FCE6-4AE9-80FB-428F53C6AF37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B9CDA-2660-43D5-B936-B0AEAB2D9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E2FB-4CF8-47A9-A065-11B79BBA8E26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2782C-4A2B-4C46-9771-AC28347B2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3C46B-21B5-4A01-95FD-44FB94AE97E2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E030D-C8D0-4239-AAF7-043F3BA32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B73B0-8AFD-4091-8C5D-0105282512C9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E5372-6516-479A-966E-337965B9E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A66B7-3639-4BCE-AB30-32E9A8DB97C1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9EA9F-7654-475C-99E2-3382F21A2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48661-0BAF-43FE-9CC2-7D8EA6E6B164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8FB3F-2007-4180-9918-EE0D4A65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3A307D-006D-4B74-B65A-CCDE040E528C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96B6BE-6855-44D0-9B4A-A1098590A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hyperlink" Target="file:///E:\GA%20DIEN%20TU\Dong%20Vat%20Tren%20Can\%5b39830%5dKhi_giac_mo_ve__Live_.wm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552700" y="1752600"/>
            <a:ext cx="662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oup of kids in a field&#10;&#10;Description automatically generated">
            <a:extLst>
              <a:ext uri="{FF2B5EF4-FFF2-40B4-BE49-F238E27FC236}">
                <a16:creationId xmlns:a16="http://schemas.microsoft.com/office/drawing/2014/main" id="{70A47399-D297-751B-88FD-1A258631F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6BC4DA1-2A91-881C-454F-0D40B377D727}"/>
              </a:ext>
            </a:extLst>
          </p:cNvPr>
          <p:cNvSpPr txBox="1">
            <a:spLocks/>
          </p:cNvSpPr>
          <p:nvPr/>
        </p:nvSpPr>
        <p:spPr>
          <a:xfrm>
            <a:off x="2286000" y="838201"/>
            <a:ext cx="9220200" cy="14456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Việt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A5B0A-EC9F-C618-1322-8E3F3A771BA1}"/>
              </a:ext>
            </a:extLst>
          </p:cNvPr>
          <p:cNvSpPr txBox="1"/>
          <p:nvPr/>
        </p:nvSpPr>
        <p:spPr>
          <a:xfrm>
            <a:off x="4953000" y="3054414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AutoShape 2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58051" name="AutoShape 3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58052" name="AutoShape 4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58053" name="AutoShape 5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58054" name="AutoShape 6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58055" name="AutoShape 7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8056" name="AutoShape 8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258057" name="AutoShape 9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258058" name="AutoShape 10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258059" name="AutoShape 11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258060" name="AutoShape 12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258061" name="AutoShape 13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258062" name="AutoShape 14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58063" name="AutoShape 15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58064" name="AutoShape 16"/>
          <p:cNvSpPr>
            <a:spLocks noChangeArrowheads="1"/>
          </p:cNvSpPr>
          <p:nvPr/>
        </p:nvSpPr>
        <p:spPr bwMode="auto">
          <a:xfrm>
            <a:off x="8977345" y="3357915"/>
            <a:ext cx="648065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58065" name="AutoShape 17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258066" name="Oval 18"/>
          <p:cNvSpPr>
            <a:spLocks noChangeArrowheads="1"/>
          </p:cNvSpPr>
          <p:nvPr/>
        </p:nvSpPr>
        <p:spPr bwMode="auto">
          <a:xfrm>
            <a:off x="8903889" y="4290324"/>
            <a:ext cx="826964" cy="573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258067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08793" y="348617"/>
            <a:ext cx="791422" cy="715597"/>
          </a:xfrm>
          <a:prstGeom prst="actionButtonBeginning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8068" name="Picture 36" descr="Picture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884"/>
            <a:ext cx="9144000" cy="169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8069" name="Group 20"/>
          <p:cNvGrpSpPr>
            <a:grpSpLocks/>
          </p:cNvGrpSpPr>
          <p:nvPr/>
        </p:nvGrpSpPr>
        <p:grpSpPr bwMode="auto">
          <a:xfrm>
            <a:off x="1524001" y="-224809"/>
            <a:ext cx="9144000" cy="7065926"/>
            <a:chOff x="0" y="-19"/>
            <a:chExt cx="5760" cy="4377"/>
          </a:xfrm>
        </p:grpSpPr>
        <p:pic>
          <p:nvPicPr>
            <p:cNvPr id="258070" name="Picture 21" descr="flower[1][1][1]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8071" name="Picture 22" descr="flower[1][1][1]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8072" name="Picture 23" descr="flower[1][1][1]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8073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69" name="WordArt 37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4476431" y="490789"/>
            <a:ext cx="4716541" cy="87080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687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Ai nhanh ai đúng</a:t>
            </a:r>
          </a:p>
        </p:txBody>
      </p:sp>
      <p:sp>
        <p:nvSpPr>
          <p:cNvPr id="30737" name="WordArt 17"/>
          <p:cNvSpPr>
            <a:spLocks noChangeArrowheads="1" noChangeShapeType="1" noTextEdit="1"/>
          </p:cNvSpPr>
          <p:nvPr/>
        </p:nvSpPr>
        <p:spPr bwMode="auto">
          <a:xfrm>
            <a:off x="4010819" y="6438298"/>
            <a:ext cx="4678628" cy="2760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687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sp>
        <p:nvSpPr>
          <p:cNvPr id="17438" name="AutoShape 30" descr="5%"/>
          <p:cNvSpPr>
            <a:spLocks noChangeArrowheads="1"/>
          </p:cNvSpPr>
          <p:nvPr/>
        </p:nvSpPr>
        <p:spPr bwMode="auto">
          <a:xfrm>
            <a:off x="3414787" y="5380505"/>
            <a:ext cx="5089670" cy="72339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</a:rPr>
              <a:t>C.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chuyện, quét nhà, nhổ cỏ.</a:t>
            </a:r>
          </a:p>
        </p:txBody>
      </p:sp>
      <p:sp>
        <p:nvSpPr>
          <p:cNvPr id="17437" name="AutoShape 29" descr="5%"/>
          <p:cNvSpPr>
            <a:spLocks noChangeArrowheads="1"/>
          </p:cNvSpPr>
          <p:nvPr/>
        </p:nvSpPr>
        <p:spPr bwMode="auto">
          <a:xfrm>
            <a:off x="3414787" y="4473451"/>
            <a:ext cx="5089670" cy="73267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</a:rPr>
              <a:t>B.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 bài, đọc sách, công nhân.</a:t>
            </a:r>
          </a:p>
        </p:txBody>
      </p:sp>
      <p:sp>
        <p:nvSpPr>
          <p:cNvPr id="17436" name="AutoShape 28" descr="5%"/>
          <p:cNvSpPr>
            <a:spLocks noChangeArrowheads="1"/>
          </p:cNvSpPr>
          <p:nvPr/>
        </p:nvSpPr>
        <p:spPr bwMode="auto">
          <a:xfrm>
            <a:off x="3447477" y="3615476"/>
            <a:ext cx="5056980" cy="6851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A.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ăn cơm, cánh đồng, nhảy dây.</a:t>
            </a:r>
            <a:endParaRPr lang="en-US" sz="2800" b="1">
              <a:solidFill>
                <a:srgbClr val="58572B"/>
              </a:solidFill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</p:txBody>
      </p:sp>
      <p:sp>
        <p:nvSpPr>
          <p:cNvPr id="17433" name="AutoShape 25"/>
          <p:cNvSpPr>
            <a:spLocks noChangeArrowheads="1"/>
          </p:cNvSpPr>
          <p:nvPr/>
        </p:nvSpPr>
        <p:spPr bwMode="auto">
          <a:xfrm>
            <a:off x="3431470" y="2363543"/>
            <a:ext cx="6785681" cy="913453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 nào gồm các từ chỉ hoạt động?</a:t>
            </a:r>
          </a:p>
        </p:txBody>
      </p:sp>
      <p:sp>
        <p:nvSpPr>
          <p:cNvPr id="2161" name="AutoShape 113"/>
          <p:cNvSpPr>
            <a:spLocks noChangeArrowheads="1"/>
          </p:cNvSpPr>
          <p:nvPr/>
        </p:nvSpPr>
        <p:spPr bwMode="auto">
          <a:xfrm>
            <a:off x="3047606" y="1852082"/>
            <a:ext cx="6401274" cy="573425"/>
          </a:xfrm>
          <a:prstGeom prst="flowChartTerminator">
            <a:avLst/>
          </a:prstGeom>
          <a:solidFill>
            <a:srgbClr val="FFFF00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Chọn A, hoặc B, hoặc C</a:t>
            </a:r>
          </a:p>
        </p:txBody>
      </p:sp>
      <p:sp>
        <p:nvSpPr>
          <p:cNvPr id="17434" name="Oval 26"/>
          <p:cNvSpPr>
            <a:spLocks noChangeArrowheads="1"/>
          </p:cNvSpPr>
          <p:nvPr/>
        </p:nvSpPr>
        <p:spPr bwMode="auto">
          <a:xfrm>
            <a:off x="1704085" y="2139978"/>
            <a:ext cx="1727384" cy="123807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90" b="1">
                <a:latin typeface="Times New Roman" panose="02020603050405020304" pitchFamily="18" charset="0"/>
              </a:rPr>
              <a:t>Câu 2 </a:t>
            </a:r>
          </a:p>
        </p:txBody>
      </p:sp>
    </p:spTree>
    <p:extLst>
      <p:ext uri="{BB962C8B-B14F-4D97-AF65-F5344CB8AC3E}">
        <p14:creationId xmlns:p14="http://schemas.microsoft.com/office/powerpoint/2010/main" val="130679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250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8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258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258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258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258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258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2580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1000"/>
                                        <p:tgtEl>
                                          <p:spTgt spid="258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1000"/>
                                        <p:tgtEl>
                                          <p:spTgt spid="258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1000"/>
                                        <p:tgtEl>
                                          <p:spTgt spid="258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1000"/>
                                        <p:tgtEl>
                                          <p:spTgt spid="258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066"/>
                  </p:tgtEl>
                </p:cond>
              </p:nextCondLst>
            </p:seq>
          </p:childTnLst>
        </p:cTn>
      </p:par>
    </p:tnLst>
    <p:bldLst>
      <p:bldP spid="258050" grpId="0" animBg="1"/>
      <p:bldP spid="258051" grpId="0" animBg="1"/>
      <p:bldP spid="258052" grpId="0" animBg="1"/>
      <p:bldP spid="258053" grpId="0" animBg="1"/>
      <p:bldP spid="258054" grpId="0" animBg="1"/>
      <p:bldP spid="258055" grpId="0" animBg="1"/>
      <p:bldP spid="258056" grpId="0" animBg="1"/>
      <p:bldP spid="258057" grpId="0" animBg="1"/>
      <p:bldP spid="258058" grpId="0" animBg="1"/>
      <p:bldP spid="258059" grpId="0" animBg="1"/>
      <p:bldP spid="258060" grpId="0" animBg="1"/>
      <p:bldP spid="258061" grpId="0" animBg="1"/>
      <p:bldP spid="258062" grpId="0" animBg="1"/>
      <p:bldP spid="258063" grpId="0" animBg="1"/>
      <p:bldP spid="258064" grpId="0" animBg="1"/>
      <p:bldP spid="258065" grpId="0" animBg="1"/>
      <p:bldP spid="17438" grpId="0" animBg="1"/>
      <p:bldP spid="17437" grpId="0" animBg="1"/>
      <p:bldP spid="17436" grpId="0" animBg="1"/>
      <p:bldP spid="174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AutoShape 2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58051" name="AutoShape 3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58052" name="AutoShape 4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58053" name="AutoShape 5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58054" name="AutoShape 6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58055" name="AutoShape 7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8056" name="AutoShape 8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258057" name="AutoShape 9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258058" name="AutoShape 10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258059" name="AutoShape 11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258060" name="AutoShape 12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258061" name="AutoShape 13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258062" name="AutoShape 14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58063" name="AutoShape 15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58064" name="AutoShape 16"/>
          <p:cNvSpPr>
            <a:spLocks noChangeArrowheads="1"/>
          </p:cNvSpPr>
          <p:nvPr/>
        </p:nvSpPr>
        <p:spPr bwMode="auto">
          <a:xfrm>
            <a:off x="8977345" y="3357915"/>
            <a:ext cx="648065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58065" name="AutoShape 17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258066" name="Oval 18"/>
          <p:cNvSpPr>
            <a:spLocks noChangeArrowheads="1"/>
          </p:cNvSpPr>
          <p:nvPr/>
        </p:nvSpPr>
        <p:spPr bwMode="auto">
          <a:xfrm>
            <a:off x="8903889" y="4290324"/>
            <a:ext cx="826964" cy="573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258067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08793" y="348617"/>
            <a:ext cx="791422" cy="715597"/>
          </a:xfrm>
          <a:prstGeom prst="actionButtonBeginning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8068" name="Picture 36" descr="Picture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884"/>
            <a:ext cx="9144000" cy="169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8069" name="Group 20"/>
          <p:cNvGrpSpPr>
            <a:grpSpLocks/>
          </p:cNvGrpSpPr>
          <p:nvPr/>
        </p:nvGrpSpPr>
        <p:grpSpPr bwMode="auto">
          <a:xfrm>
            <a:off x="1524001" y="-224809"/>
            <a:ext cx="9144000" cy="7065926"/>
            <a:chOff x="0" y="-19"/>
            <a:chExt cx="5760" cy="4377"/>
          </a:xfrm>
        </p:grpSpPr>
        <p:pic>
          <p:nvPicPr>
            <p:cNvPr id="258070" name="Picture 21" descr="flower[1][1][1]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8071" name="Picture 22" descr="flower[1][1][1]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8072" name="Picture 23" descr="flower[1][1][1]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8073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69" name="WordArt 37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4476431" y="490789"/>
            <a:ext cx="4716541" cy="87080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687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Ai nhanh ai đúng</a:t>
            </a:r>
          </a:p>
        </p:txBody>
      </p:sp>
      <p:sp>
        <p:nvSpPr>
          <p:cNvPr id="30737" name="WordArt 17"/>
          <p:cNvSpPr>
            <a:spLocks noChangeArrowheads="1" noChangeShapeType="1" noTextEdit="1"/>
          </p:cNvSpPr>
          <p:nvPr/>
        </p:nvSpPr>
        <p:spPr bwMode="auto">
          <a:xfrm>
            <a:off x="4010819" y="6438298"/>
            <a:ext cx="4678628" cy="2760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687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sp>
        <p:nvSpPr>
          <p:cNvPr id="17438" name="AutoShape 30" descr="5%"/>
          <p:cNvSpPr>
            <a:spLocks noChangeArrowheads="1"/>
          </p:cNvSpPr>
          <p:nvPr/>
        </p:nvSpPr>
        <p:spPr bwMode="auto">
          <a:xfrm>
            <a:off x="3440550" y="4492503"/>
            <a:ext cx="5089670" cy="72339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</a:rPr>
              <a:t>B.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Mẹ em là công nhân.</a:t>
            </a:r>
          </a:p>
        </p:txBody>
      </p:sp>
      <p:sp>
        <p:nvSpPr>
          <p:cNvPr id="17437" name="AutoShape 29" descr="5%"/>
          <p:cNvSpPr>
            <a:spLocks noChangeArrowheads="1"/>
          </p:cNvSpPr>
          <p:nvPr/>
        </p:nvSpPr>
        <p:spPr bwMode="auto">
          <a:xfrm>
            <a:off x="3439237" y="5385784"/>
            <a:ext cx="5089670" cy="73267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</a:rPr>
              <a:t>C.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bút dùng để viết.</a:t>
            </a:r>
          </a:p>
        </p:txBody>
      </p:sp>
      <p:sp>
        <p:nvSpPr>
          <p:cNvPr id="17436" name="AutoShape 28" descr="5%"/>
          <p:cNvSpPr>
            <a:spLocks noChangeArrowheads="1"/>
          </p:cNvSpPr>
          <p:nvPr/>
        </p:nvSpPr>
        <p:spPr bwMode="auto">
          <a:xfrm>
            <a:off x="3447477" y="3615476"/>
            <a:ext cx="5056980" cy="6851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</a:rPr>
              <a:t>A.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Lan rất ngoan.</a:t>
            </a:r>
          </a:p>
        </p:txBody>
      </p:sp>
      <p:sp>
        <p:nvSpPr>
          <p:cNvPr id="17433" name="AutoShape 25"/>
          <p:cNvSpPr>
            <a:spLocks noChangeArrowheads="1"/>
          </p:cNvSpPr>
          <p:nvPr/>
        </p:nvSpPr>
        <p:spPr bwMode="auto">
          <a:xfrm>
            <a:off x="3431470" y="2363543"/>
            <a:ext cx="6785681" cy="913453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Câu nào là câu giới thiệu?</a:t>
            </a:r>
          </a:p>
          <a:p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61" name="AutoShape 113"/>
          <p:cNvSpPr>
            <a:spLocks noChangeArrowheads="1"/>
          </p:cNvSpPr>
          <p:nvPr/>
        </p:nvSpPr>
        <p:spPr bwMode="auto">
          <a:xfrm>
            <a:off x="3047606" y="1852082"/>
            <a:ext cx="6401274" cy="573425"/>
          </a:xfrm>
          <a:prstGeom prst="flowChartTerminator">
            <a:avLst/>
          </a:prstGeom>
          <a:solidFill>
            <a:srgbClr val="FFFF00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Chọn A, hoặc B, hoặc C</a:t>
            </a:r>
          </a:p>
        </p:txBody>
      </p:sp>
      <p:sp>
        <p:nvSpPr>
          <p:cNvPr id="17434" name="Oval 26"/>
          <p:cNvSpPr>
            <a:spLocks noChangeArrowheads="1"/>
          </p:cNvSpPr>
          <p:nvPr/>
        </p:nvSpPr>
        <p:spPr bwMode="auto">
          <a:xfrm>
            <a:off x="1704085" y="2139978"/>
            <a:ext cx="1727384" cy="123807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90" b="1">
                <a:latin typeface="Times New Roman" panose="02020603050405020304" pitchFamily="18" charset="0"/>
              </a:rPr>
              <a:t>Câu 3 </a:t>
            </a:r>
          </a:p>
        </p:txBody>
      </p:sp>
    </p:spTree>
    <p:extLst>
      <p:ext uri="{BB962C8B-B14F-4D97-AF65-F5344CB8AC3E}">
        <p14:creationId xmlns:p14="http://schemas.microsoft.com/office/powerpoint/2010/main" val="22314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250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8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258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258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258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258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258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2580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1000"/>
                                        <p:tgtEl>
                                          <p:spTgt spid="258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1000"/>
                                        <p:tgtEl>
                                          <p:spTgt spid="258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1000"/>
                                        <p:tgtEl>
                                          <p:spTgt spid="258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1000"/>
                                        <p:tgtEl>
                                          <p:spTgt spid="258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066"/>
                  </p:tgtEl>
                </p:cond>
              </p:nextCondLst>
            </p:seq>
          </p:childTnLst>
        </p:cTn>
      </p:par>
    </p:tnLst>
    <p:bldLst>
      <p:bldP spid="258050" grpId="0" animBg="1"/>
      <p:bldP spid="258051" grpId="0" animBg="1"/>
      <p:bldP spid="258052" grpId="0" animBg="1"/>
      <p:bldP spid="258053" grpId="0" animBg="1"/>
      <p:bldP spid="258054" grpId="0" animBg="1"/>
      <p:bldP spid="258055" grpId="0" animBg="1"/>
      <p:bldP spid="258056" grpId="0" animBg="1"/>
      <p:bldP spid="258057" grpId="0" animBg="1"/>
      <p:bldP spid="258058" grpId="0" animBg="1"/>
      <p:bldP spid="258059" grpId="0" animBg="1"/>
      <p:bldP spid="258060" grpId="0" animBg="1"/>
      <p:bldP spid="258061" grpId="0" animBg="1"/>
      <p:bldP spid="258062" grpId="0" animBg="1"/>
      <p:bldP spid="258063" grpId="0" animBg="1"/>
      <p:bldP spid="258064" grpId="0" animBg="1"/>
      <p:bldP spid="258065" grpId="0" animBg="1"/>
      <p:bldP spid="17438" grpId="0" animBg="1"/>
      <p:bldP spid="17437" grpId="0" animBg="1"/>
      <p:bldP spid="17436" grpId="0" animBg="1"/>
      <p:bldP spid="174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3581401" y="457200"/>
            <a:ext cx="6607175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Xin trân trọng</a:t>
            </a:r>
          </a:p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 ơn quý thầy cô!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988" name="Picture 4" descr="kidsoftheworld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962401"/>
            <a:ext cx="72390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0"/>
            <a:ext cx="3124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5922964" y="3276601"/>
            <a:ext cx="4745037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1524000" y="6165850"/>
            <a:ext cx="503238" cy="431800"/>
          </a:xfrm>
          <a:prstGeom prst="actionButtonBackPrevious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3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6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4198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133601" y="381000"/>
            <a:ext cx="4849091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Nhìn tranh, tìm từ: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a/ Chỉ sự vật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Chỉ người: </a:t>
            </a:r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học sinh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Chỉ vật: </a:t>
            </a:r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cặp sách,...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b/ Chỉ hoạt động</a:t>
            </a:r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: đi học,...</a:t>
            </a:r>
          </a:p>
        </p:txBody>
      </p:sp>
    </p:spTree>
    <p:extLst>
      <p:ext uri="{BB962C8B-B14F-4D97-AF65-F5344CB8AC3E}">
        <p14:creationId xmlns:p14="http://schemas.microsoft.com/office/powerpoint/2010/main" val="62580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59C3B8-4946-47C8-A39A-9E84C2DF4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52400"/>
            <a:ext cx="8763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MIL100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</a:blip>
          <a:srcRect l="83072" t="11674" r="7500" b="6180"/>
          <a:stretch>
            <a:fillRect/>
          </a:stretch>
        </p:blipFill>
        <p:spPr bwMode="auto">
          <a:xfrm>
            <a:off x="1543050" y="-185738"/>
            <a:ext cx="419100" cy="293370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752600" y="1545548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048000" y="1637881"/>
            <a:ext cx="792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latin typeface=".VnTime" pitchFamily="34" charset="0"/>
              </a:rPr>
              <a:t>Nh×n tranh, t×m tõ ng÷:</a:t>
            </a:r>
            <a:endParaRPr lang="en-US" sz="3600" b="1">
              <a:latin typeface="Times New Roman" pitchFamily="18" charset="0"/>
            </a:endParaRPr>
          </a:p>
        </p:txBody>
      </p:sp>
      <p:pic>
        <p:nvPicPr>
          <p:cNvPr id="18437" name="Picture 13" descr="MIL100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</a:blip>
          <a:srcRect l="6180" t="83072" r="11674" b="7500"/>
          <a:stretch>
            <a:fillRect/>
          </a:stretch>
        </p:blipFill>
        <p:spPr bwMode="auto">
          <a:xfrm>
            <a:off x="1214438" y="-4763"/>
            <a:ext cx="2933701" cy="41910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2290763" y="2478199"/>
            <a:ext cx="792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a. Chỉ sự vật: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362200" y="3410851"/>
            <a:ext cx="792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- Chỉ người: 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học sinh,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257425" y="5169736"/>
            <a:ext cx="792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- Chỉ vật: 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cặp sách,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133601" y="3408468"/>
            <a:ext cx="118906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                                        giáo viên, bác sĩ, </a:t>
            </a:r>
          </a:p>
          <a:p>
            <a:pPr eaLnBrk="0" hangingPunct="0">
              <a:spcBef>
                <a:spcPct val="50000"/>
              </a:spcBef>
            </a:pP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bạn gái.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509713" y="5169735"/>
            <a:ext cx="118906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                                        khăn mặt, quần áo, </a:t>
            </a:r>
          </a:p>
          <a:p>
            <a:pPr eaLnBrk="0" hangingPunct="0">
              <a:spcBef>
                <a:spcPct val="50000"/>
              </a:spcBef>
            </a:pP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mũ.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39" grpId="0"/>
      <p:bldP spid="18446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981200" y="533401"/>
            <a:ext cx="792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b. Chỉ hoạt động: 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đi học,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59C3B8-4946-47C8-A39A-9E84C2DF4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79731"/>
            <a:ext cx="8001000" cy="567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3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981200" y="1179730"/>
            <a:ext cx="85344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Bài 1: Nhìn tranh, tìm từ ngữ:</a:t>
            </a:r>
          </a:p>
          <a:p>
            <a:pPr eaLnBrk="0" hangingPunct="0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6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 sự vật: </a:t>
            </a:r>
          </a:p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Chỉ người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: học sinh, giáo viên, bạn gái,</a:t>
            </a:r>
          </a:p>
          <a:p>
            <a:pPr eaLnBrk="0" hangingPunct="0">
              <a:spcBef>
                <a:spcPct val="50000"/>
              </a:spcBef>
            </a:pP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bác sĩ.</a:t>
            </a:r>
          </a:p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Chỉ vật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: cặp sách, quần áo, khăn mặt, mũ.</a:t>
            </a:r>
          </a:p>
          <a:p>
            <a:pPr eaLnBrk="0" hangingPunct="0">
              <a:spcBef>
                <a:spcPct val="50000"/>
              </a:spcBef>
            </a:pP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 hoạt động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: đi học, viết bảng, chải tóc.</a:t>
            </a:r>
          </a:p>
        </p:txBody>
      </p:sp>
    </p:spTree>
    <p:extLst>
      <p:ext uri="{BB962C8B-B14F-4D97-AF65-F5344CB8AC3E}">
        <p14:creationId xmlns:p14="http://schemas.microsoft.com/office/powerpoint/2010/main" val="219938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098960" y="4631204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: Đặt một câu giới thiệu theo mẫu ở bài tập 2.</a:t>
            </a:r>
            <a:endParaRPr lang="en-US" sz="3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676401" y="2467571"/>
            <a:ext cx="1880755" cy="58477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Bạn Hà </a:t>
            </a:r>
            <a:endParaRPr lang="en-US" sz="3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868632" y="1739536"/>
            <a:ext cx="14962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A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309755" y="1802368"/>
            <a:ext cx="14962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B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676401" y="3163670"/>
            <a:ext cx="1880755" cy="58477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Bố em </a:t>
            </a:r>
            <a:endParaRPr lang="en-US" sz="3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676400" y="3849470"/>
            <a:ext cx="2514600" cy="58477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Trường em </a:t>
            </a:r>
            <a:endParaRPr lang="en-US" sz="3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856015" y="2467570"/>
            <a:ext cx="1729824" cy="58477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là bác sĩ. </a:t>
            </a:r>
            <a:endParaRPr lang="en-US" sz="3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828305" y="3126001"/>
            <a:ext cx="5839695" cy="58477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là trường Tiểu học Lê Quý Đôn. </a:t>
            </a:r>
            <a:endParaRPr lang="en-US" sz="3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800600" y="3834826"/>
            <a:ext cx="3200400" cy="58477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là học sinh lớp 2. </a:t>
            </a:r>
            <a:endParaRPr lang="en-US" sz="3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133600" y="685801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: Kết hợp từ ngữ ở cột A với từ ngữ ở cột B để tạo câu giới thiệu.  </a:t>
            </a:r>
            <a:endParaRPr lang="en-US" sz="3600" b="1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8CC3495-EE8B-494A-AE36-346C62DD0452}"/>
              </a:ext>
            </a:extLst>
          </p:cNvPr>
          <p:cNvCxnSpPr/>
          <p:nvPr/>
        </p:nvCxnSpPr>
        <p:spPr>
          <a:xfrm flipV="1">
            <a:off x="3440873" y="2771550"/>
            <a:ext cx="1415143" cy="696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8F730BD-CCEE-4BF0-A20C-C5D576B2B801}"/>
              </a:ext>
            </a:extLst>
          </p:cNvPr>
          <p:cNvCxnSpPr/>
          <p:nvPr/>
        </p:nvCxnSpPr>
        <p:spPr>
          <a:xfrm>
            <a:off x="3423549" y="2742338"/>
            <a:ext cx="1415143" cy="13824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C1C9AEC-F849-4247-9C12-F3544901862E}"/>
              </a:ext>
            </a:extLst>
          </p:cNvPr>
          <p:cNvCxnSpPr/>
          <p:nvPr/>
        </p:nvCxnSpPr>
        <p:spPr>
          <a:xfrm flipV="1">
            <a:off x="3469313" y="3272723"/>
            <a:ext cx="1415143" cy="685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96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MCNA00013_0000[1]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7890" name="Picture 3" descr="Picture8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1" y="4267200"/>
            <a:ext cx="15033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4" descr="Grey_bunny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10626" y="3962400"/>
            <a:ext cx="17811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WordArt 5"/>
          <p:cNvSpPr>
            <a:spLocks noChangeArrowheads="1" noChangeShapeType="1" noTextEdit="1"/>
          </p:cNvSpPr>
          <p:nvPr/>
        </p:nvSpPr>
        <p:spPr bwMode="auto">
          <a:xfrm>
            <a:off x="2286000" y="1219201"/>
            <a:ext cx="7488238" cy="36163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200"/>
              </a:extrusionClr>
            </a:sp3d>
          </a:bodyPr>
          <a:lstStyle/>
          <a:p>
            <a:pPr algn="ctr"/>
            <a:r>
              <a:rPr lang="en-US" sz="3600" b="1" kern="10" spc="-36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Củng cố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AutoShape 2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56003" name="AutoShape 3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56004" name="AutoShape 4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56005" name="AutoShape 5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56006" name="AutoShape 6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56007" name="AutoShape 7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6008" name="AutoShape 8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256009" name="AutoShape 9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256010" name="AutoShape 10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256011" name="AutoShape 11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256012" name="AutoShape 12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256013" name="AutoShape 13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256014" name="AutoShape 14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56015" name="AutoShape 15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56016" name="AutoShape 16"/>
          <p:cNvSpPr>
            <a:spLocks noChangeArrowheads="1"/>
          </p:cNvSpPr>
          <p:nvPr/>
        </p:nvSpPr>
        <p:spPr bwMode="auto">
          <a:xfrm>
            <a:off x="8977345" y="3357915"/>
            <a:ext cx="648065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56017" name="AutoShape 17"/>
          <p:cNvSpPr>
            <a:spLocks noChangeArrowheads="1"/>
          </p:cNvSpPr>
          <p:nvPr/>
        </p:nvSpPr>
        <p:spPr bwMode="auto">
          <a:xfrm>
            <a:off x="8976160" y="3357915"/>
            <a:ext cx="646881" cy="644511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latin typeface="Times New Roman" panose="02020603050405020304" pitchFamily="18" charset="0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256018" name="Oval 18"/>
          <p:cNvSpPr>
            <a:spLocks noChangeArrowheads="1"/>
          </p:cNvSpPr>
          <p:nvPr/>
        </p:nvSpPr>
        <p:spPr bwMode="auto">
          <a:xfrm>
            <a:off x="8903889" y="4290324"/>
            <a:ext cx="826964" cy="573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47" tIns="45623" rIns="91247" bIns="45623" anchor="ctr"/>
          <a:lstStyle>
            <a:lvl1pPr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11188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2375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3563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4750" defTabSz="1222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19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91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63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3550" defTabSz="122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91"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256019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08793" y="348617"/>
            <a:ext cx="791422" cy="715597"/>
          </a:xfrm>
          <a:prstGeom prst="actionButtonBeginning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020" name="Picture 36" descr="Picture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884"/>
            <a:ext cx="9144000" cy="169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21" name="Group 20"/>
          <p:cNvGrpSpPr>
            <a:grpSpLocks/>
          </p:cNvGrpSpPr>
          <p:nvPr/>
        </p:nvGrpSpPr>
        <p:grpSpPr bwMode="auto">
          <a:xfrm>
            <a:off x="1524001" y="-224809"/>
            <a:ext cx="9144000" cy="7065926"/>
            <a:chOff x="0" y="-19"/>
            <a:chExt cx="5760" cy="4377"/>
          </a:xfrm>
        </p:grpSpPr>
        <p:pic>
          <p:nvPicPr>
            <p:cNvPr id="256022" name="Picture 21" descr="flower[1][1][1]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23" name="Picture 22" descr="flower[1][1][1]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24" name="Picture 23" descr="flower[1][1][1]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2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69" name="WordArt 37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4476431" y="490789"/>
            <a:ext cx="4716541" cy="87080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687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Ai nhanh ai đúng</a:t>
            </a:r>
          </a:p>
        </p:txBody>
      </p:sp>
      <p:sp>
        <p:nvSpPr>
          <p:cNvPr id="30737" name="WordArt 17"/>
          <p:cNvSpPr>
            <a:spLocks noChangeArrowheads="1" noChangeShapeType="1" noTextEdit="1"/>
          </p:cNvSpPr>
          <p:nvPr/>
        </p:nvSpPr>
        <p:spPr bwMode="auto">
          <a:xfrm>
            <a:off x="4010819" y="6438298"/>
            <a:ext cx="4678628" cy="2760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687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sp>
        <p:nvSpPr>
          <p:cNvPr id="282631" name="AutoShape 7" descr="5%"/>
          <p:cNvSpPr>
            <a:spLocks noChangeArrowheads="1"/>
          </p:cNvSpPr>
          <p:nvPr/>
        </p:nvSpPr>
        <p:spPr bwMode="auto">
          <a:xfrm>
            <a:off x="2495506" y="4790294"/>
            <a:ext cx="5255608" cy="64451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3300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90" b="1"/>
              <a:t>  B.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xe đạp, công an, ngoan ngoãn.</a:t>
            </a:r>
          </a:p>
        </p:txBody>
      </p:sp>
      <p:sp>
        <p:nvSpPr>
          <p:cNvPr id="3" name="AutoShape 7" descr="5%"/>
          <p:cNvSpPr>
            <a:spLocks noChangeArrowheads="1"/>
          </p:cNvSpPr>
          <p:nvPr/>
        </p:nvSpPr>
        <p:spPr bwMode="auto">
          <a:xfrm>
            <a:off x="2495506" y="5650432"/>
            <a:ext cx="5255608" cy="64451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3300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90" b="1"/>
              <a:t>  C.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kĩ sư, xanh biếc, quạt trần.</a:t>
            </a:r>
            <a:endParaRPr lang="en-US" altLang="en-US" sz="2090" b="1"/>
          </a:p>
        </p:txBody>
      </p:sp>
      <p:sp>
        <p:nvSpPr>
          <p:cNvPr id="4" name="AutoShape 7" descr="5%"/>
          <p:cNvSpPr>
            <a:spLocks noChangeArrowheads="1"/>
          </p:cNvSpPr>
          <p:nvPr/>
        </p:nvSpPr>
        <p:spPr bwMode="auto">
          <a:xfrm>
            <a:off x="2495506" y="4002426"/>
            <a:ext cx="5255608" cy="64451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3300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90" b="1"/>
              <a:t>  A.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bút chì, ti vi, nông dân.</a:t>
            </a:r>
          </a:p>
        </p:txBody>
      </p:sp>
      <p:grpSp>
        <p:nvGrpSpPr>
          <p:cNvPr id="2" name="AutoShape 4"/>
          <p:cNvGrpSpPr>
            <a:grpSpLocks/>
          </p:cNvGrpSpPr>
          <p:nvPr/>
        </p:nvGrpSpPr>
        <p:grpSpPr bwMode="auto">
          <a:xfrm>
            <a:off x="3135279" y="2462235"/>
            <a:ext cx="7373783" cy="858953"/>
            <a:chOff x="1014" y="1609"/>
            <a:chExt cx="4646" cy="741"/>
          </a:xfrm>
        </p:grpSpPr>
        <p:pic>
          <p:nvPicPr>
            <p:cNvPr id="256038" name="AutoShape 4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" y="1609"/>
              <a:ext cx="4458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39" name="Text Box 5"/>
            <p:cNvSpPr txBox="1">
              <a:spLocks noChangeArrowheads="1"/>
            </p:cNvSpPr>
            <p:nvPr/>
          </p:nvSpPr>
          <p:spPr bwMode="auto">
            <a:xfrm>
              <a:off x="1285" y="1629"/>
              <a:ext cx="4375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 nào gồm các từ chỉ sự vật?</a:t>
              </a:r>
            </a:p>
          </p:txBody>
        </p:sp>
      </p:grpSp>
      <p:sp>
        <p:nvSpPr>
          <p:cNvPr id="282629" name="Oval 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488459" y="2067709"/>
            <a:ext cx="1870741" cy="123807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90" b="1"/>
              <a:t>Câu 1</a:t>
            </a:r>
          </a:p>
          <a:p>
            <a:pPr algn="ctr" eaLnBrk="1" hangingPunct="1"/>
            <a:r>
              <a:rPr lang="en-US" altLang="en-US" sz="2090" b="1"/>
              <a:t> </a:t>
            </a:r>
          </a:p>
        </p:txBody>
      </p:sp>
      <p:sp>
        <p:nvSpPr>
          <p:cNvPr id="2161" name="AutoShape 113"/>
          <p:cNvSpPr>
            <a:spLocks noChangeArrowheads="1"/>
          </p:cNvSpPr>
          <p:nvPr/>
        </p:nvSpPr>
        <p:spPr bwMode="auto">
          <a:xfrm>
            <a:off x="3047606" y="1852082"/>
            <a:ext cx="6401274" cy="573425"/>
          </a:xfrm>
          <a:prstGeom prst="flowChartTerminator">
            <a:avLst/>
          </a:prstGeom>
          <a:solidFill>
            <a:srgbClr val="FFFF00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anose="02020603050405020304" pitchFamily="18" charset="0"/>
              </a:rPr>
              <a:t>Chọn A, hoặc B, hoặc C</a:t>
            </a:r>
          </a:p>
        </p:txBody>
      </p:sp>
    </p:spTree>
    <p:extLst>
      <p:ext uri="{BB962C8B-B14F-4D97-AF65-F5344CB8AC3E}">
        <p14:creationId xmlns:p14="http://schemas.microsoft.com/office/powerpoint/2010/main" val="26188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8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250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6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560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2560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2560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2560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2560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256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2560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2560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1000"/>
                                        <p:tgtEl>
                                          <p:spTgt spid="256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1000"/>
                                        <p:tgtEl>
                                          <p:spTgt spid="256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1000"/>
                                        <p:tgtEl>
                                          <p:spTgt spid="2560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1000"/>
                                        <p:tgtEl>
                                          <p:spTgt spid="2560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1000"/>
                                        <p:tgtEl>
                                          <p:spTgt spid="256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1000"/>
                                        <p:tgtEl>
                                          <p:spTgt spid="2560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1000"/>
                                        <p:tgtEl>
                                          <p:spTgt spid="2560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18"/>
                  </p:tgtEl>
                </p:cond>
              </p:nextCondLst>
            </p:seq>
          </p:childTnLst>
        </p:cTn>
      </p:par>
    </p:tnLst>
    <p:bldLst>
      <p:bldP spid="256002" grpId="0" animBg="1"/>
      <p:bldP spid="256003" grpId="0" animBg="1"/>
      <p:bldP spid="256004" grpId="0" animBg="1"/>
      <p:bldP spid="256005" grpId="0" animBg="1"/>
      <p:bldP spid="256006" grpId="0" animBg="1"/>
      <p:bldP spid="256007" grpId="0" animBg="1"/>
      <p:bldP spid="256008" grpId="0" animBg="1"/>
      <p:bldP spid="256009" grpId="0" animBg="1"/>
      <p:bldP spid="256010" grpId="0" animBg="1"/>
      <p:bldP spid="256011" grpId="0" animBg="1"/>
      <p:bldP spid="256012" grpId="0" animBg="1"/>
      <p:bldP spid="256013" grpId="0" animBg="1"/>
      <p:bldP spid="256014" grpId="0" animBg="1"/>
      <p:bldP spid="256015" grpId="0" animBg="1"/>
      <p:bldP spid="256016" grpId="0" animBg="1"/>
      <p:bldP spid="256017" grpId="0" animBg="1"/>
      <p:bldP spid="282631" grpId="0" animBg="1"/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&quot;/&gt;&lt;property id=&quot;20307&quot; value=&quot;266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69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1&quot;/&gt;&lt;/object&gt;&lt;object type=&quot;3&quot; unique_id=&quot;10020&quot;&gt;&lt;property id=&quot;20148&quot; value=&quot;5&quot;/&gt;&lt;property id=&quot;20300&quot; value=&quot;Slide 17&quot;/&gt;&lt;property id=&quot;20307&quot; value=&quot;272&quot;/&gt;&lt;/object&gt;&lt;object type=&quot;3&quot; unique_id=&quot;10021&quot;&gt;&lt;property id=&quot;20148&quot; value=&quot;5&quot;/&gt;&lt;property id=&quot;20300&quot; value=&quot;Slide 18&quot;/&gt;&lt;property id=&quot;20307&quot; value=&quot;273&quot;/&gt;&lt;/object&gt;&lt;object type=&quot;3&quot; unique_id=&quot;10022&quot;&gt;&lt;property id=&quot;20148&quot; value=&quot;5&quot;/&gt;&lt;property id=&quot;20300&quot; value=&quot;Slide 19&quot;/&gt;&lt;property id=&quot;20307&quot; value=&quot;274&quot;/&gt;&lt;/object&gt;&lt;object type=&quot;3&quot; unique_id=&quot;10023&quot;&gt;&lt;property id=&quot;20148&quot; value=&quot;5&quot;/&gt;&lt;property id=&quot;20300&quot; value=&quot;Slide 20&quot;/&gt;&lt;property id=&quot;20307&quot; value=&quot;275&quot;/&gt;&lt;/object&gt;&lt;object type=&quot;3&quot; unique_id=&quot;10025&quot;&gt;&lt;property id=&quot;20148&quot; value=&quot;5&quot;/&gt;&lt;property id=&quot;20300&quot; value=&quot;Slide 21&quot;/&gt;&lt;property id=&quot;20307&quot; value=&quot;277&quot;/&gt;&lt;/object&gt;&lt;object type=&quot;3&quot; unique_id=&quot;10026&quot;&gt;&lt;property id=&quot;20148&quot; value=&quot;5&quot;/&gt;&lt;property id=&quot;20300&quot; value=&quot;Slide 22&quot;/&gt;&lt;property id=&quot;20307&quot; value=&quot;278&quot;/&gt;&lt;/object&gt;&lt;object type=&quot;3&quot; unique_id=&quot;10027&quot;&gt;&lt;property id=&quot;20148&quot; value=&quot;5&quot;/&gt;&lt;property id=&quot;20300&quot; value=&quot;Slide 23&quot;/&gt;&lt;property id=&quot;20307&quot; value=&quot;279&quot;/&gt;&lt;/object&gt;&lt;object type=&quot;3&quot; unique_id=&quot;10028&quot;&gt;&lt;property id=&quot;20148&quot; value=&quot;5&quot;/&gt;&lt;property id=&quot;20300&quot; value=&quot;Slide 24&quot;/&gt;&lt;property id=&quot;20307&quot; value=&quot;280&quot;/&gt;&lt;/object&gt;&lt;object type=&quot;3&quot; unique_id=&quot;10030&quot;&gt;&lt;property id=&quot;20148&quot; value=&quot;5&quot;/&gt;&lt;property id=&quot;20300&quot; value=&quot;Slide 25&quot;/&gt;&lt;property id=&quot;20307&quot; value=&quot;282&quot;/&gt;&lt;/object&gt;&lt;object type=&quot;3&quot; unique_id=&quot;10061&quot;&gt;&lt;property id=&quot;20148&quot; value=&quot;5&quot;/&gt;&lt;property id=&quot;20300&quot; value=&quot;Slide 1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486</Words>
  <Application>Microsoft Office PowerPoint</Application>
  <PresentationFormat>Widescreen</PresentationFormat>
  <Paragraphs>114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.VnTime</vt:lpstr>
      <vt:lpstr>Arial</vt:lpstr>
      <vt:lpstr>Arial Black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Dell</cp:lastModifiedBy>
  <cp:revision>61</cp:revision>
  <dcterms:created xsi:type="dcterms:W3CDTF">2006-08-16T00:00:00Z</dcterms:created>
  <dcterms:modified xsi:type="dcterms:W3CDTF">2024-09-20T06:47:46Z</dcterms:modified>
</cp:coreProperties>
</file>