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441" r:id="rId3"/>
    <p:sldId id="440" r:id="rId4"/>
    <p:sldId id="437" r:id="rId5"/>
    <p:sldId id="423" r:id="rId6"/>
    <p:sldId id="340" r:id="rId7"/>
  </p:sldIdLst>
  <p:sldSz cx="16276638" cy="9144000"/>
  <p:notesSz cx="6858000" cy="9144000"/>
  <p:custDataLst>
    <p:tags r:id="rId9"/>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FFCC"/>
    <a:srgbClr val="0000CC"/>
    <a:srgbClr val="FF3399"/>
    <a:srgbClr val="FF0066"/>
    <a:srgbClr val="FF7C80"/>
    <a:srgbClr val="EDF6F7"/>
    <a:srgbClr val="FF6600"/>
    <a:srgbClr val="6600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60" d="100"/>
          <a:sy n="60" d="100"/>
        </p:scale>
        <p:origin x="861" y="6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6</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910E822-9A47-4094-1B8C-878C6080F091}"/>
              </a:ext>
            </a:extLst>
          </p:cNvPr>
          <p:cNvPicPr>
            <a:picLocks noChangeAspect="1"/>
          </p:cNvPicPr>
          <p:nvPr/>
        </p:nvPicPr>
        <p:blipFill rotWithShape="1">
          <a:blip r:embed="rId2"/>
          <a:srcRect l="50000"/>
          <a:stretch/>
        </p:blipFill>
        <p:spPr>
          <a:xfrm>
            <a:off x="8604726" y="2360086"/>
            <a:ext cx="6852350" cy="6258351"/>
          </a:xfrm>
          <a:prstGeom prst="rect">
            <a:avLst/>
          </a:prstGeom>
        </p:spPr>
      </p:pic>
      <p:pic>
        <p:nvPicPr>
          <p:cNvPr id="23" name="Picture 22">
            <a:extLst>
              <a:ext uri="{FF2B5EF4-FFF2-40B4-BE49-F238E27FC236}">
                <a16:creationId xmlns:a16="http://schemas.microsoft.com/office/drawing/2014/main" id="{4298364A-6D38-65FE-A568-1535F698BC51}"/>
              </a:ext>
            </a:extLst>
          </p:cNvPr>
          <p:cNvPicPr>
            <a:picLocks noChangeAspect="1"/>
          </p:cNvPicPr>
          <p:nvPr/>
        </p:nvPicPr>
        <p:blipFill rotWithShape="1">
          <a:blip r:embed="rId2"/>
          <a:srcRect r="51884"/>
          <a:stretch/>
        </p:blipFill>
        <p:spPr>
          <a:xfrm>
            <a:off x="1011227" y="2319425"/>
            <a:ext cx="6212691" cy="6365644"/>
          </a:xfrm>
          <a:prstGeom prst="rect">
            <a:avLst/>
          </a:prstGeom>
        </p:spPr>
      </p:pic>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584434" y="2547683"/>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1. </a:t>
              </a:r>
              <a:r>
                <a:rPr lang="en-US" sz="3800" b="1" dirty="0" err="1">
                  <a:solidFill>
                    <a:srgbClr val="FF0066"/>
                  </a:solidFill>
                  <a:latin typeface="Times New Roman" pitchFamily="18" charset="0"/>
                  <a:cs typeface="Times New Roman" pitchFamily="18" charset="0"/>
                </a:rPr>
                <a:t>Luyện</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tập</a:t>
              </a:r>
              <a:r>
                <a:rPr lang="en-US" sz="3800" b="1" dirty="0">
                  <a:solidFill>
                    <a:srgbClr val="FF0066"/>
                  </a:solidFill>
                  <a:latin typeface="Times New Roman" pitchFamily="18" charset="0"/>
                  <a:cs typeface="Times New Roman" pitchFamily="18" charset="0"/>
                </a:rPr>
                <a:t>.</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011227" y="3300865"/>
            <a:ext cx="13966284" cy="1231106"/>
          </a:xfrm>
          <a:prstGeom prst="rect">
            <a:avLst/>
          </a:prstGeom>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1. </a:t>
            </a:r>
            <a:r>
              <a:rPr lang="en-US" sz="3600" b="1" dirty="0" err="1">
                <a:solidFill>
                  <a:srgbClr val="FF0000"/>
                </a:solidFill>
                <a:latin typeface="Times New Roman" panose="02020603050405020304" pitchFamily="18" charset="0"/>
                <a:cs typeface="Times New Roman" panose="02020603050405020304" pitchFamily="18" charset="0"/>
              </a:rPr>
              <a:t>Những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hiện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tượng</a:t>
            </a:r>
            <a:r>
              <a:rPr lang="en-US" sz="3600" b="1" dirty="0">
                <a:solidFill>
                  <a:srgbClr val="FF0000"/>
                </a:solidFill>
                <a:latin typeface="Times New Roman" panose="02020603050405020304" pitchFamily="18" charset="0"/>
                <a:cs typeface="Times New Roman" panose="02020603050405020304" pitchFamily="18" charset="0"/>
              </a:rPr>
              <a:t> ô </a:t>
            </a:r>
            <a:r>
              <a:rPr lang="en-US" sz="3600" b="1" dirty="0" err="1">
                <a:solidFill>
                  <a:srgbClr val="FF0000"/>
                </a:solidFill>
                <a:latin typeface="Times New Roman" panose="02020603050405020304" pitchFamily="18" charset="0"/>
                <a:cs typeface="Times New Roman" panose="02020603050405020304" pitchFamily="18" charset="0"/>
              </a:rPr>
              <a:t>nhiễm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môi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trường</a:t>
            </a:r>
            <a:r>
              <a:rPr lang="en-US" sz="3600" b="1" dirty="0">
                <a:solidFill>
                  <a:srgbClr val="FF0000"/>
                </a:solidFill>
                <a:latin typeface="Times New Roman" panose="02020603050405020304" pitchFamily="18" charset="0"/>
                <a:cs typeface="Times New Roman" panose="02020603050405020304" pitchFamily="18" charset="0"/>
              </a:rPr>
              <a:t> ở </a:t>
            </a:r>
            <a:r>
              <a:rPr lang="en-US" sz="3600" b="1" dirty="0" err="1">
                <a:solidFill>
                  <a:srgbClr val="FF0000"/>
                </a:solidFill>
                <a:latin typeface="Times New Roman" panose="02020603050405020304" pitchFamily="18" charset="0"/>
                <a:cs typeface="Times New Roman" panose="02020603050405020304" pitchFamily="18" charset="0"/>
              </a:rPr>
              <a:t>địa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phương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nguyên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nhân</a:t>
            </a:r>
            <a:r>
              <a:rPr lang="en-US" sz="3600" b="1" dirty="0">
                <a:solidFill>
                  <a:srgbClr val="FF0000"/>
                </a:solidFill>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QUAN SÁT NÊU NỘI DUNG TRANH VÀ LIÊN HỆ NƠI MÌNH SỐNG</a:t>
            </a:r>
            <a:r>
              <a:rPr lang="en-US" sz="3600" b="1" dirty="0">
                <a:solidFill>
                  <a:srgbClr val="FF0000"/>
                </a:solidFill>
                <a:latin typeface="Times New Roman" panose="02020603050405020304" pitchFamily="18" charset="0"/>
                <a:cs typeface="Times New Roman" panose="02020603050405020304" pitchFamily="18" charset="0"/>
              </a:rPr>
              <a:t>)</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1011227" y="4572000"/>
            <a:ext cx="13966284" cy="1754326"/>
          </a:xfrm>
          <a:prstGeom prst="rect">
            <a:avLst/>
          </a:prstGeom>
        </p:spPr>
        <p:txBody>
          <a:bodyPr wrap="square">
            <a:spAutoFit/>
          </a:bodyPr>
          <a:lstStyle/>
          <a:p>
            <a:r>
              <a:rPr lang="nl-NL" sz="3600" b="1" i="1" dirty="0">
                <a:solidFill>
                  <a:srgbClr val="0000CC"/>
                </a:solidFill>
                <a:latin typeface="Times New Roman" panose="02020603050405020304" pitchFamily="18" charset="0"/>
                <a:cs typeface="Times New Roman" panose="02020603050405020304" pitchFamily="18" charset="0"/>
              </a:rPr>
              <a:t>+ Tranh 1: Rác vứt ngổn ngang ngay dưới chân biển báo cấm ssoor rác.</a:t>
            </a:r>
            <a:endParaRPr lang="en-US" sz="3600" b="1" i="1" dirty="0">
              <a:solidFill>
                <a:srgbClr val="0000CC"/>
              </a:solidFill>
              <a:latin typeface="Times New Roman" panose="02020603050405020304" pitchFamily="18" charset="0"/>
              <a:cs typeface="Times New Roman" panose="02020603050405020304" pitchFamily="18" charset="0"/>
            </a:endParaRPr>
          </a:p>
          <a:p>
            <a:r>
              <a:rPr lang="nl-NL" sz="3600" b="1" i="1" dirty="0">
                <a:solidFill>
                  <a:srgbClr val="0000CC"/>
                </a:solidFill>
                <a:latin typeface="Times New Roman" panose="02020603050405020304" pitchFamily="18" charset="0"/>
                <a:cs typeface="Times New Roman" panose="02020603050405020304" pitchFamily="18" charset="0"/>
              </a:rPr>
              <a:t>+ Tranh 2: Đường ngõ rất sạch sẽ nhưng có một người đàn ông vẫn vứt rác ra đường</a:t>
            </a:r>
            <a:endParaRPr lang="en-US" sz="3600" b="1" i="1" dirty="0">
              <a:solidFill>
                <a:srgbClr val="0000CC"/>
              </a:solidFill>
              <a:latin typeface="Times New Roman" panose="02020603050405020304" pitchFamily="18" charset="0"/>
              <a:cs typeface="Times New Roman" panose="02020603050405020304" pitchFamily="18" charset="0"/>
            </a:endParaRPr>
          </a:p>
        </p:txBody>
      </p:sp>
      <p:sp>
        <p:nvSpPr>
          <p:cNvPr id="21" name="Rectangle 95"/>
          <p:cNvSpPr>
            <a:spLocks noChangeArrowheads="1"/>
          </p:cNvSpPr>
          <p:nvPr/>
        </p:nvSpPr>
        <p:spPr bwMode="auto">
          <a:xfrm>
            <a:off x="2392034" y="1249680"/>
            <a:ext cx="11204670"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LUYỆN VIẾT ĐOẠN</a:t>
            </a:r>
          </a:p>
        </p:txBody>
      </p:sp>
      <p:sp>
        <p:nvSpPr>
          <p:cNvPr id="22" name="Rectangle 21">
            <a:extLst>
              <a:ext uri="{FF2B5EF4-FFF2-40B4-BE49-F238E27FC236}">
                <a16:creationId xmlns:a16="http://schemas.microsoft.com/office/drawing/2014/main" id="{CF09EE5C-EEF2-2E41-8F1B-EEA2EF085413}"/>
              </a:ext>
            </a:extLst>
          </p:cNvPr>
          <p:cNvSpPr/>
          <p:nvPr/>
        </p:nvSpPr>
        <p:spPr>
          <a:xfrm>
            <a:off x="1011227" y="6310113"/>
            <a:ext cx="13966284" cy="2308324"/>
          </a:xfrm>
          <a:prstGeom prst="rect">
            <a:avLst/>
          </a:prstGeom>
        </p:spPr>
        <p:txBody>
          <a:bodyPr wrap="square">
            <a:spAutoFit/>
          </a:bodyPr>
          <a:lstStyle/>
          <a:p>
            <a:r>
              <a:rPr lang="nl-NL" sz="3600" b="1" i="1" dirty="0">
                <a:solidFill>
                  <a:srgbClr val="0000CC"/>
                </a:solidFill>
                <a:latin typeface="Times New Roman" panose="02020603050405020304" pitchFamily="18" charset="0"/>
                <a:cs typeface="Times New Roman" panose="02020603050405020304" pitchFamily="18" charset="0"/>
              </a:rPr>
              <a:t>+ Mọi người vứt rác ra ngoài đường, sử dụng túi ni lông tràn lan, không phân loại rác thải, sử dụng bếp than để đun nấu, sử dụng nhiều hóa chất để báo cho cây trồng. Nguyên nhân: Do ý thức bảo vệ môi trường của một số người chưa tốt.</a:t>
            </a:r>
            <a:endParaRPr lang="en-US" sz="3600" b="1" i="1" dirty="0">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2" presetClass="entr" presetSubtype="4"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584434" y="2547683"/>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1. </a:t>
              </a:r>
              <a:r>
                <a:rPr lang="en-US" sz="3800" b="1" dirty="0" err="1">
                  <a:solidFill>
                    <a:srgbClr val="FF0066"/>
                  </a:solidFill>
                  <a:latin typeface="Times New Roman" pitchFamily="18" charset="0"/>
                  <a:cs typeface="Times New Roman" pitchFamily="18" charset="0"/>
                </a:rPr>
                <a:t>Luyện</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tập</a:t>
              </a:r>
              <a:r>
                <a:rPr lang="en-US" sz="3800" b="1" dirty="0">
                  <a:solidFill>
                    <a:srgbClr val="FF0066"/>
                  </a:solidFill>
                  <a:latin typeface="Times New Roman" pitchFamily="18" charset="0"/>
                  <a:cs typeface="Times New Roman" pitchFamily="18" charset="0"/>
                </a:rPr>
                <a:t>.</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011227" y="3300865"/>
            <a:ext cx="13966284" cy="1231106"/>
          </a:xfrm>
          <a:prstGeom prst="rect">
            <a:avLst/>
          </a:prstGeom>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1. </a:t>
            </a:r>
            <a:r>
              <a:rPr lang="en-US" sz="3600" b="1" dirty="0" err="1">
                <a:solidFill>
                  <a:srgbClr val="FF0000"/>
                </a:solidFill>
                <a:latin typeface="Times New Roman" panose="02020603050405020304" pitchFamily="18" charset="0"/>
                <a:cs typeface="Times New Roman" panose="02020603050405020304" pitchFamily="18" charset="0"/>
              </a:rPr>
              <a:t>Những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việc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em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mọi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người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đã</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làm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hoặc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có</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thể</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làm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để</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khắc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phục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hiện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tượng</a:t>
            </a:r>
            <a:r>
              <a:rPr lang="en-US" sz="3600" b="1" dirty="0">
                <a:solidFill>
                  <a:srgbClr val="FF0000"/>
                </a:solidFill>
                <a:latin typeface="Times New Roman" panose="02020603050405020304" pitchFamily="18" charset="0"/>
                <a:cs typeface="Times New Roman" panose="02020603050405020304" pitchFamily="18" charset="0"/>
              </a:rPr>
              <a:t> ô </a:t>
            </a:r>
            <a:r>
              <a:rPr lang="en-US" sz="3600" b="1" dirty="0" err="1">
                <a:solidFill>
                  <a:srgbClr val="FF0000"/>
                </a:solidFill>
                <a:latin typeface="Times New Roman" panose="02020603050405020304" pitchFamily="18" charset="0"/>
                <a:cs typeface="Times New Roman" panose="02020603050405020304" pitchFamily="18" charset="0"/>
              </a:rPr>
              <a:t>nhiễm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đó</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1011227" y="4572000"/>
            <a:ext cx="13966284" cy="3970318"/>
          </a:xfrm>
          <a:prstGeom prst="rect">
            <a:avLst/>
          </a:prstGeom>
        </p:spPr>
        <p:txBody>
          <a:bodyPr wrap="square">
            <a:spAutoFit/>
          </a:bodyPr>
          <a:lstStyle/>
          <a:p>
            <a:pPr algn="just"/>
            <a:r>
              <a:rPr lang="nl-NL" sz="3600" dirty="0">
                <a:latin typeface="Times New Roman" panose="02020603050405020304" pitchFamily="18" charset="0"/>
                <a:cs typeface="Times New Roman" panose="02020603050405020304" pitchFamily="18" charset="0"/>
              </a:rPr>
              <a:t>+ Những việc đã làm để bảo vệ môi trường: Bỏ rác đúng nơi quy định, tiết kiệm điện bằng cách luôn tắt các thiết bị điện trước khi ra khỏi phòng, không sử dụng bếp than; hạn chế sử dụng túi ni lông, không bẻ cành, chặt phá cây xanh</a:t>
            </a:r>
            <a:r>
              <a:rPr lang="en-US" sz="3600" dirty="0">
                <a:latin typeface="Times New Roman" panose="02020603050405020304" pitchFamily="18" charset="0"/>
                <a:cs typeface="Times New Roman" panose="02020603050405020304" pitchFamily="18" charset="0"/>
              </a:rPr>
              <a:t>. </a:t>
            </a:r>
            <a:r>
              <a:rPr lang="nl-NL" sz="3600" dirty="0">
                <a:latin typeface="Times New Roman" panose="02020603050405020304" pitchFamily="18" charset="0"/>
                <a:cs typeface="Times New Roman" panose="02020603050405020304" pitchFamily="18" charset="0"/>
              </a:rPr>
              <a:t>Phân loại rác thải trước khi đổ rác, bỏ pin thải vào chai nhựa để nhờ người thân xử lý giúp; tích cực tham gia phong trào bảo vệ môi trường của bà con khu phố; cùng người thân vận động bà con thôn xóm giữ vệ sinh chung</a:t>
            </a:r>
            <a:r>
              <a:rPr lang="nl-NL" dirty="0"/>
              <a:t>.</a:t>
            </a:r>
            <a:endParaRPr lang="en-US" dirty="0"/>
          </a:p>
        </p:txBody>
      </p:sp>
      <p:sp>
        <p:nvSpPr>
          <p:cNvPr id="21" name="Rectangle 95"/>
          <p:cNvSpPr>
            <a:spLocks noChangeArrowheads="1"/>
          </p:cNvSpPr>
          <p:nvPr/>
        </p:nvSpPr>
        <p:spPr bwMode="auto">
          <a:xfrm>
            <a:off x="2392034" y="1249680"/>
            <a:ext cx="11204670"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LUYỆN VIẾT ĐOẠN</a:t>
            </a:r>
          </a:p>
        </p:txBody>
      </p:sp>
    </p:spTree>
    <p:extLst>
      <p:ext uri="{BB962C8B-B14F-4D97-AF65-F5344CB8AC3E}">
        <p14:creationId xmlns:p14="http://schemas.microsoft.com/office/powerpoint/2010/main" val="209137740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518319" y="34577"/>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1. </a:t>
              </a:r>
              <a:r>
                <a:rPr lang="en-US" sz="3800" b="1" dirty="0" err="1">
                  <a:solidFill>
                    <a:srgbClr val="FF0066"/>
                  </a:solidFill>
                  <a:latin typeface="Times New Roman" pitchFamily="18" charset="0"/>
                  <a:cs typeface="Times New Roman" pitchFamily="18" charset="0"/>
                </a:rPr>
                <a:t>Luyện</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tập</a:t>
              </a:r>
              <a:r>
                <a:rPr lang="en-US" sz="3800" b="1" dirty="0">
                  <a:solidFill>
                    <a:srgbClr val="FF0066"/>
                  </a:solidFill>
                  <a:latin typeface="Times New Roman" pitchFamily="18" charset="0"/>
                  <a:cs typeface="Times New Roman" pitchFamily="18" charset="0"/>
                </a:rPr>
                <a:t>.</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718477" y="941682"/>
            <a:ext cx="14575884" cy="1231106"/>
          </a:xfrm>
          <a:prstGeom prst="rect">
            <a:avLst/>
          </a:prstGeom>
        </p:spPr>
        <p:txBody>
          <a:bodyPr wrap="square">
            <a:spAutoFit/>
          </a:bodyPr>
          <a:lstStyle/>
          <a:p>
            <a:pPr algn="just"/>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2. </a:t>
            </a:r>
            <a:r>
              <a:rPr lang="en-US" sz="3600" b="1" dirty="0" err="1">
                <a:solidFill>
                  <a:srgbClr val="FF0000"/>
                </a:solidFill>
                <a:effectLst/>
                <a:latin typeface="Times New Roman" panose="02020603050405020304" pitchFamily="18" charset="0"/>
                <a:ea typeface="Times New Roman" panose="02020603050405020304" pitchFamily="18" charset="0"/>
              </a:rPr>
              <a:t>Viết</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một</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đoạn</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văn</a:t>
            </a:r>
            <a:r>
              <a:rPr lang="en-US" sz="3600" b="1" dirty="0">
                <a:solidFill>
                  <a:srgbClr val="FF0000"/>
                </a:solidFill>
                <a:effectLst/>
                <a:latin typeface="Times New Roman" panose="02020603050405020304" pitchFamily="18" charset="0"/>
                <a:ea typeface="Times New Roman" panose="02020603050405020304" pitchFamily="18" charset="0"/>
              </a:rPr>
              <a:t> </a:t>
            </a:r>
            <a:r>
              <a:rPr lang="nl-NL" sz="3600" b="1" dirty="0">
                <a:solidFill>
                  <a:srgbClr val="FF0000"/>
                </a:solidFill>
                <a:effectLst/>
                <a:latin typeface="Times New Roman" panose="02020603050405020304" pitchFamily="18" charset="0"/>
                <a:ea typeface="Times New Roman" panose="02020603050405020304" pitchFamily="18" charset="0"/>
              </a:rPr>
              <a:t>ngắn kể lại một việc làm tốt góp phần bảo vệ môi trường đã được tham gia hoặc chứng kiến.</a:t>
            </a:r>
            <a:endParaRPr lang="en-US" sz="3600" b="1" dirty="0">
              <a:solidFill>
                <a:srgbClr val="FF0000"/>
              </a:solidFill>
              <a:latin typeface="Times New Roman" pitchFamily="18" charset="0"/>
              <a:cs typeface="Times New Roman" pitchFamily="18" charset="0"/>
            </a:endParaRPr>
          </a:p>
        </p:txBody>
      </p:sp>
      <p:pic>
        <p:nvPicPr>
          <p:cNvPr id="30" name="Picture 29">
            <a:extLst>
              <a:ext uri="{FF2B5EF4-FFF2-40B4-BE49-F238E27FC236}">
                <a16:creationId xmlns:a16="http://schemas.microsoft.com/office/drawing/2014/main" id="{68317176-C4F9-82AB-258D-E5CF9B7EC665}"/>
              </a:ext>
            </a:extLst>
          </p:cNvPr>
          <p:cNvPicPr>
            <a:picLocks noChangeAspect="1"/>
          </p:cNvPicPr>
          <p:nvPr/>
        </p:nvPicPr>
        <p:blipFill rotWithShape="1">
          <a:blip r:embed="rId2"/>
          <a:srcRect l="2843" r="1571" b="8405"/>
          <a:stretch/>
        </p:blipFill>
        <p:spPr>
          <a:xfrm>
            <a:off x="1127919" y="2203566"/>
            <a:ext cx="14020800" cy="6274765"/>
          </a:xfrm>
          <a:prstGeom prst="rect">
            <a:avLst/>
          </a:prstGeom>
        </p:spPr>
      </p:pic>
    </p:spTree>
    <p:extLst>
      <p:ext uri="{BB962C8B-B14F-4D97-AF65-F5344CB8AC3E}">
        <p14:creationId xmlns:p14="http://schemas.microsoft.com/office/powerpoint/2010/main" val="225252306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fill="hold"/>
                                        <p:tgtEl>
                                          <p:spTgt spid="30"/>
                                        </p:tgtEl>
                                        <p:attrNameLst>
                                          <p:attrName>ppt_x</p:attrName>
                                        </p:attrNameLst>
                                      </p:cBhvr>
                                      <p:tavLst>
                                        <p:tav tm="0">
                                          <p:val>
                                            <p:strVal val="#ppt_x"/>
                                          </p:val>
                                        </p:tav>
                                        <p:tav tm="100000">
                                          <p:val>
                                            <p:strVal val="#ppt_x"/>
                                          </p:val>
                                        </p:tav>
                                      </p:tavLst>
                                    </p:anim>
                                    <p:anim calcmode="lin" valueType="num">
                                      <p:cBhvr additive="base">
                                        <p:cTn id="1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14729" y="82967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Luyện tập.</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14729" y="1558855"/>
            <a:ext cx="15226445" cy="1323439"/>
          </a:xfrm>
          <a:prstGeom prst="rect">
            <a:avLst/>
          </a:prstGeom>
          <a:solidFill>
            <a:srgbClr val="FFFF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spcBef>
                <a:spcPts val="600"/>
              </a:spcBef>
            </a:pPr>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2.</a:t>
            </a:r>
            <a:r>
              <a:rPr lang="en-US" sz="4000" b="1" dirty="0">
                <a:solidFill>
                  <a:srgbClr val="FF0000"/>
                </a:solidFill>
                <a:effectLst/>
                <a:latin typeface="Times New Roman" panose="02020603050405020304" pitchFamily="18" charset="0"/>
                <a:ea typeface="Times New Roman" panose="02020603050405020304" pitchFamily="18" charset="0"/>
              </a:rPr>
              <a:t> </a:t>
            </a:r>
            <a:r>
              <a:rPr lang="en-US" sz="4000" b="1" dirty="0" err="1">
                <a:solidFill>
                  <a:srgbClr val="FF0000"/>
                </a:solidFill>
                <a:effectLst/>
                <a:latin typeface="Times New Roman" panose="02020603050405020304" pitchFamily="18" charset="0"/>
                <a:ea typeface="Times New Roman" panose="02020603050405020304" pitchFamily="18" charset="0"/>
              </a:rPr>
              <a:t>Viết</a:t>
            </a:r>
            <a:r>
              <a:rPr lang="en-US" sz="4000" b="1" dirty="0">
                <a:solidFill>
                  <a:srgbClr val="FF0000"/>
                </a:solidFill>
                <a:effectLst/>
                <a:latin typeface="Times New Roman" panose="02020603050405020304" pitchFamily="18" charset="0"/>
                <a:ea typeface="Times New Roman" panose="02020603050405020304" pitchFamily="18" charset="0"/>
              </a:rPr>
              <a:t> </a:t>
            </a:r>
            <a:r>
              <a:rPr lang="en-US" sz="4000" b="1" dirty="0" err="1">
                <a:solidFill>
                  <a:srgbClr val="FF0000"/>
                </a:solidFill>
                <a:effectLst/>
                <a:latin typeface="Times New Roman" panose="02020603050405020304" pitchFamily="18" charset="0"/>
                <a:ea typeface="Times New Roman" panose="02020603050405020304" pitchFamily="18" charset="0"/>
              </a:rPr>
              <a:t>một</a:t>
            </a:r>
            <a:r>
              <a:rPr lang="en-US" sz="4000" b="1" dirty="0">
                <a:solidFill>
                  <a:srgbClr val="FF0000"/>
                </a:solidFill>
                <a:effectLst/>
                <a:latin typeface="Times New Roman" panose="02020603050405020304" pitchFamily="18" charset="0"/>
                <a:ea typeface="Times New Roman" panose="02020603050405020304" pitchFamily="18" charset="0"/>
              </a:rPr>
              <a:t> </a:t>
            </a:r>
            <a:r>
              <a:rPr lang="en-US" sz="4000" b="1" dirty="0" err="1">
                <a:solidFill>
                  <a:srgbClr val="FF0000"/>
                </a:solidFill>
                <a:effectLst/>
                <a:latin typeface="Times New Roman" panose="02020603050405020304" pitchFamily="18" charset="0"/>
                <a:ea typeface="Times New Roman" panose="02020603050405020304" pitchFamily="18" charset="0"/>
              </a:rPr>
              <a:t>đoạn</a:t>
            </a:r>
            <a:r>
              <a:rPr lang="en-US" sz="4000" b="1" dirty="0">
                <a:solidFill>
                  <a:srgbClr val="FF0000"/>
                </a:solidFill>
                <a:effectLst/>
                <a:latin typeface="Times New Roman" panose="02020603050405020304" pitchFamily="18" charset="0"/>
                <a:ea typeface="Times New Roman" panose="02020603050405020304" pitchFamily="18" charset="0"/>
              </a:rPr>
              <a:t> </a:t>
            </a:r>
            <a:r>
              <a:rPr lang="en-US" sz="4000" b="1" dirty="0" err="1">
                <a:solidFill>
                  <a:srgbClr val="FF0000"/>
                </a:solidFill>
                <a:effectLst/>
                <a:latin typeface="Times New Roman" panose="02020603050405020304" pitchFamily="18" charset="0"/>
                <a:ea typeface="Times New Roman" panose="02020603050405020304" pitchFamily="18" charset="0"/>
              </a:rPr>
              <a:t>văn</a:t>
            </a:r>
            <a:r>
              <a:rPr lang="en-US" sz="4000" b="1" dirty="0">
                <a:solidFill>
                  <a:srgbClr val="FF0000"/>
                </a:solidFill>
                <a:effectLst/>
                <a:latin typeface="Times New Roman" panose="02020603050405020304" pitchFamily="18" charset="0"/>
                <a:ea typeface="Times New Roman" panose="02020603050405020304" pitchFamily="18" charset="0"/>
              </a:rPr>
              <a:t> </a:t>
            </a:r>
            <a:r>
              <a:rPr lang="nl-NL" sz="4000" b="1" dirty="0">
                <a:solidFill>
                  <a:srgbClr val="FF0000"/>
                </a:solidFill>
                <a:effectLst/>
                <a:latin typeface="Times New Roman" panose="02020603050405020304" pitchFamily="18" charset="0"/>
                <a:ea typeface="Times New Roman" panose="02020603050405020304" pitchFamily="18" charset="0"/>
              </a:rPr>
              <a:t>ngắn kể lại một việc làm tốt góp phần bảo vệ môi trường đã được tham gia hoặc chứng kiến.</a:t>
            </a:r>
            <a:r>
              <a:rPr lang="en-US" sz="3800" b="1" dirty="0">
                <a:solidFill>
                  <a:srgbClr val="0000CC"/>
                </a:solidFill>
                <a:latin typeface="Times New Roman" pitchFamily="18" charset="0"/>
                <a:cs typeface="Times New Roman" pitchFamily="18" charset="0"/>
              </a:rPr>
              <a:t> </a:t>
            </a:r>
          </a:p>
        </p:txBody>
      </p:sp>
      <p:sp>
        <p:nvSpPr>
          <p:cNvPr id="35" name="Rectangle 34"/>
          <p:cNvSpPr/>
          <p:nvPr/>
        </p:nvSpPr>
        <p:spPr>
          <a:xfrm>
            <a:off x="798267" y="2805130"/>
            <a:ext cx="11481190" cy="2308324"/>
          </a:xfrm>
          <a:prstGeom prst="rect">
            <a:avLst/>
          </a:prstGeom>
          <a:solidFill>
            <a:srgbClr val="66FF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vi-VN" sz="3600" b="1" dirty="0">
                <a:solidFill>
                  <a:srgbClr val="0000CC"/>
                </a:solidFill>
                <a:latin typeface="Times New Roman" panose="02020603050405020304" pitchFamily="18" charset="0"/>
                <a:cs typeface="Times New Roman" panose="02020603050405020304" pitchFamily="18" charset="0"/>
              </a:rPr>
              <a:t>Em đã làm việc gì để bảo vệ môi trường?</a:t>
            </a:r>
          </a:p>
          <a:p>
            <a:r>
              <a:rPr lang="vi-VN" sz="3600" b="1" dirty="0">
                <a:solidFill>
                  <a:srgbClr val="0000CC"/>
                </a:solidFill>
                <a:latin typeface="Times New Roman" panose="02020603050405020304" pitchFamily="18" charset="0"/>
                <a:cs typeface="Times New Roman" panose="02020603050405020304" pitchFamily="18" charset="0"/>
              </a:rPr>
              <a:t>Em đã làm việc đó lúc nào? Ở đâu? Em làm như thế nào?</a:t>
            </a:r>
          </a:p>
          <a:p>
            <a:r>
              <a:rPr lang="vi-VN" sz="3600" b="1" dirty="0">
                <a:solidFill>
                  <a:srgbClr val="0000CC"/>
                </a:solidFill>
                <a:latin typeface="Times New Roman" panose="02020603050405020304" pitchFamily="18" charset="0"/>
                <a:cs typeface="Times New Roman" panose="02020603050405020304" pitchFamily="18" charset="0"/>
              </a:rPr>
              <a:t>Ích lợi của việc làm đó là gì?</a:t>
            </a:r>
          </a:p>
          <a:p>
            <a:r>
              <a:rPr lang="vi-VN" sz="3600" b="1" dirty="0">
                <a:solidFill>
                  <a:srgbClr val="0000CC"/>
                </a:solidFill>
                <a:latin typeface="Times New Roman" panose="02020603050405020304" pitchFamily="18" charset="0"/>
                <a:cs typeface="Times New Roman" panose="02020603050405020304" pitchFamily="18" charset="0"/>
              </a:rPr>
              <a:t>Em cảm thấy thế nào khi làm việc đó?</a:t>
            </a:r>
          </a:p>
        </p:txBody>
      </p:sp>
      <p:sp>
        <p:nvSpPr>
          <p:cNvPr id="38" name="Rectangle 37"/>
          <p:cNvSpPr/>
          <p:nvPr/>
        </p:nvSpPr>
        <p:spPr>
          <a:xfrm>
            <a:off x="495756" y="8083679"/>
            <a:ext cx="14554200" cy="677108"/>
          </a:xfrm>
          <a:prstGeom prst="rect">
            <a:avLst/>
          </a:prstGeom>
          <a:solidFill>
            <a:srgbClr val="FFFF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3. </a:t>
            </a:r>
            <a:r>
              <a:rPr lang="vi-VN" sz="3600" b="1" dirty="0">
                <a:solidFill>
                  <a:srgbClr val="FF0000"/>
                </a:solidFill>
                <a:latin typeface="Times New Roman" panose="02020603050405020304" pitchFamily="18" charset="0"/>
                <a:cs typeface="Times New Roman" panose="02020603050405020304" pitchFamily="18" charset="0"/>
              </a:rPr>
              <a:t>Trao đổi bài làm với bạn để sửa lỗi( </a:t>
            </a:r>
            <a:r>
              <a:rPr lang="en-US" sz="3600" b="1" dirty="0">
                <a:solidFill>
                  <a:srgbClr val="FF0000"/>
                </a:solidFill>
                <a:latin typeface="Times New Roman" panose="02020603050405020304" pitchFamily="18" charset="0"/>
                <a:cs typeface="Times New Roman" panose="02020603050405020304" pitchFamily="18" charset="0"/>
              </a:rPr>
              <a:t>dung </a:t>
            </a:r>
            <a:r>
              <a:rPr lang="en-US" sz="3600" b="1" dirty="0" err="1">
                <a:solidFill>
                  <a:srgbClr val="FF0000"/>
                </a:solidFill>
                <a:latin typeface="Times New Roman" panose="02020603050405020304" pitchFamily="18" charset="0"/>
                <a:cs typeface="Times New Roman" panose="02020603050405020304" pitchFamily="18" charset="0"/>
              </a:rPr>
              <a:t>từ</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đặt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câu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sắp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xếp</a:t>
            </a:r>
            <a:r>
              <a:rPr lang="en-US" sz="3600" b="1" dirty="0">
                <a:solidFill>
                  <a:srgbClr val="FF0000"/>
                </a:solidFill>
                <a:latin typeface="Times New Roman" panose="02020603050405020304" pitchFamily="18" charset="0"/>
                <a:cs typeface="Times New Roman" panose="02020603050405020304" pitchFamily="18" charset="0"/>
              </a:rPr>
              <a:t> ý)</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19" name="Rectangle 95">
            <a:extLst>
              <a:ext uri="{FF2B5EF4-FFF2-40B4-BE49-F238E27FC236}">
                <a16:creationId xmlns:a16="http://schemas.microsoft.com/office/drawing/2014/main" id="{B0364167-0DF8-BC6E-9FFF-37659C5C94D9}"/>
              </a:ext>
            </a:extLst>
          </p:cNvPr>
          <p:cNvSpPr>
            <a:spLocks noChangeArrowheads="1"/>
          </p:cNvSpPr>
          <p:nvPr/>
        </p:nvSpPr>
        <p:spPr bwMode="auto">
          <a:xfrm>
            <a:off x="2661739" y="285821"/>
            <a:ext cx="11204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p:txBody>
      </p:sp>
      <p:sp>
        <p:nvSpPr>
          <p:cNvPr id="20" name="Rectangle 19">
            <a:extLst>
              <a:ext uri="{FF2B5EF4-FFF2-40B4-BE49-F238E27FC236}">
                <a16:creationId xmlns:a16="http://schemas.microsoft.com/office/drawing/2014/main" id="{F0F57818-26EC-35C0-A0B6-2A52692F5169}"/>
              </a:ext>
            </a:extLst>
          </p:cNvPr>
          <p:cNvSpPr/>
          <p:nvPr/>
        </p:nvSpPr>
        <p:spPr>
          <a:xfrm>
            <a:off x="251926" y="5113454"/>
            <a:ext cx="15226445" cy="2862322"/>
          </a:xfrm>
          <a:prstGeom prst="rect">
            <a:avLst/>
          </a:prstGeom>
        </p:spPr>
        <p:txBody>
          <a:bodyPr wrap="square">
            <a:spAutoFit/>
          </a:bodyPr>
          <a:lstStyle/>
          <a:p>
            <a:r>
              <a:rPr lang="en-US" sz="3600" b="1" dirty="0">
                <a:solidFill>
                  <a:srgbClr val="0000CC"/>
                </a:solidFill>
                <a:latin typeface="Times New Roman" panose="02020603050405020304" pitchFamily="18" charset="0"/>
                <a:cs typeface="Times New Roman" panose="02020603050405020304" pitchFamily="18" charset="0"/>
              </a:rPr>
              <a:t>   T</a:t>
            </a:r>
            <a:r>
              <a:rPr lang="vi-VN" sz="3600" b="1" dirty="0">
                <a:solidFill>
                  <a:srgbClr val="0000CC"/>
                </a:solidFill>
                <a:latin typeface="Times New Roman" panose="02020603050405020304" pitchFamily="18" charset="0"/>
                <a:cs typeface="Times New Roman" panose="02020603050405020304" pitchFamily="18" charset="0"/>
              </a:rPr>
              <a:t>rường em đang phát động chương trình “Bảo vệ hành tinh xanh”. Mỗi lớp sẽ được phân công một nhiệm vụ. Lớp em được phân công chăm sóc các bồn cây ở sân trường. Đầu tiên, chúng em nhặt cỏ, rác thải trong các bồn cây. Sau đó, chúng em sẽ trồng thêm một số loại hoa, tưới nước cho cây. Em cảm thấy rất vui vì đã làm được một việc có ích cho môi trường.</a:t>
            </a:r>
          </a:p>
        </p:txBody>
      </p:sp>
    </p:spTree>
    <p:extLst>
      <p:ext uri="{BB962C8B-B14F-4D97-AF65-F5344CB8AC3E}">
        <p14:creationId xmlns:p14="http://schemas.microsoft.com/office/powerpoint/2010/main" val="42613419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8" grpId="0" animBg="1"/>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4617134" y="149573"/>
            <a:ext cx="7013458" cy="1117345"/>
            <a:chOff x="4539228" y="210532"/>
            <a:chExt cx="6895119" cy="1117345"/>
          </a:xfrm>
        </p:grpSpPr>
        <p:grpSp>
          <p:nvGrpSpPr>
            <p:cNvPr id="48" name="Group 47"/>
            <p:cNvGrpSpPr/>
            <p:nvPr/>
          </p:nvGrpSpPr>
          <p:grpSpPr>
            <a:xfrm>
              <a:off x="4539228" y="210532"/>
              <a:ext cx="6895119" cy="1117345"/>
              <a:chOff x="4539228" y="210532"/>
              <a:chExt cx="6895119" cy="1117345"/>
            </a:xfrm>
          </p:grpSpPr>
          <p:sp>
            <p:nvSpPr>
              <p:cNvPr id="50" name="TextBox 49"/>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51" name="TextBox 50"/>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49" name="Straight Connector 48"/>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8" name="Rectangle 95">
            <a:extLst>
              <a:ext uri="{FF2B5EF4-FFF2-40B4-BE49-F238E27FC236}">
                <a16:creationId xmlns:a16="http://schemas.microsoft.com/office/drawing/2014/main" id="{DACC25F0-A27C-6C8D-F48E-D815F963CC5A}"/>
              </a:ext>
            </a:extLst>
          </p:cNvPr>
          <p:cNvSpPr>
            <a:spLocks noChangeArrowheads="1"/>
          </p:cNvSpPr>
          <p:nvPr/>
        </p:nvSpPr>
        <p:spPr bwMode="auto">
          <a:xfrm>
            <a:off x="2392034" y="1249680"/>
            <a:ext cx="11204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p:txBody>
      </p:sp>
    </p:spTree>
    <p:extLst>
      <p:ext uri="{BB962C8B-B14F-4D97-AF65-F5344CB8AC3E}">
        <p14:creationId xmlns:p14="http://schemas.microsoft.com/office/powerpoint/2010/main" val="94275523"/>
      </p:ext>
    </p:extLst>
  </p:cSld>
  <p:clrMapOvr>
    <a:masterClrMapping/>
  </p:clrMapOvr>
  <p:transition spd="slow">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9941</TotalTime>
  <Words>598</Words>
  <Application>Microsoft Office PowerPoint</Application>
  <PresentationFormat>Custom</PresentationFormat>
  <Paragraphs>33</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ACER</cp:lastModifiedBy>
  <cp:revision>1064</cp:revision>
  <dcterms:created xsi:type="dcterms:W3CDTF">2008-09-09T22:52:10Z</dcterms:created>
  <dcterms:modified xsi:type="dcterms:W3CDTF">2024-10-20T10:13:06Z</dcterms:modified>
</cp:coreProperties>
</file>