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2"/>
  </p:notesMasterIdLst>
  <p:sldIdLst>
    <p:sldId id="295" r:id="rId3"/>
    <p:sldId id="292" r:id="rId4"/>
    <p:sldId id="315" r:id="rId5"/>
    <p:sldId id="350" r:id="rId6"/>
    <p:sldId id="351" r:id="rId7"/>
    <p:sldId id="360" r:id="rId8"/>
    <p:sldId id="362" r:id="rId9"/>
    <p:sldId id="336" r:id="rId10"/>
    <p:sldId id="331"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75" d="100"/>
          <a:sy n="75" d="100"/>
        </p:scale>
        <p:origin x="3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29/10/2024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6</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xmlns=""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xmlns=""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xmlns=""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xmlns=""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xmlns=""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xmlns=""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xmlns=""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xmlns=""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xmlns=""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xmlns=""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xmlns=""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38.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xmlns=""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xmlns=""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xmlns=""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xmlns=""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xmlns=""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xmlns=""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xmlns="" id="{B3B55F33-C879-40BD-6BFF-20A9CE589A85}"/>
              </a:ext>
            </a:extLst>
          </p:cNvPr>
          <p:cNvPicPr>
            <a:picLocks noChangeAspect="1"/>
          </p:cNvPicPr>
          <p:nvPr/>
        </p:nvPicPr>
        <p:blipFill>
          <a:blip r:embed="rId6"/>
          <a:stretch>
            <a:fillRect/>
          </a:stretch>
        </p:blipFill>
        <p:spPr>
          <a:xfrm>
            <a:off x="2604719" y="2234064"/>
            <a:ext cx="7023201" cy="2755631"/>
          </a:xfrm>
          <a:prstGeom prst="rect">
            <a:avLst/>
          </a:prstGeom>
        </p:spPr>
      </p:pic>
      <p:pic>
        <p:nvPicPr>
          <p:cNvPr id="6" name="Picture 5">
            <a:extLst>
              <a:ext uri="{FF2B5EF4-FFF2-40B4-BE49-F238E27FC236}">
                <a16:creationId xmlns:a16="http://schemas.microsoft.com/office/drawing/2014/main" xmlns="" id="{A8056551-DC49-573D-31DA-F3112ED9DE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1520" y="0"/>
            <a:ext cx="1872952" cy="1872952"/>
          </a:xfrm>
          <a:prstGeom prst="rect">
            <a:avLst/>
          </a:prstGeom>
        </p:spPr>
      </p:pic>
    </p:spTree>
    <p:extLst>
      <p:ext uri="{BB962C8B-B14F-4D97-AF65-F5344CB8AC3E}">
        <p14:creationId xmlns:p14="http://schemas.microsoft.com/office/powerpoint/2010/main" val="86095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xmlns=""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24" name="图片 19" descr="卡通人物&#10;&#10;中度可信度描述已自动生成">
            <a:extLst>
              <a:ext uri="{FF2B5EF4-FFF2-40B4-BE49-F238E27FC236}">
                <a16:creationId xmlns:a16="http://schemas.microsoft.com/office/drawing/2014/main" xmlns="" id="{C0A9F92C-2E31-F546-A955-F78E6ABE6D42}"/>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121152" y="719843"/>
            <a:ext cx="12320021" cy="6127011"/>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16" name="图片 15">
            <a:extLst>
              <a:ext uri="{FF2B5EF4-FFF2-40B4-BE49-F238E27FC236}">
                <a16:creationId xmlns:a16="http://schemas.microsoft.com/office/drawing/2014/main" xmlns="" id="{3323B2E1-CFAF-48E3-AD97-F5F3D472C6BF}"/>
              </a:ext>
            </a:extLst>
          </p:cNvPr>
          <p:cNvPicPr>
            <a:picLocks noChangeAspect="1"/>
          </p:cNvPicPr>
          <p:nvPr/>
        </p:nvPicPr>
        <p:blipFill>
          <a:blip r:embed="rId5">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xmlns="" id="{AFF1A5AD-3155-4C9B-9C7F-BF9CCC1B5FDB}"/>
              </a:ext>
            </a:extLst>
          </p:cNvPr>
          <p:cNvPicPr>
            <a:picLocks noChangeAspect="1"/>
          </p:cNvPicPr>
          <p:nvPr/>
        </p:nvPicPr>
        <p:blipFill>
          <a:blip r:embed="rId5">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xmlns="" id="{513E6C00-7788-408C-877E-0B3ECD98A925}"/>
              </a:ext>
            </a:extLst>
          </p:cNvPr>
          <p:cNvPicPr>
            <a:picLocks noChangeAspect="1"/>
          </p:cNvPicPr>
          <p:nvPr/>
        </p:nvPicPr>
        <p:blipFill>
          <a:blip r:embed="rId6"/>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xmlns="" id="{7BE8811D-7C90-472E-95F1-90C3F4B5AB9A}"/>
              </a:ext>
            </a:extLst>
          </p:cNvPr>
          <p:cNvPicPr>
            <a:picLocks noChangeAspect="1"/>
          </p:cNvPicPr>
          <p:nvPr/>
        </p:nvPicPr>
        <p:blipFill>
          <a:blip r:embed="rId7"/>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xmlns="" id="{416AA52A-2568-3B14-1382-2943F1A7FFD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xmlns="" id="{B71BB261-8A2B-D544-9138-55114016B4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xmlns="" id="{39E6967D-4553-D90B-EBF5-A5F1C5D740C5}"/>
              </a:ext>
            </a:extLst>
          </p:cNvPr>
          <p:cNvPicPr>
            <a:picLocks noChangeAspect="1"/>
          </p:cNvPicPr>
          <p:nvPr/>
        </p:nvPicPr>
        <p:blipFill>
          <a:blip r:embed="rId11">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xmlns="" id="{88E6E3CD-4F79-A9F3-F028-C71E7E4AD1F5}"/>
              </a:ext>
            </a:extLst>
          </p:cNvPr>
          <p:cNvPicPr>
            <a:picLocks noChangeAspect="1"/>
          </p:cNvPicPr>
          <p:nvPr/>
        </p:nvPicPr>
        <p:blipFill>
          <a:blip r:embed="rId12"/>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xmlns="" id="{A2407557-D161-3628-81BD-BD71C6D5621B}"/>
              </a:ext>
            </a:extLst>
          </p:cNvPr>
          <p:cNvPicPr>
            <a:picLocks noChangeAspect="1"/>
          </p:cNvPicPr>
          <p:nvPr/>
        </p:nvPicPr>
        <p:blipFill>
          <a:blip r:embed="rId13"/>
          <a:stretch>
            <a:fillRect/>
          </a:stretch>
        </p:blipFill>
        <p:spPr>
          <a:xfrm>
            <a:off x="2626044" y="2512487"/>
            <a:ext cx="7285351" cy="1853345"/>
          </a:xfrm>
          <a:prstGeom prst="rect">
            <a:avLst/>
          </a:prstGeom>
        </p:spPr>
      </p:pic>
      <p:pic>
        <p:nvPicPr>
          <p:cNvPr id="4" name="Picture 3">
            <a:extLst>
              <a:ext uri="{FF2B5EF4-FFF2-40B4-BE49-F238E27FC236}">
                <a16:creationId xmlns:a16="http://schemas.microsoft.com/office/drawing/2014/main" xmlns="" id="{ADF16D89-7D6F-2F2D-10FF-51CFA70039F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1520" y="0"/>
            <a:ext cx="1872952" cy="1872952"/>
          </a:xfrm>
          <a:prstGeom prst="rect">
            <a:avLst/>
          </a:prstGeom>
        </p:spPr>
      </p:pic>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xmlns=""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xmlns=""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xmlns=""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xmlns=""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xmlns=""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xmlns=""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xmlns=""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背景图案&#10;&#10;描述已自动生成">
            <a:extLst>
              <a:ext uri="{FF2B5EF4-FFF2-40B4-BE49-F238E27FC236}">
                <a16:creationId xmlns:a16="http://schemas.microsoft.com/office/drawing/2014/main" xmlns="" id="{4394FF75-55E7-1148-A3C3-58308E384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6" name="矩形: 圆角 3">
            <a:extLst>
              <a:ext uri="{FF2B5EF4-FFF2-40B4-BE49-F238E27FC236}">
                <a16:creationId xmlns:a16="http://schemas.microsoft.com/office/drawing/2014/main" xmlns="" id="{38ABD099-227F-B243-A911-8C0047F27433}"/>
              </a:ext>
            </a:extLst>
          </p:cNvPr>
          <p:cNvSpPr/>
          <p:nvPr/>
        </p:nvSpPr>
        <p:spPr>
          <a:xfrm>
            <a:off x="340597" y="213360"/>
            <a:ext cx="11510806" cy="6441440"/>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xmlns="" id="{D63AD42D-4231-D6B4-FD46-F9CD7123BE73}"/>
              </a:ext>
            </a:extLst>
          </p:cNvPr>
          <p:cNvSpPr txBox="1"/>
          <p:nvPr/>
        </p:nvSpPr>
        <p:spPr>
          <a:xfrm>
            <a:off x="1229360" y="396240"/>
            <a:ext cx="10231120" cy="1384995"/>
          </a:xfrm>
          <a:prstGeom prst="rect">
            <a:avLst/>
          </a:prstGeom>
          <a:noFill/>
        </p:spPr>
        <p:txBody>
          <a:bodyPr wrap="square" rtlCol="0">
            <a:spAutoFit/>
          </a:bodyPr>
          <a:lstStyle/>
          <a:p>
            <a:pPr algn="ctr" rtl="0">
              <a:spcBef>
                <a:spcPts val="0"/>
              </a:spcBef>
              <a:spcAft>
                <a:spcPts val="500"/>
              </a:spcAft>
            </a:pPr>
            <a:r>
              <a:rPr lang="vi-VN" sz="2800" b="0" i="0" u="none" strike="noStrike" dirty="0">
                <a:solidFill>
                  <a:srgbClr val="002060"/>
                </a:solidFill>
                <a:effectLst/>
                <a:latin typeface="Cambria" panose="02040503050406030204" pitchFamily="18" charset="0"/>
                <a:ea typeface="Cambria" panose="02040503050406030204" pitchFamily="18" charset="0"/>
              </a:rPr>
              <a:t>Nhà trường lên kế hoạch lát lại toàn bộ sàn các phòng học. Khối lớp Năm được giao nhiệm vụ đo và tính diện tích mặt sàn phòng học của các lớp, từ đó dự tính chi phí cho việc lát sàn.</a:t>
            </a:r>
            <a:endParaRPr lang="vi-VN" sz="2800" b="0" dirty="0">
              <a:solidFill>
                <a:srgbClr val="002060"/>
              </a:solidFill>
              <a:effectLst/>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3E996B2E-AEF7-D8F1-48C9-9728964E16A0}"/>
              </a:ext>
            </a:extLst>
          </p:cNvPr>
          <p:cNvPicPr>
            <a:picLocks noChangeAspect="1"/>
          </p:cNvPicPr>
          <p:nvPr/>
        </p:nvPicPr>
        <p:blipFill>
          <a:blip r:embed="rId3"/>
          <a:stretch>
            <a:fillRect/>
          </a:stretch>
        </p:blipFill>
        <p:spPr>
          <a:xfrm>
            <a:off x="2682239" y="1884329"/>
            <a:ext cx="7038975" cy="4644105"/>
          </a:xfrm>
          <a:prstGeom prst="rect">
            <a:avLst/>
          </a:prstGeom>
        </p:spPr>
      </p:pic>
    </p:spTree>
    <p:extLst>
      <p:ext uri="{BB962C8B-B14F-4D97-AF65-F5344CB8AC3E}">
        <p14:creationId xmlns:p14="http://schemas.microsoft.com/office/powerpoint/2010/main" val="2884915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xmlns=""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xmlns=""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xmlns=""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xmlns="" id="{78FB9358-2A31-8D8D-B2FF-82647B601927}"/>
              </a:ext>
            </a:extLst>
          </p:cNvPr>
          <p:cNvSpPr txBox="1"/>
          <p:nvPr/>
        </p:nvSpPr>
        <p:spPr>
          <a:xfrm>
            <a:off x="1270000" y="436880"/>
            <a:ext cx="1044448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Thực hành đo và tính diện tích mặt sàn phòng học của lớp em.</a:t>
            </a:r>
          </a:p>
          <a:p>
            <a:pPr algn="just"/>
            <a:r>
              <a:rPr lang="vi-VN" sz="2800" b="0" i="0" dirty="0">
                <a:solidFill>
                  <a:srgbClr val="000000"/>
                </a:solidFill>
                <a:effectLst/>
                <a:latin typeface="Cambria" panose="02040503050406030204" pitchFamily="18" charset="0"/>
                <a:ea typeface="Cambria" panose="02040503050406030204" pitchFamily="18" charset="0"/>
              </a:rPr>
              <a:t>b) Tính số tiền mua gạch để lát mặt sàn phòng học lớp em. Mẫu gạch được chọn có dạng hình vuông cạnh 50 cm được đóng theo hộp 4 viên, mỗi hộp có giá 140 000 đồng.</a:t>
            </a:r>
          </a:p>
        </p:txBody>
      </p:sp>
      <p:sp>
        <p:nvSpPr>
          <p:cNvPr id="6" name="TextBox 5">
            <a:extLst>
              <a:ext uri="{FF2B5EF4-FFF2-40B4-BE49-F238E27FC236}">
                <a16:creationId xmlns:a16="http://schemas.microsoft.com/office/drawing/2014/main" xmlns="" id="{F72B6711-98A9-6599-A049-3AC3035B5F27}"/>
              </a:ext>
            </a:extLst>
          </p:cNvPr>
          <p:cNvSpPr txBox="1"/>
          <p:nvPr/>
        </p:nvSpPr>
        <p:spPr>
          <a:xfrm>
            <a:off x="2844800" y="3992880"/>
            <a:ext cx="7101840" cy="2062103"/>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a:t>
            </a:r>
            <a:r>
              <a:rPr lang="en-US" sz="3200" b="1" dirty="0" err="1">
                <a:solidFill>
                  <a:srgbClr val="FF0000"/>
                </a:solidFill>
                <a:latin typeface="Cambria" panose="02040503050406030204" pitchFamily="18" charset="0"/>
                <a:ea typeface="Cambria" panose="02040503050406030204" pitchFamily="18" charset="0"/>
              </a:rPr>
              <a:t>i</a:t>
            </a:r>
            <a:r>
              <a:rPr lang="en-US" sz="3200" b="1" dirty="0">
                <a:solidFill>
                  <a:srgbClr val="FF0000"/>
                </a:solidFill>
                <a:latin typeface="Cambria" panose="02040503050406030204" pitchFamily="18" charset="0"/>
                <a:ea typeface="Cambria" panose="02040503050406030204" pitchFamily="18" charset="0"/>
              </a:rPr>
              <a:t>:</a:t>
            </a:r>
            <a:endParaRPr lang="en-US" sz="3200" b="1" i="0" dirty="0">
              <a:solidFill>
                <a:srgbClr val="FF0000"/>
              </a:solidFill>
              <a:effectLst/>
              <a:latin typeface="Cambria" panose="02040503050406030204" pitchFamily="18" charset="0"/>
              <a:ea typeface="Cambria" panose="02040503050406030204" pitchFamily="18" charset="0"/>
            </a:endParaRP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phòng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lớp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em</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8 × 6 = 48 (m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48 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AE8281D7-3255-9836-ABA1-447B908E736A}"/>
              </a:ext>
            </a:extLst>
          </p:cNvPr>
          <p:cNvSpPr txBox="1"/>
          <p:nvPr/>
        </p:nvSpPr>
        <p:spPr>
          <a:xfrm>
            <a:off x="660400" y="2529840"/>
            <a:ext cx="855472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a) </a:t>
            </a:r>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sàn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học</a:t>
            </a:r>
            <a:r>
              <a:rPr lang="en-US" sz="3200" b="1" dirty="0">
                <a:solidFill>
                  <a:srgbClr val="FF0000"/>
                </a:solidFill>
                <a:latin typeface="Cambria" panose="02040503050406030204" pitchFamily="18" charset="0"/>
                <a:ea typeface="Cambria" panose="02040503050406030204" pitchFamily="18" charset="0"/>
              </a:rPr>
              <a:t>:</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dài</a:t>
            </a:r>
            <a:r>
              <a:rPr lang="en-US" sz="3200" b="1" dirty="0">
                <a:solidFill>
                  <a:srgbClr val="FF0000"/>
                </a:solidFill>
                <a:latin typeface="Cambria" panose="02040503050406030204" pitchFamily="18" charset="0"/>
                <a:ea typeface="Cambria" panose="02040503050406030204" pitchFamily="18" charset="0"/>
              </a:rPr>
              <a:t>: 8 m</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rộng</a:t>
            </a:r>
            <a:r>
              <a:rPr lang="en-US" sz="3200" b="1" dirty="0">
                <a:solidFill>
                  <a:srgbClr val="FF0000"/>
                </a:solidFill>
                <a:latin typeface="Cambria" panose="02040503050406030204" pitchFamily="18" charset="0"/>
                <a:ea typeface="Cambria" panose="02040503050406030204" pitchFamily="18" charset="0"/>
              </a:rPr>
              <a:t>: 6 m</a:t>
            </a: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xmlns=""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xmlns=""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xmlns="" id="{AB1E6761-CAD7-9889-820D-AB9F2DE6AE1F}"/>
              </a:ext>
            </a:extLst>
          </p:cNvPr>
          <p:cNvSpPr txBox="1"/>
          <p:nvPr/>
        </p:nvSpPr>
        <p:spPr>
          <a:xfrm>
            <a:off x="2540000" y="1127760"/>
            <a:ext cx="7101840" cy="5016758"/>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48 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 = 480 000 cm</a:t>
            </a:r>
            <a:r>
              <a:rPr lang="en-US" sz="3200" baseline="30000" dirty="0">
                <a:solidFill>
                  <a:srgbClr val="FF0000"/>
                </a:solidFill>
                <a:latin typeface="Cambria" panose="02040503050406030204" pitchFamily="18" charset="0"/>
                <a:ea typeface="Cambria" panose="02040503050406030204" pitchFamily="18" charset="0"/>
              </a:rPr>
              <a:t>2</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mỗi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50 × 50 = 2 500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480 000 : 2 500 = 192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192 : 4 = 48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140 000 × 48 = 6 720 000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6 720 000 </a:t>
            </a:r>
            <a:r>
              <a:rPr lang="en-US" sz="3200" dirty="0" err="1">
                <a:solidFill>
                  <a:srgbClr val="FF0000"/>
                </a:solidFill>
                <a:latin typeface="Cambria" panose="02040503050406030204" pitchFamily="18" charset="0"/>
                <a:ea typeface="Cambria" panose="02040503050406030204" pitchFamily="18" charset="0"/>
              </a:rPr>
              <a:t>đồng</a:t>
            </a:r>
            <a:endParaRPr lang="en-US" sz="32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E5380851-0478-9F85-5FE3-9194C77313CB}"/>
              </a:ext>
            </a:extLst>
          </p:cNvPr>
          <p:cNvSpPr txBox="1"/>
          <p:nvPr/>
        </p:nvSpPr>
        <p:spPr>
          <a:xfrm>
            <a:off x="873760" y="1046480"/>
            <a:ext cx="10668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a:t>
            </a: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xmlns=""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xmlns=""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xmlns=""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xmlns=""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Giả sử các phòng học khác trong trường có diện tích mặt sàn bằng diện tích mặt sàn phòng học của lớp em. Tính số tiền để mua gạch lát lại mặt sàn của tất cả các phòng học trong trường em.</a:t>
            </a:r>
          </a:p>
        </p:txBody>
      </p:sp>
      <p:sp>
        <p:nvSpPr>
          <p:cNvPr id="7" name="TextBox 6">
            <a:extLst>
              <a:ext uri="{FF2B5EF4-FFF2-40B4-BE49-F238E27FC236}">
                <a16:creationId xmlns:a16="http://schemas.microsoft.com/office/drawing/2014/main" xmlns="" id="{AE8281D7-3255-9836-ABA1-447B908E736A}"/>
              </a:ext>
            </a:extLst>
          </p:cNvPr>
          <p:cNvSpPr txBox="1"/>
          <p:nvPr/>
        </p:nvSpPr>
        <p:spPr>
          <a:xfrm>
            <a:off x="660400" y="2529840"/>
            <a:ext cx="10414000"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endParaRPr lang="en-US" sz="3200" b="1" dirty="0">
              <a:solidFill>
                <a:srgbClr val="FF0000"/>
              </a:solidFill>
              <a:latin typeface="Cambria" panose="02040503050406030204" pitchFamily="18" charset="0"/>
              <a:ea typeface="Cambria" panose="02040503050406030204" pitchFamily="18" charset="0"/>
            </a:endParaRPr>
          </a:p>
          <a:p>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a:t>
            </a:r>
            <a:endParaRPr lang="vi-VN"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Số phòng học của trường em là: 10 phòng</a:t>
            </a:r>
          </a:p>
          <a:p>
            <a:pPr algn="ctr"/>
            <a:r>
              <a:rPr lang="vi-VN" sz="3200" b="1" dirty="0">
                <a:solidFill>
                  <a:srgbClr val="FF0000"/>
                </a:solidFill>
                <a:latin typeface="Cambria" panose="02040503050406030204" pitchFamily="18" charset="0"/>
                <a:ea typeface="Cambria" panose="02040503050406030204" pitchFamily="18" charset="0"/>
              </a:rPr>
              <a:t>Số tiền mua gạch lát mặt sàn của tất cả các phòng là:</a:t>
            </a:r>
          </a:p>
          <a:p>
            <a:pPr algn="ctr"/>
            <a:r>
              <a:rPr lang="vi-VN" sz="3200" b="1" dirty="0">
                <a:solidFill>
                  <a:srgbClr val="FF0000"/>
                </a:solidFill>
                <a:latin typeface="Cambria" panose="02040503050406030204" pitchFamily="18" charset="0"/>
                <a:ea typeface="Cambria" panose="02040503050406030204" pitchFamily="18" charset="0"/>
              </a:rPr>
              <a:t>6 720 000 × 10 = 67 200 000 (đồng)</a:t>
            </a:r>
          </a:p>
          <a:p>
            <a:pPr algn="ctr"/>
            <a:r>
              <a:rPr lang="vi-VN" sz="3200" b="1" dirty="0">
                <a:solidFill>
                  <a:srgbClr val="FF0000"/>
                </a:solidFill>
                <a:latin typeface="Cambria" panose="02040503050406030204" pitchFamily="18" charset="0"/>
                <a:ea typeface="Cambria" panose="02040503050406030204" pitchFamily="18" charset="0"/>
              </a:rPr>
              <a:t>Đáp số: 67 200 000 đồng</a:t>
            </a:r>
          </a:p>
        </p:txBody>
      </p:sp>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xmlns=""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xmlns=""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xmlns=""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xmlns=""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xmlns=""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xmlns=""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xmlns=""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xmlns="" id="{8BE21A56-90FD-C44F-AC3E-4859AF58632C}"/>
              </a:ext>
            </a:extLst>
          </p:cNvPr>
          <p:cNvSpPr txBox="1"/>
          <p:nvPr/>
        </p:nvSpPr>
        <p:spPr>
          <a:xfrm>
            <a:off x="2953994" y="3427789"/>
            <a:ext cx="6213825" cy="1938992"/>
          </a:xfrm>
          <a:prstGeom prst="rect">
            <a:avLst/>
          </a:prstGeom>
          <a:noFill/>
        </p:spPr>
        <p:txBody>
          <a:bodyPr wrap="square" rtlCol="0">
            <a:spAutoFit/>
          </a:bodyPr>
          <a:lstStyle/>
          <a:p>
            <a:pPr marL="285750" indent="-285750" algn="ctr">
              <a:buFontTx/>
              <a:buChar char="-"/>
            </a:pPr>
            <a:r>
              <a:rPr lang="en-US" sz="4000" dirty="0">
                <a:latin typeface="Cambria" panose="02040503050406030204" pitchFamily="18" charset="0"/>
              </a:rPr>
              <a:t>Do </a:t>
            </a:r>
            <a:r>
              <a:rPr lang="en-US" sz="4000" dirty="0" err="1">
                <a:latin typeface="Cambria" panose="02040503050406030204" pitchFamily="18" charset="0"/>
              </a:rPr>
              <a:t>và</a:t>
            </a:r>
            <a:r>
              <a:rPr lang="en-US" sz="4000" dirty="0">
                <a:latin typeface="Cambria" panose="02040503050406030204" pitchFamily="18" charset="0"/>
              </a:rPr>
              <a:t> </a:t>
            </a:r>
            <a:r>
              <a:rPr lang="en-US" sz="4000" dirty="0" err="1">
                <a:latin typeface="Cambria" panose="02040503050406030204" pitchFamily="18" charset="0"/>
              </a:rPr>
              <a:t>tính</a:t>
            </a:r>
            <a:r>
              <a:rPr lang="en-US" sz="4000" dirty="0">
                <a:latin typeface="Cambria" panose="02040503050406030204" pitchFamily="18" charset="0"/>
              </a:rPr>
              <a:t> </a:t>
            </a:r>
            <a:r>
              <a:rPr lang="en-US" sz="4000" dirty="0" err="1">
                <a:latin typeface="Cambria" panose="02040503050406030204" pitchFamily="18" charset="0"/>
              </a:rPr>
              <a:t>diện</a:t>
            </a:r>
            <a:r>
              <a:rPr lang="en-US" sz="4000" dirty="0">
                <a:latin typeface="Cambria" panose="02040503050406030204" pitchFamily="18" charset="0"/>
              </a:rPr>
              <a:t> </a:t>
            </a:r>
            <a:r>
              <a:rPr lang="en-US" sz="4000" dirty="0" err="1">
                <a:latin typeface="Cambria" panose="02040503050406030204" pitchFamily="18" charset="0"/>
              </a:rPr>
              <a:t>tích</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khách</a:t>
            </a:r>
            <a:r>
              <a:rPr lang="en-US" sz="4000" dirty="0">
                <a:latin typeface="Cambria" panose="02040503050406030204" pitchFamily="18" charset="0"/>
              </a:rPr>
              <a:t> </a:t>
            </a:r>
            <a:r>
              <a:rPr lang="en-US" sz="4000" dirty="0" err="1">
                <a:latin typeface="Cambria" panose="02040503050406030204" pitchFamily="18" charset="0"/>
              </a:rPr>
              <a:t>hoặc</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bếp</a:t>
            </a:r>
            <a:r>
              <a:rPr lang="en-US" sz="4000" dirty="0">
                <a:latin typeface="Cambria" panose="02040503050406030204" pitchFamily="18" charset="0"/>
              </a:rPr>
              <a:t> </a:t>
            </a:r>
            <a:r>
              <a:rPr lang="en-US" sz="4000" dirty="0" err="1">
                <a:latin typeface="Cambria" panose="02040503050406030204" pitchFamily="18" charset="0"/>
              </a:rPr>
              <a:t>nhà</a:t>
            </a:r>
            <a:r>
              <a:rPr lang="en-US" sz="4000" dirty="0">
                <a:latin typeface="Cambria" panose="02040503050406030204" pitchFamily="18" charset="0"/>
              </a:rPr>
              <a:t> </a:t>
            </a:r>
            <a:r>
              <a:rPr lang="en-US" sz="4000" dirty="0" err="1">
                <a:latin typeface="Cambria" panose="02040503050406030204" pitchFamily="18" charset="0"/>
              </a:rPr>
              <a:t>em</a:t>
            </a:r>
            <a:r>
              <a:rPr lang="en-US" sz="4000" dirty="0">
                <a:latin typeface="Cambria" panose="02040503050406030204" pitchFamily="18" charset="0"/>
              </a:rPr>
              <a:t>.</a:t>
            </a:r>
            <a:endParaRPr lang="x-none"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xmlns=""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xmlns=""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xmlns=""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xmlns=""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xmlns=""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xmlns=""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xmlns=""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270</Words>
  <Application>Microsoft Office PowerPoint</Application>
  <PresentationFormat>Widescreen</PresentationFormat>
  <Paragraphs>35</Paragraphs>
  <Slides>9</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Cambria</vt:lpstr>
      <vt:lpstr>UTM Fire House</vt:lpstr>
      <vt:lpstr>字魂157号-萌趣兔兔</vt:lpstr>
      <vt:lpstr>等线</vt:lpstr>
      <vt:lpstr>等线 Light</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Admin</cp:lastModifiedBy>
  <cp:revision>58</cp:revision>
  <dcterms:created xsi:type="dcterms:W3CDTF">2022-08-12T10:42:21Z</dcterms:created>
  <dcterms:modified xsi:type="dcterms:W3CDTF">2024-10-29T01:48:10Z</dcterms:modified>
</cp:coreProperties>
</file>