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D51-4CB7-49B7-9723-B5CDEBD58AF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8203-A622-41CD-BE46-A08212F3A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6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D51-4CB7-49B7-9723-B5CDEBD58AF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8203-A622-41CD-BE46-A08212F3A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6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D51-4CB7-49B7-9723-B5CDEBD58AF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8203-A622-41CD-BE46-A08212F3A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79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EBD0CC-E3E2-4331-AA06-EBB8ADD6037D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40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D51-4CB7-49B7-9723-B5CDEBD58AF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8203-A622-41CD-BE46-A08212F3A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96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D51-4CB7-49B7-9723-B5CDEBD58AF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8203-A622-41CD-BE46-A08212F3A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D51-4CB7-49B7-9723-B5CDEBD58AF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8203-A622-41CD-BE46-A08212F3A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1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D51-4CB7-49B7-9723-B5CDEBD58AF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8203-A622-41CD-BE46-A08212F3A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01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D51-4CB7-49B7-9723-B5CDEBD58AF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8203-A622-41CD-BE46-A08212F3A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19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D51-4CB7-49B7-9723-B5CDEBD58AF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8203-A622-41CD-BE46-A08212F3A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795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D51-4CB7-49B7-9723-B5CDEBD58AF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8203-A622-41CD-BE46-A08212F3A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774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EFD51-4CB7-49B7-9723-B5CDEBD58AF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28203-A622-41CD-BE46-A08212F3A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4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EFD51-4CB7-49B7-9723-B5CDEBD58AFA}" type="datetimeFigureOut">
              <a:rPr lang="en-US" smtClean="0"/>
              <a:t>10/6/2024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28203-A622-41CD-BE46-A08212F3A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76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svg"/><Relationship Id="rId5" Type="http://schemas.openxmlformats.org/officeDocument/2006/relationships/image" Target="../media/image5.png"/><Relationship Id="rId4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>
            <a:extLst>
              <a:ext uri="{FF2B5EF4-FFF2-40B4-BE49-F238E27FC236}">
                <a16:creationId xmlns:a16="http://schemas.microsoft.com/office/drawing/2014/main" id="{F4C3902F-3A83-4A88-8BE1-A40EE84ABE63}"/>
              </a:ext>
            </a:extLst>
          </p:cNvPr>
          <p:cNvGrpSpPr/>
          <p:nvPr/>
        </p:nvGrpSpPr>
        <p:grpSpPr>
          <a:xfrm rot="-5471990">
            <a:off x="2895423" y="-4410629"/>
            <a:ext cx="5736177" cy="13336181"/>
            <a:chOff x="0" y="0"/>
            <a:chExt cx="3374390" cy="4436110"/>
          </a:xfrm>
        </p:grpSpPr>
        <p:sp>
          <p:nvSpPr>
            <p:cNvPr id="7" name="Freeform 3">
              <a:extLst>
                <a:ext uri="{FF2B5EF4-FFF2-40B4-BE49-F238E27FC236}">
                  <a16:creationId xmlns:a16="http://schemas.microsoft.com/office/drawing/2014/main" id="{745D8A3C-4F30-465E-8A3E-C4356BD42F29}"/>
                </a:ext>
              </a:extLst>
            </p:cNvPr>
            <p:cNvSpPr/>
            <p:nvPr/>
          </p:nvSpPr>
          <p:spPr>
            <a:xfrm>
              <a:off x="-59690" y="0"/>
              <a:ext cx="1205230" cy="4436110"/>
            </a:xfrm>
            <a:custGeom>
              <a:avLst/>
              <a:gdLst/>
              <a:ahLst/>
              <a:cxnLst/>
              <a:rect l="l" t="t" r="r" b="b"/>
              <a:pathLst>
                <a:path w="1205230" h="4436110">
                  <a:moveTo>
                    <a:pt x="720090" y="2504440"/>
                  </a:moveTo>
                  <a:cubicBezTo>
                    <a:pt x="1205230" y="1358900"/>
                    <a:pt x="641350" y="843280"/>
                    <a:pt x="461010" y="548640"/>
                  </a:cubicBezTo>
                  <a:cubicBezTo>
                    <a:pt x="195580" y="115570"/>
                    <a:pt x="262890" y="0"/>
                    <a:pt x="262890" y="0"/>
                  </a:cubicBezTo>
                  <a:lnTo>
                    <a:pt x="59690" y="0"/>
                  </a:lnTo>
                  <a:cubicBezTo>
                    <a:pt x="119380" y="441960"/>
                    <a:pt x="1139190" y="1212850"/>
                    <a:pt x="678180" y="2147570"/>
                  </a:cubicBezTo>
                  <a:cubicBezTo>
                    <a:pt x="0" y="3520440"/>
                    <a:pt x="516890" y="4436110"/>
                    <a:pt x="516890" y="4436110"/>
                  </a:cubicBezTo>
                  <a:lnTo>
                    <a:pt x="745490" y="4436110"/>
                  </a:lnTo>
                  <a:cubicBezTo>
                    <a:pt x="745490" y="4436110"/>
                    <a:pt x="185420" y="3768090"/>
                    <a:pt x="720090" y="2504440"/>
                  </a:cubicBezTo>
                  <a:lnTo>
                    <a:pt x="720090" y="2504440"/>
                  </a:lnTo>
                  <a:close/>
                </a:path>
              </a:pathLst>
            </a:custGeom>
            <a:solidFill>
              <a:srgbClr val="1793E4">
                <a:alpha val="19608"/>
              </a:srgbClr>
            </a:solidFill>
          </p:spPr>
        </p:sp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B99B6711-B7B7-44D2-AFAA-25C45DC4845A}"/>
                </a:ext>
              </a:extLst>
            </p:cNvPr>
            <p:cNvSpPr/>
            <p:nvPr/>
          </p:nvSpPr>
          <p:spPr>
            <a:xfrm>
              <a:off x="125730" y="0"/>
              <a:ext cx="1019810" cy="4436110"/>
            </a:xfrm>
            <a:custGeom>
              <a:avLst/>
              <a:gdLst/>
              <a:ahLst/>
              <a:cxnLst/>
              <a:rect l="l" t="t" r="r" b="b"/>
              <a:pathLst>
                <a:path w="1019810" h="4436110">
                  <a:moveTo>
                    <a:pt x="511810" y="3030220"/>
                  </a:moveTo>
                  <a:cubicBezTo>
                    <a:pt x="892810" y="1957070"/>
                    <a:pt x="1009650" y="1464310"/>
                    <a:pt x="585470" y="820420"/>
                  </a:cubicBezTo>
                  <a:cubicBezTo>
                    <a:pt x="212090" y="254000"/>
                    <a:pt x="264160" y="0"/>
                    <a:pt x="264160" y="0"/>
                  </a:cubicBezTo>
                  <a:lnTo>
                    <a:pt x="77470" y="0"/>
                  </a:lnTo>
                  <a:cubicBezTo>
                    <a:pt x="77470" y="0"/>
                    <a:pt x="10160" y="115570"/>
                    <a:pt x="275590" y="548640"/>
                  </a:cubicBezTo>
                  <a:cubicBezTo>
                    <a:pt x="455930" y="843280"/>
                    <a:pt x="1019810" y="1358900"/>
                    <a:pt x="534670" y="2504440"/>
                  </a:cubicBezTo>
                  <a:cubicBezTo>
                    <a:pt x="0" y="3766820"/>
                    <a:pt x="558800" y="4434840"/>
                    <a:pt x="558800" y="4434840"/>
                  </a:cubicBezTo>
                  <a:lnTo>
                    <a:pt x="830580" y="4434840"/>
                  </a:lnTo>
                  <a:cubicBezTo>
                    <a:pt x="830580" y="4436110"/>
                    <a:pt x="264160" y="3724910"/>
                    <a:pt x="511810" y="3030220"/>
                  </a:cubicBezTo>
                  <a:close/>
                </a:path>
              </a:pathLst>
            </a:custGeom>
            <a:solidFill>
              <a:srgbClr val="5BB2F0">
                <a:alpha val="19608"/>
              </a:srgbClr>
            </a:solidFill>
          </p:spPr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BB38D349-D233-4C0A-A9FB-87E54B0A3D79}"/>
                </a:ext>
              </a:extLst>
            </p:cNvPr>
            <p:cNvSpPr/>
            <p:nvPr/>
          </p:nvSpPr>
          <p:spPr>
            <a:xfrm>
              <a:off x="337820" y="0"/>
              <a:ext cx="3035300" cy="4436110"/>
            </a:xfrm>
            <a:custGeom>
              <a:avLst/>
              <a:gdLst/>
              <a:ahLst/>
              <a:cxnLst/>
              <a:rect l="l" t="t" r="r" b="b"/>
              <a:pathLst>
                <a:path w="3035300" h="4436110">
                  <a:moveTo>
                    <a:pt x="1898650" y="0"/>
                  </a:moveTo>
                  <a:lnTo>
                    <a:pt x="50800" y="0"/>
                  </a:lnTo>
                  <a:cubicBezTo>
                    <a:pt x="50800" y="0"/>
                    <a:pt x="0" y="254000"/>
                    <a:pt x="372110" y="820420"/>
                  </a:cubicBezTo>
                  <a:cubicBezTo>
                    <a:pt x="795020" y="1463040"/>
                    <a:pt x="679450" y="1957070"/>
                    <a:pt x="298450" y="3030220"/>
                  </a:cubicBezTo>
                  <a:cubicBezTo>
                    <a:pt x="52070" y="3724910"/>
                    <a:pt x="618490" y="4436110"/>
                    <a:pt x="618490" y="4436110"/>
                  </a:cubicBezTo>
                  <a:lnTo>
                    <a:pt x="3035300" y="4436110"/>
                  </a:lnTo>
                  <a:lnTo>
                    <a:pt x="3035300" y="0"/>
                  </a:lnTo>
                  <a:lnTo>
                    <a:pt x="1898650" y="0"/>
                  </a:lnTo>
                  <a:close/>
                </a:path>
              </a:pathLst>
            </a:custGeom>
            <a:solidFill>
              <a:srgbClr val="67D0F6">
                <a:alpha val="19608"/>
              </a:srgbClr>
            </a:solidFill>
          </p:spPr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FB370022-6903-450C-B9A0-6A13FC92443A}"/>
              </a:ext>
            </a:extLst>
          </p:cNvPr>
          <p:cNvSpPr/>
          <p:nvPr/>
        </p:nvSpPr>
        <p:spPr>
          <a:xfrm>
            <a:off x="1817667" y="745511"/>
            <a:ext cx="8610239" cy="4100751"/>
          </a:xfrm>
          <a:prstGeom prst="rect">
            <a:avLst/>
          </a:prstGeom>
          <a:noFill/>
        </p:spPr>
        <p:txBody>
          <a:bodyPr spcFirstLastPara="1" wrap="none" lIns="34290" tIns="17145" rIns="34290" bIns="17145" numCol="1">
            <a:prstTxWarp prst="textArchUp">
              <a:avLst>
                <a:gd name="adj" fmla="val 10939226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3429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haroni" panose="02010803020104030203" pitchFamily="2" charset="-79"/>
              </a:rPr>
              <a:t>Ch</a:t>
            </a:r>
            <a:r>
              <a:rPr kumimoji="0" lang="en-US" sz="6600" b="1" i="0" u="none" strike="noStrike" kern="1200" cap="none" spc="0" normalizeH="0" baseline="0" noProof="0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haroni" panose="02010803020104030203" pitchFamily="2" charset="-79"/>
              </a:rPr>
              <a:t>ào</a:t>
            </a: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haroni" panose="02010803020104030203" pitchFamily="2" charset="-79"/>
              </a:rPr>
              <a:t>mừng</a:t>
            </a: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haroni" panose="02010803020104030203" pitchFamily="2" charset="-79"/>
              </a:rPr>
              <a:t> </a:t>
            </a:r>
            <a:r>
              <a:rPr kumimoji="0" lang="vi-VN" sz="6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haroni" panose="02010803020104030203" pitchFamily="2" charset="-79"/>
              </a:rPr>
              <a:t>quý thầy cô về thăm và dự giờ </a:t>
            </a:r>
            <a:endParaRPr kumimoji="0" lang="en-US" sz="6600" b="1" i="0" u="none" strike="noStrike" kern="1200" cap="none" spc="0" normalizeH="0" baseline="0" noProof="0" dirty="0">
              <a:ln w="10160">
                <a:solidFill>
                  <a:srgbClr val="4BACC6"/>
                </a:solidFill>
                <a:prstDash val="solid"/>
              </a:ln>
              <a:solidFill>
                <a:srgbClr val="4472C4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Calibri"/>
              <a:cs typeface="+mn-cs"/>
            </a:endParaRPr>
          </a:p>
        </p:txBody>
      </p:sp>
      <p:sp>
        <p:nvSpPr>
          <p:cNvPr id="11" name="TextBox 15">
            <a:extLst>
              <a:ext uri="{FF2B5EF4-FFF2-40B4-BE49-F238E27FC236}">
                <a16:creationId xmlns:a16="http://schemas.microsoft.com/office/drawing/2014/main" id="{4A991196-7364-4DD6-91D5-6579732E7CA5}"/>
              </a:ext>
            </a:extLst>
          </p:cNvPr>
          <p:cNvSpPr txBox="1"/>
          <p:nvPr/>
        </p:nvSpPr>
        <p:spPr>
          <a:xfrm rot="10800000" flipV="1">
            <a:off x="3723760" y="1776561"/>
            <a:ext cx="4798052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342917" rtl="0" eaLnBrk="1" fontAlgn="auto" latinLnBrk="0" hangingPunct="1">
              <a:lnSpc>
                <a:spcPts val="25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98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Môn:</a:t>
            </a:r>
            <a:r>
              <a:rPr kumimoji="0" lang="en-US" sz="4800" b="1" i="0" u="none" strike="noStrike" kern="1200" cap="none" spc="98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TNXH</a:t>
            </a:r>
            <a:endParaRPr kumimoji="0" lang="vi-VN" sz="4800" b="1" i="0" u="none" strike="noStrike" kern="1200" cap="none" spc="98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17" rtl="0" eaLnBrk="1" fontAlgn="auto" latinLnBrk="0" hangingPunct="1">
              <a:lnSpc>
                <a:spcPts val="25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400" b="1" i="0" u="none" strike="noStrike" kern="1200" cap="none" spc="98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342917" rtl="0" eaLnBrk="1" fontAlgn="auto" latinLnBrk="0" hangingPunct="1">
              <a:lnSpc>
                <a:spcPts val="253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98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Verdana" panose="020B0604030504040204" pitchFamily="34" charset="0"/>
                <a:cs typeface="Times New Roman" panose="02020603050405020304" pitchFamily="18" charset="0"/>
              </a:rPr>
              <a:t>Lớp: 1C </a:t>
            </a:r>
            <a:endParaRPr kumimoji="0" lang="en-US" sz="4400" b="1" i="0" u="none" strike="noStrike" kern="1200" cap="none" spc="98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02B96B-89B4-4FFD-9549-2543D202AACE}"/>
              </a:ext>
            </a:extLst>
          </p:cNvPr>
          <p:cNvSpPr/>
          <p:nvPr/>
        </p:nvSpPr>
        <p:spPr>
          <a:xfrm>
            <a:off x="2754711" y="3248958"/>
            <a:ext cx="660039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Giáo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viên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Mai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Hương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Quốc Tuấn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图片 3">
            <a:extLst>
              <a:ext uri="{FF2B5EF4-FFF2-40B4-BE49-F238E27FC236}">
                <a16:creationId xmlns:a16="http://schemas.microsoft.com/office/drawing/2014/main" id="{A4FA8FE4-9140-4129-9C83-4E3336BC1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9968" y="3302620"/>
            <a:ext cx="2875387" cy="23275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8B5692-8BBF-4977-B526-1219FF78F3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461047" y="-10972"/>
            <a:ext cx="2029150" cy="1965741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1923D84F-BD6C-42BC-9BB7-6902D0C0D4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2041981">
            <a:off x="-3477" y="152176"/>
            <a:ext cx="1720362" cy="1438652"/>
          </a:xfrm>
          <a:prstGeom prst="rect">
            <a:avLst/>
          </a:prstGeom>
        </p:spPr>
      </p:pic>
      <p:pic>
        <p:nvPicPr>
          <p:cNvPr id="17" name="Picture 9">
            <a:extLst>
              <a:ext uri="{FF2B5EF4-FFF2-40B4-BE49-F238E27FC236}">
                <a16:creationId xmlns:a16="http://schemas.microsoft.com/office/drawing/2014/main" id="{E485D65E-DF95-4BB9-88AC-8CA607CB09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10906868" y="2343499"/>
            <a:ext cx="1636418" cy="93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8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33890-11F5-472D-BBE7-C9449629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B674-C483-4620-BAEC-D66408DD6E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030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64" y="2500845"/>
            <a:ext cx="7162673" cy="185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5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0F042-8231-49FC-A60F-09746B6E0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635F7C-7C19-4648-8DF6-B31DB90E7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F12725-D24F-461E-8B91-38886C3806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725" b="3097"/>
          <a:stretch/>
        </p:blipFill>
        <p:spPr>
          <a:xfrm>
            <a:off x="203201" y="-141923"/>
            <a:ext cx="914400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9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DC133-A9B9-4169-B957-2840798925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65485" cy="509451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DFDC8A-7083-4ABE-9011-DFEAE4B8B3DD}"/>
              </a:ext>
            </a:extLst>
          </p:cNvPr>
          <p:cNvCxnSpPr>
            <a:cxnSpLocks/>
          </p:cNvCxnSpPr>
          <p:nvPr/>
        </p:nvCxnSpPr>
        <p:spPr>
          <a:xfrm flipV="1">
            <a:off x="5065485" y="1291771"/>
            <a:ext cx="3294744" cy="1640115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F3B9801-5778-4FB7-B024-B95DA9CD1007}"/>
              </a:ext>
            </a:extLst>
          </p:cNvPr>
          <p:cNvCxnSpPr>
            <a:cxnSpLocks/>
          </p:cNvCxnSpPr>
          <p:nvPr/>
        </p:nvCxnSpPr>
        <p:spPr>
          <a:xfrm>
            <a:off x="5065485" y="2931886"/>
            <a:ext cx="3048001" cy="216262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BFE23C65-0625-452C-B053-9F6E493DFD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9" y="130630"/>
            <a:ext cx="3556000" cy="30189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0C22FE6-7EDE-424B-9E74-ED7E9FB4E1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9" y="3429000"/>
            <a:ext cx="3814643" cy="316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2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657F70-41A6-4FE6-A4D5-676DA53B2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0"/>
            <a:ext cx="4630057" cy="673462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B7F8C0-7827-490F-8DC1-788E02949E88}"/>
              </a:ext>
            </a:extLst>
          </p:cNvPr>
          <p:cNvCxnSpPr>
            <a:cxnSpLocks/>
          </p:cNvCxnSpPr>
          <p:nvPr/>
        </p:nvCxnSpPr>
        <p:spPr>
          <a:xfrm>
            <a:off x="4615543" y="3744687"/>
            <a:ext cx="3135086" cy="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70C741D9-60EB-4D70-AA06-FB48277FC8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29" y="1074057"/>
            <a:ext cx="4151085" cy="47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0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F59532-F3D1-4E92-A06B-322C80A85E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67" y="0"/>
            <a:ext cx="5187261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7B2795-2915-4562-95C1-7FAE14C838C7}"/>
              </a:ext>
            </a:extLst>
          </p:cNvPr>
          <p:cNvCxnSpPr>
            <a:cxnSpLocks/>
          </p:cNvCxnSpPr>
          <p:nvPr/>
        </p:nvCxnSpPr>
        <p:spPr>
          <a:xfrm flipV="1">
            <a:off x="5413828" y="1465943"/>
            <a:ext cx="3077029" cy="1280885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CF36BA4-F6AA-4E90-BC8C-8AC6CBFA7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9" y="116114"/>
            <a:ext cx="3605204" cy="301897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A613FD1-E36A-48A3-AEBF-DAFAD8DFA2D0}"/>
              </a:ext>
            </a:extLst>
          </p:cNvPr>
          <p:cNvCxnSpPr>
            <a:cxnSpLocks/>
          </p:cNvCxnSpPr>
          <p:nvPr/>
        </p:nvCxnSpPr>
        <p:spPr>
          <a:xfrm>
            <a:off x="5413828" y="2823028"/>
            <a:ext cx="2772229" cy="1995715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E06F80E-4BC8-4269-9F65-B70159BFC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29" y="3722916"/>
            <a:ext cx="3323771" cy="301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11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24D136-5222-417B-9D36-04FC88CC3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5892800" cy="685800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D53FAC-C990-4329-B719-D60C708D6CBB}"/>
              </a:ext>
            </a:extLst>
          </p:cNvPr>
          <p:cNvCxnSpPr>
            <a:cxnSpLocks/>
          </p:cNvCxnSpPr>
          <p:nvPr/>
        </p:nvCxnSpPr>
        <p:spPr>
          <a:xfrm flipV="1">
            <a:off x="5892800" y="2220686"/>
            <a:ext cx="2554514" cy="1208314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95D53A2-D192-49EF-AA1B-3E1DF2C7C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3" y="145143"/>
            <a:ext cx="3744687" cy="377371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E43E06C-5C6D-4FC7-942D-67E823067DE9}"/>
              </a:ext>
            </a:extLst>
          </p:cNvPr>
          <p:cNvCxnSpPr>
            <a:cxnSpLocks/>
          </p:cNvCxnSpPr>
          <p:nvPr/>
        </p:nvCxnSpPr>
        <p:spPr>
          <a:xfrm>
            <a:off x="5892800" y="3428999"/>
            <a:ext cx="2554512" cy="178163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30867BBC-4FC8-4B58-9F00-C7067811D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312" y="3428999"/>
            <a:ext cx="3744688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77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8FA80-ED9F-4A84-812C-690B4C79F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0F2E85A-8647-42C7-AAB6-D53616DA34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1852454"/>
            <a:ext cx="12075886" cy="514343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C644DB-4A67-4F3C-A01B-E099FE63AF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" t="11043" r="69304" b="-11043"/>
          <a:stretch/>
        </p:blipFill>
        <p:spPr>
          <a:xfrm>
            <a:off x="259802" y="230188"/>
            <a:ext cx="1394828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4410" y="266734"/>
            <a:ext cx="7488832" cy="2784309"/>
          </a:xfrm>
        </p:spPr>
        <p:txBody>
          <a:bodyPr numCol="1">
            <a:noAutofit/>
          </a:bodyPr>
          <a:lstStyle/>
          <a:p>
            <a: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 ĐỀ 1: GIA ĐÌNH</a:t>
            </a:r>
            <a:b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US" sz="5333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2: </a:t>
            </a:r>
            <a:r>
              <a:rPr lang="en-US" sz="5333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Ngôi</a:t>
            </a:r>
            <a: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5333" b="1" dirty="0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srgbClr val="CC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endParaRPr lang="en-US" sz="5333" b="1" dirty="0">
              <a:solidFill>
                <a:srgbClr val="CC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1" b="100000" l="0" r="9947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01" y="2852936"/>
            <a:ext cx="5098593" cy="389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590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318" y="889318"/>
            <a:ext cx="5079365" cy="5079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3925" y="2756926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6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6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1DA75-472A-4440-9000-A8B3DDFE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514" y="132896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3BEA6-A508-40B9-93DB-FC0E03DCBF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" r="76982"/>
          <a:stretch/>
        </p:blipFill>
        <p:spPr>
          <a:xfrm>
            <a:off x="-108856" y="0"/>
            <a:ext cx="1139370" cy="132556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63B0ED8-0099-4BFE-9161-EAC3F5F8D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514" y="1458458"/>
            <a:ext cx="10130973" cy="5399541"/>
          </a:xfrm>
        </p:spPr>
      </p:pic>
    </p:spTree>
    <p:extLst>
      <p:ext uri="{BB962C8B-B14F-4D97-AF65-F5344CB8AC3E}">
        <p14:creationId xmlns:p14="http://schemas.microsoft.com/office/powerpoint/2010/main" val="1497016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07F3-42AE-4D84-8C42-F7A70A43B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15483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8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9F93CE-CC7F-435C-9808-9FD8C8A687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695542" cy="5312229"/>
          </a:xfrm>
        </p:spPr>
      </p:pic>
    </p:spTree>
    <p:extLst>
      <p:ext uri="{BB962C8B-B14F-4D97-AF65-F5344CB8AC3E}">
        <p14:creationId xmlns:p14="http://schemas.microsoft.com/office/powerpoint/2010/main" val="144744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C0F3A-1A2C-43B4-BD81-945D404D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972" y="5573486"/>
            <a:ext cx="10515600" cy="95046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7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endParaRPr lang="en-US" sz="7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C1173-982B-4F2C-8B99-CB7AA8A35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7" y="0"/>
            <a:ext cx="10515600" cy="5573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FF336-E326-461F-BC65-F349FA15C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171" y="544285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endParaRPr lang="en-US" sz="6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DFAD80-BE7F-498A-8595-EECAF5C68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30" y="-1"/>
            <a:ext cx="11771084" cy="54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99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AFFCB-47F2-4E1E-9C71-96EE1750A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8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21EC2A-CE14-4045-999B-4F80895F95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97" y="113506"/>
            <a:ext cx="2495550" cy="18288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86B93-01B2-4145-967B-1039366AB2BF}"/>
              </a:ext>
            </a:extLst>
          </p:cNvPr>
          <p:cNvSpPr txBox="1"/>
          <p:nvPr/>
        </p:nvSpPr>
        <p:spPr>
          <a:xfrm>
            <a:off x="0" y="2641600"/>
            <a:ext cx="119883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9290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E704F-E79E-4C58-921A-B6442CA68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" y="101601"/>
            <a:ext cx="11669486" cy="204651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8F704C-CF9D-4A92-A605-305801471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3" y="2148115"/>
            <a:ext cx="9013371" cy="4608283"/>
          </a:xfrm>
        </p:spPr>
      </p:pic>
    </p:spTree>
    <p:extLst>
      <p:ext uri="{BB962C8B-B14F-4D97-AF65-F5344CB8AC3E}">
        <p14:creationId xmlns:p14="http://schemas.microsoft.com/office/powerpoint/2010/main" val="71067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Office PowerPoint</Application>
  <PresentationFormat>Widescreen</PresentationFormat>
  <Paragraphs>19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Aharoni</vt:lpstr>
      <vt:lpstr>Arial</vt:lpstr>
      <vt:lpstr>Arial-Rounded</vt:lpstr>
      <vt:lpstr>Calibri</vt:lpstr>
      <vt:lpstr>Calibri Light</vt:lpstr>
      <vt:lpstr>Times New Roman</vt:lpstr>
      <vt:lpstr>UTM Avo</vt:lpstr>
      <vt:lpstr>Verdana</vt:lpstr>
      <vt:lpstr>Office Theme</vt:lpstr>
      <vt:lpstr>PowerPoint Presentation</vt:lpstr>
      <vt:lpstr>CHỦ ĐỀ 1: GIA ĐÌNH  Bài 2: Ngôi nhà của em</vt:lpstr>
      <vt:lpstr>PowerPoint Presentation</vt:lpstr>
      <vt:lpstr>Quan sát nhà của Minh và nói về các phòng trong căn nhà đó.</vt:lpstr>
      <vt:lpstr>Phòng khách</vt:lpstr>
      <vt:lpstr>Phòng ngủ</vt:lpstr>
      <vt:lpstr>Phòng bếp</vt:lpstr>
      <vt:lpstr>Kết luận:</vt:lpstr>
      <vt:lpstr>HS thảo luận nhóm theo câu hỏi gợi ý: Phòng khách để làm gì? Có những đồ dùng nào? Phòng khách khác phòng bếp ở những điểm nào?</vt:lpstr>
      <vt:lpstr>Kết luận:</vt:lpstr>
      <vt:lpstr>PowerPoint Presentation</vt:lpstr>
      <vt:lpstr>   Xếp đồ dùng vào các phòng ở nhà Minh cho phù hợp</vt:lpstr>
      <vt:lpstr>PowerPoint Presentation</vt:lpstr>
      <vt:lpstr>PowerPoint Presentation</vt:lpstr>
      <vt:lpstr>PowerPoint Presentation</vt:lpstr>
      <vt:lpstr>PowerPoint Presentation</vt:lpstr>
      <vt:lpstr>     Hãy nói về các phòng trong nhà em. Nhà em có gì khác nhà bạn Minh?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2024-10-06T14:38:00Z</dcterms:created>
  <dcterms:modified xsi:type="dcterms:W3CDTF">2024-10-06T14:38:20Z</dcterms:modified>
</cp:coreProperties>
</file>