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8" r:id="rId2"/>
    <p:sldMasterId id="2147483700" r:id="rId3"/>
  </p:sldMasterIdLst>
  <p:notesMasterIdLst>
    <p:notesMasterId r:id="rId2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300" r:id="rId11"/>
    <p:sldId id="266" r:id="rId12"/>
    <p:sldId id="268" r:id="rId13"/>
    <p:sldId id="279" r:id="rId14"/>
    <p:sldId id="269" r:id="rId15"/>
    <p:sldId id="271" r:id="rId16"/>
    <p:sldId id="278" r:id="rId17"/>
    <p:sldId id="301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26" Type="http://schemas.openxmlformats.org/officeDocument/2006/relationships/slide" Target="slide4.xml"/><Relationship Id="rId21" Type="http://schemas.openxmlformats.org/officeDocument/2006/relationships/image" Target="../media/image15.png"/><Relationship Id="rId34" Type="http://schemas.microsoft.com/office/2007/relationships/hdphoto" Target="../media/hdphoto13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5" Type="http://schemas.openxmlformats.org/officeDocument/2006/relationships/slide" Target="slide7.xml"/><Relationship Id="rId3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24" Type="http://schemas.openxmlformats.org/officeDocument/2006/relationships/slide" Target="slide5.xml"/><Relationship Id="rId32" Type="http://schemas.microsoft.com/office/2007/relationships/hdphoto" Target="../media/hdphoto12.wdp"/><Relationship Id="rId37" Type="http://schemas.microsoft.com/office/2007/relationships/hdphoto" Target="../media/hdphoto1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28" Type="http://schemas.openxmlformats.org/officeDocument/2006/relationships/image" Target="../media/image17.GIF"/><Relationship Id="rId36" Type="http://schemas.openxmlformats.org/officeDocument/2006/relationships/image" Target="../media/image22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31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6.png"/><Relationship Id="rId30" Type="http://schemas.microsoft.com/office/2007/relationships/hdphoto" Target="../media/hdphoto11.wdp"/><Relationship Id="rId35" Type="http://schemas.openxmlformats.org/officeDocument/2006/relationships/image" Target="../media/image21.png"/><Relationship Id="rId8" Type="http://schemas.microsoft.com/office/2007/relationships/hdphoto" Target="../media/hdphoto3.wdp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265471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05470" y="1602689"/>
            <a:ext cx="7381060" cy="144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em đến với </a:t>
            </a:r>
            <a:r>
              <a:rPr 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2" name="Picture 2" descr="attach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45" y="0"/>
            <a:ext cx="12303890" cy="69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072275" y="1096745"/>
            <a:ext cx="10159340" cy="6316564"/>
          </a:xfrm>
          <a:prstGeom prst="rect">
            <a:avLst/>
          </a:prstGeom>
        </p:spPr>
        <p:txBody>
          <a:bodyPr spcFirstLastPara="1" wrap="none" lIns="91438" tIns="45719" rIns="91438" bIns="45719" numCol="1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/>
            <a:r>
              <a:rPr lang="en-US" sz="45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GIẢNG ĐIỆN TỬ </a:t>
            </a:r>
          </a:p>
        </p:txBody>
      </p:sp>
      <p:sp>
        <p:nvSpPr>
          <p:cNvPr id="15" name="WordArt 4" descr="p2_002"/>
          <p:cNvSpPr>
            <a:spLocks noChangeArrowheads="1" noChangeShapeType="1" noTextEdit="1"/>
          </p:cNvSpPr>
          <p:nvPr/>
        </p:nvSpPr>
        <p:spPr bwMode="auto">
          <a:xfrm>
            <a:off x="3637345" y="2567799"/>
            <a:ext cx="5029200" cy="181247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TIẾNG VIỆT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5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defTabSz="914400"/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21: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Thả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diều</a:t>
            </a:r>
            <a:endParaRPr lang="en-US" sz="41300" b="1" kern="10" dirty="0" smtClean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defTabSz="914400"/>
            <a:r>
              <a:rPr lang="vi-VN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: 2</a:t>
            </a:r>
            <a:r>
              <a:rPr lang="en-US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en-US" sz="344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581400" y="4380271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8" tIns="45719" rIns="91438" bIns="45719" numCol="1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Người thực hiện :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Phạm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Thị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Mậu</a:t>
            </a:r>
            <a:r>
              <a:rPr lang="vi-VN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học Quốc Tuấn</a:t>
            </a:r>
            <a:endParaRPr lang="en-US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97107" y="5799631"/>
            <a:ext cx="2569930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/>
          <a:p>
            <a:pPr defTabSz="914400"/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95746" y="734060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04230" y="939861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68109" y="3404581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</a:p>
        </p:txBody>
      </p:sp>
      <p:sp>
        <p:nvSpPr>
          <p:cNvPr id="10" name="Cloud 9"/>
          <p:cNvSpPr/>
          <p:nvPr/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Sáo nó thổi vang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Sao trời trôi qua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thành trăng vàng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Tiếng nó trong ngần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hay chiếc thuyền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Trôi trên sông Ngân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Cánh diều no gió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Tiếng nó chơi vơi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là hạt cau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Phơi trên nong trời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Trời như cánh đồng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Xong mùa gặt hái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Diều em - lưỡi liềm</a:t>
            </a: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Ai quên bỏ lại</a:t>
            </a: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Uốn cong tre làng</a:t>
            </a:r>
          </a:p>
          <a:p>
            <a:pPr algn="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(Trần Đăng Khoa)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-Rounded" panose="020B0500000000000000" pitchFamily="34" charset="0"/>
                <a:cs typeface="Arial-Rounded" panose="020B0500000000000000" pitchFamily="34" charset="0"/>
              </a:rPr>
              <a:t>CÁNH DIỀU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7225" y="274955"/>
            <a:ext cx="3601211" cy="5822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" y="-18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214040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" y="428924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50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55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71120" y="50419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93980" y="268478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93980" y="477456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3380740" y="444944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7123430" y="454342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17" grpId="0" bldLvl="0" animBg="1"/>
      <p:bldP spid="3" grpId="0" bldLvl="0" animBg="1"/>
      <p:bldP spid="10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4665" y="1082020"/>
            <a:ext cx="3662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88790" y="1082020"/>
            <a:ext cx="41078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94784" y="1318659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18588" y="232092"/>
            <a:ext cx="4300220" cy="5924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06051" y="1525328"/>
            <a:ext cx="959485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9137" y="2756265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01139" y="4440669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363304" y="2635597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3253105"/>
            <a:ext cx="9826625" cy="452628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0982" y="148590"/>
            <a:ext cx="6679738" cy="300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997" y="351155"/>
            <a:ext cx="3766049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 nghĩa của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2847" y="390063"/>
            <a:ext cx="4229100" cy="5847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 đọc toàn bài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494665" y="1082020"/>
            <a:ext cx="3662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4288790" y="1082020"/>
            <a:ext cx="41078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7694784" y="1318659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4037" y="2521527"/>
            <a:ext cx="7218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8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8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8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4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77215" y="410845"/>
            <a:ext cx="1128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035" y="2012315"/>
            <a:ext cx="9740900" cy="157416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87780" y="373761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Chiếc thuyền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09010" y="379857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mặt trăng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8475" y="373761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hạt cau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56500" y="3798570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lưỡi liềm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42120" y="3798570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tiếng sáo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0" y="5381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“Sao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qua/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557" y="2393315"/>
            <a:ext cx="4386407" cy="262203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8837" y="3685309"/>
            <a:ext cx="648970" cy="692727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79" y="486048"/>
            <a:ext cx="7412181" cy="1325563"/>
          </a:xfrm>
        </p:spPr>
        <p:txBody>
          <a:bodyPr>
            <a:normAutofit/>
          </a:bodyPr>
          <a:lstStyle/>
          <a:p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2130266"/>
            <a:ext cx="8888666" cy="220620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8679" y="3435928"/>
            <a:ext cx="523682" cy="58189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654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3"/>
          <p:cNvSpPr/>
          <p:nvPr/>
        </p:nvSpPr>
        <p:spPr>
          <a:xfrm>
            <a:off x="466725" y="1358496"/>
            <a:ext cx="10963910" cy="430022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VD: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thôn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góp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555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55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3555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-42226" y="217546"/>
            <a:ext cx="12462825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>
            <a:fillRect/>
          </a:stretch>
        </p:blipFill>
        <p:spPr>
          <a:xfrm>
            <a:off x="1788705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>
            <a:fillRect/>
          </a:stretch>
        </p:blipFill>
        <p:spPr>
          <a:xfrm>
            <a:off x="4213955" y="3991137"/>
            <a:ext cx="1463168" cy="230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788705" y="60083"/>
            <a:ext cx="1794484" cy="5145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827548" y="45487"/>
            <a:ext cx="1445601" cy="6309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8740988" y="60083"/>
            <a:ext cx="1126918" cy="6163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3141527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3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9" name="Oval 28">
            <a:hlinkClick r:id="rId24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1" name="Oval 30">
            <a:hlinkClick r:id="rId25" action="ppaction://hlinksldjump"/>
          </p:cNvPr>
          <p:cNvSpPr/>
          <p:nvPr/>
        </p:nvSpPr>
        <p:spPr>
          <a:xfrm>
            <a:off x="3620273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32" name="Oval 31">
            <a:hlinkClick r:id="rId26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832959" y="3817372"/>
            <a:ext cx="1551096" cy="23038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1289457"/>
            <a:ext cx="835863" cy="1022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06" y="1206147"/>
            <a:ext cx="1354581" cy="786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744" b="89776" l="3994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" y="2716679"/>
            <a:ext cx="1675192" cy="200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38" b="89825" l="2077" r="97923">
                        <a14:foregroundMark x1="82846" y1="73085" x2="93000" y2="7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92" y="4496100"/>
            <a:ext cx="1856798" cy="190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52400" y="5333999"/>
            <a:ext cx="1295400" cy="144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0000" l="67778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7" t="35257" b="33262"/>
          <a:stretch>
            <a:fillRect/>
          </a:stretch>
        </p:blipFill>
        <p:spPr>
          <a:xfrm>
            <a:off x="5729053" y="5456687"/>
            <a:ext cx="1251028" cy="1295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09" b="995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4" y="60083"/>
            <a:ext cx="1412244" cy="8113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2" y="1442039"/>
            <a:ext cx="1354581" cy="78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835279"/>
            <a:ext cx="1354581" cy="786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2" y="1232332"/>
            <a:ext cx="1354581" cy="7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khổ thơ em thích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Uốn cong tre làng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" name="Rectangle 13"/>
          <p:cNvSpPr/>
          <p:nvPr/>
        </p:nvSpPr>
        <p:spPr>
          <a:xfrm>
            <a:off x="228654" y="1160780"/>
            <a:ext cx="5174672" cy="23069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……………..</a:t>
            </a:r>
          </a:p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</a:t>
            </a:r>
          </a:p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</a:t>
            </a:r>
          </a:p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B0213-9382-4439-8ED9-36DA21EDA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5953944"/>
            <a:ext cx="894460" cy="89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" y="274955"/>
            <a:ext cx="1198689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495" y="2226310"/>
            <a:ext cx="8122920" cy="15836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7550" y="1967865"/>
            <a:ext cx="2921000" cy="18053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49190" y="2004695"/>
            <a:ext cx="2637155" cy="18053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bldLvl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" y="660083"/>
            <a:ext cx="11860992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541" y="2171586"/>
            <a:ext cx="9274290" cy="127819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 trắng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 nâu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Voi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Nhím nâu kết bạn, nhím nâu kết bạn với ai?</a:t>
            </a:r>
            <a:endParaRPr lang="en-US" sz="2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404193" y="-1184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1" y="4159801"/>
            <a:ext cx="35633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 lành, nhút nhát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4938130"/>
            <a:ext cx="356329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mẽ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 dạn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1639" y="1310963"/>
            <a:ext cx="6324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cách của nhím nâu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 vàng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Vồn vã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chỉ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 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632029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nở, nhiệt tình khi trò chuyện với người khác là nghĩa của từ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63618" y="-235498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 tìm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 ngụ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sôi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ẩn nấp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 sống tạm ở một nơi nào đó là nghĩa của từ nào?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2842402" y="-169237"/>
            <a:ext cx="6919331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101063"/>
            <a:ext cx="5316041" cy="108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áy bay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434213"/>
            <a:ext cx="5402387" cy="119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 diều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4141" y="4015912"/>
            <a:ext cx="5106859" cy="1165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</a:rPr>
              <a:t>B.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8144" y="5399090"/>
            <a:ext cx="5082855" cy="1230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 mây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95" y="5438033"/>
            <a:ext cx="630120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14" y="615596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71" y="417042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7515" y="604288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1132" y="1056003"/>
            <a:ext cx="48006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 màu muôn sắc máy bay,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Buộc dây cho chắc thả ngay lên trời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đồ chơi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819" y="2189018"/>
            <a:ext cx="2920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45" y="13874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latin typeface="Arial-Rounded" panose="020B0500000000000000" pitchFamily="34" charset="0"/>
                <a:cs typeface="Arial-Rounded" panose="020B0500000000000000" pitchFamily="34" charset="0"/>
              </a:rPr>
              <a:t>1. Các bạn trong tranh đang chơi trò chơi gì?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Picture 2" descr="Cap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820" y="1282065"/>
            <a:ext cx="8364855" cy="422021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93370" y="1269365"/>
            <a:ext cx="3914775" cy="1399540"/>
          </a:xfrm>
          <a:prstGeom prst="cloudCallout">
            <a:avLst>
              <a:gd name="adj1" fmla="val 37527"/>
              <a:gd name="adj2" fmla="val 7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750820" y="535209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416550" y="1066165"/>
            <a:ext cx="4239260" cy="2007870"/>
          </a:xfrm>
          <a:prstGeom prst="cloudCallout">
            <a:avLst>
              <a:gd name="adj1" fmla="val -20251"/>
              <a:gd name="adj2" fmla="val 8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DCF319-69BA-4AB7-A1A9-42B631310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6" grpId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926</Words>
  <Application>Microsoft Office PowerPoint</Application>
  <PresentationFormat>Widescreen</PresentationFormat>
  <Paragraphs>187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2_Office 主题​​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bạn trong tranh đang chơi trò chơi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2 câu thơ “Sao trời trôi qua/Thuyền thành trăng vàng” tả cánh diều vào lúc nào?</vt:lpstr>
      <vt:lpstr>3. Khổ thơ cuối muốn nói điều gì?</vt:lpstr>
      <vt:lpstr>3. Em thích nhất khổ thơ nào trong bài? Vì sao?</vt:lpstr>
      <vt:lpstr>PowerPoint Presentation</vt:lpstr>
      <vt:lpstr>1. Từ ngữ được dùng để nói về âm thanh của sáo diều: </vt:lpstr>
      <vt:lpstr>2. Dựa vào khổ thơ thứ tư, nói một câu tả cánh diều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Administrator</cp:lastModifiedBy>
  <cp:revision>30</cp:revision>
  <dcterms:created xsi:type="dcterms:W3CDTF">2021-05-27T05:02:00Z</dcterms:created>
  <dcterms:modified xsi:type="dcterms:W3CDTF">2024-11-12T13:14:30Z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