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407" r:id="rId3"/>
    <p:sldId id="439" r:id="rId4"/>
    <p:sldId id="427" r:id="rId5"/>
    <p:sldId id="428" r:id="rId6"/>
    <p:sldId id="426" r:id="rId7"/>
    <p:sldId id="445" r:id="rId8"/>
    <p:sldId id="441" r:id="rId9"/>
    <p:sldId id="442" r:id="rId10"/>
    <p:sldId id="438" r:id="rId11"/>
    <p:sldId id="443" r:id="rId12"/>
    <p:sldId id="433" r:id="rId13"/>
    <p:sldId id="440" r:id="rId14"/>
    <p:sldId id="446"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8" d="100"/>
          <a:sy n="58" d="100"/>
        </p:scale>
        <p:origin x="108"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png"/><Relationship Id="rId7" Type="http://schemas.openxmlformats.org/officeDocument/2006/relationships/hyperlink" Target="Cau%20hoi/Cau%202.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5" Type="http://schemas.openxmlformats.org/officeDocument/2006/relationships/hyperlink" Target="Cau%20hoi/Cau%204.pptx"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a:t>
            </a:r>
            <a:r>
              <a:rPr lang="en-US" altLang="en-US" sz="3500" b="1" smtClean="0">
                <a:solidFill>
                  <a:srgbClr val="FF0066"/>
                </a:solidFill>
                <a:latin typeface="Times New Roman" pitchFamily="18" charset="0"/>
              </a:rPr>
              <a:t>HỌC QUỐC TUẤN</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23</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463931" y="7262659"/>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a:t>
            </a:r>
            <a:r>
              <a:rPr lang="en-US" altLang="en-US" sz="2400" b="1" i="1" smtClean="0">
                <a:solidFill>
                  <a:srgbClr val="FF0066"/>
                </a:solidFill>
                <a:latin typeface="Times New Roman" pitchFamily="18" charset="0"/>
              </a:rPr>
              <a:t>viên:Thân Thị Hằng</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a:t>
            </a:r>
            <a:r>
              <a:rPr lang="en-US" altLang="en-US" sz="2400" b="1" i="1" smtClean="0">
                <a:solidFill>
                  <a:srgbClr val="FF0066"/>
                </a:solidFill>
                <a:latin typeface="Times New Roman" pitchFamily="18" charset="0"/>
              </a:rPr>
              <a:t>3C</a:t>
            </a:r>
            <a:endParaRPr lang="en-US" altLang="en-US" sz="2400"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052719"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553" y="5637074"/>
            <a:ext cx="5006181" cy="2308324"/>
          </a:xfrm>
          <a:prstGeom prst="rect">
            <a:avLst/>
          </a:prstGeom>
        </p:spPr>
        <p:txBody>
          <a:bodyPr wrap="square">
            <a:spAutoFit/>
          </a:bodyPr>
          <a:lstStyle/>
          <a:p>
            <a:pPr lvl="0"/>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lvl="0"/>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3" name="Rectangle 32"/>
          <p:cNvSpPr/>
          <p:nvPr/>
        </p:nvSpPr>
        <p:spPr>
          <a:xfrm>
            <a:off x="325553" y="2795766"/>
            <a:ext cx="2262982" cy="707886"/>
          </a:xfrm>
          <a:prstGeom prst="rect">
            <a:avLst/>
          </a:prstGeom>
        </p:spPr>
        <p:txBody>
          <a:bodyPr wrap="square">
            <a:spAutoFit/>
          </a:bodyPr>
          <a:lstStyle/>
          <a:p>
            <a:pPr lvl="0"/>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321806" y="2795766"/>
            <a:ext cx="2461914"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552546"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878098" y="3581400"/>
            <a:ext cx="1739036" cy="707886"/>
          </a:xfrm>
          <a:prstGeom prst="rect">
            <a:avLst/>
          </a:prstGeom>
        </p:spPr>
        <p:txBody>
          <a:bodyPr wrap="square">
            <a:spAutoFit/>
          </a:bodyPr>
          <a:lstStyle/>
          <a:p>
            <a:pPr lvl="0"/>
            <a:r>
              <a:rPr lang="vi-VN" sz="4000" b="1" i="1" dirty="0">
                <a:solidFill>
                  <a:srgbClr val="FF0000"/>
                </a:solidFill>
                <a:latin typeface="Times New Roman" pitchFamily="18" charset="0"/>
                <a:cs typeface="Times New Roman" pitchFamily="18" charset="0"/>
              </a:rPr>
              <a:t>v</a:t>
            </a:r>
            <a:r>
              <a:rPr lang="vi-VN" sz="4000" b="1" i="1" dirty="0">
                <a:solidFill>
                  <a:srgbClr val="0000CC"/>
                </a:solidFill>
                <a:latin typeface="Times New Roman" pitchFamily="18" charset="0"/>
                <a:cs typeface="Times New Roman" pitchFamily="18" charset="0"/>
              </a:rPr>
              <a:t>ẽ</a:t>
            </a:r>
            <a:r>
              <a:rPr lang="vi-VN" sz="4000" b="1" i="1" dirty="0">
                <a:solidFill>
                  <a:srgbClr val="FF0000"/>
                </a:solidFill>
                <a:latin typeface="Times New Roman" pitchFamily="18" charset="0"/>
                <a:cs typeface="Times New Roman" pitchFamily="18" charset="0"/>
              </a:rPr>
              <a:t>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711" y="4371340"/>
            <a:ext cx="2097607" cy="707886"/>
          </a:xfrm>
          <a:prstGeom prst="rect">
            <a:avLst/>
          </a:prstGeom>
        </p:spPr>
        <p:txBody>
          <a:bodyPr wrap="square">
            <a:spAutoFit/>
          </a:bodyPr>
          <a:lstStyle/>
          <a:p>
            <a:pPr lvl="0"/>
            <a:r>
              <a:rPr lang="vi-VN" sz="4000" b="1" i="1" dirty="0" smtClean="0">
                <a:solidFill>
                  <a:srgbClr val="0000CC"/>
                </a:solidFill>
                <a:latin typeface="Times New Roman" pitchFamily="18" charset="0"/>
                <a:cs typeface="Times New Roman" pitchFamily="18" charset="0"/>
              </a:rPr>
              <a:t>nó nh</a:t>
            </a:r>
            <a:r>
              <a:rPr lang="vi-VN" sz="4000" b="1" i="1" dirty="0" smtClean="0">
                <a:solidFill>
                  <a:srgbClr val="C00000"/>
                </a:solidFill>
                <a:latin typeface="Times New Roman" pitchFamily="18" charset="0"/>
                <a:cs typeface="Times New Roman" pitchFamily="18" charset="0"/>
              </a:rPr>
              <a:t>ắc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331269" y="4371340"/>
            <a:ext cx="2259657"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vườn </a:t>
            </a:r>
            <a:r>
              <a:rPr lang="vi-VN" sz="4000" b="1" i="1" dirty="0">
                <a:solidFill>
                  <a:srgbClr val="C0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Text Box 2"/>
          <p:cNvSpPr txBox="1">
            <a:spLocks noChangeArrowheads="1"/>
          </p:cNvSpPr>
          <p:nvPr/>
        </p:nvSpPr>
        <p:spPr bwMode="auto">
          <a:xfrm>
            <a:off x="85955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5" name="Group 4"/>
          <p:cNvGrpSpPr/>
          <p:nvPr/>
        </p:nvGrpSpPr>
        <p:grpSpPr>
          <a:xfrm>
            <a:off x="6004721" y="3639622"/>
            <a:ext cx="9525001" cy="3904177"/>
            <a:chOff x="6004721" y="3639622"/>
            <a:chExt cx="9525001" cy="3904177"/>
          </a:xfrm>
        </p:grpSpPr>
        <p:grpSp>
          <p:nvGrpSpPr>
            <p:cNvPr id="4" name="Group 3"/>
            <p:cNvGrpSpPr/>
            <p:nvPr/>
          </p:nvGrpSpPr>
          <p:grpSpPr>
            <a:xfrm>
              <a:off x="6004721" y="3639622"/>
              <a:ext cx="9525001" cy="3904177"/>
              <a:chOff x="6004721" y="3639622"/>
              <a:chExt cx="9525001" cy="3904177"/>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815133" y="829210"/>
                <a:ext cx="3904177"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3" name="Rectangle 2"/>
            <p:cNvSpPr/>
            <p:nvPr/>
          </p:nvSpPr>
          <p:spPr>
            <a:xfrm>
              <a:off x="6657355" y="4303455"/>
              <a:ext cx="8137525" cy="2554545"/>
            </a:xfrm>
            <a:prstGeom prst="rect">
              <a:avLst/>
            </a:prstGeom>
          </p:spPr>
          <p:txBody>
            <a:bodyPr>
              <a:spAutoFit/>
            </a:bodyPr>
            <a:lstStyle/>
            <a:p>
              <a:pPr algn="just">
                <a:spcAft>
                  <a:spcPts val="0"/>
                </a:spcAft>
              </a:pPr>
              <a:r>
                <a:rPr lang="nl-NL" sz="4000" b="1" smtClean="0">
                  <a:solidFill>
                    <a:srgbClr val="FF0000"/>
                  </a:solidFill>
                  <a:latin typeface="Times New Roman"/>
                  <a:ea typeface="Times New Roman"/>
                </a:rPr>
                <a:t>     Bài </a:t>
              </a:r>
              <a:r>
                <a:rPr lang="nl-NL" sz="4000" b="1" dirty="0">
                  <a:solidFill>
                    <a:srgbClr val="FF0000"/>
                  </a:solidFill>
                  <a:latin typeface="Times New Roman"/>
                  <a:ea typeface="Times New Roman"/>
                </a:rPr>
                <a:t>thơ thể hiện tình cảm anh chị em trong nhà rất cảm động. Tình cảm anh chị em ruột thịt làm cho cuộc sống thêm đẹp, thêm </a:t>
              </a:r>
              <a:r>
                <a:rPr lang="nl-NL" sz="4000" b="1" dirty="0" smtClean="0">
                  <a:solidFill>
                    <a:srgbClr val="FF0000"/>
                  </a:solidFill>
                  <a:latin typeface="Times New Roman"/>
                  <a:ea typeface="Times New Roman"/>
                </a:rPr>
                <a:t>vui</a:t>
              </a:r>
              <a:r>
                <a:rPr lang="vi-VN" sz="4000" b="1" dirty="0" smtClean="0">
                  <a:solidFill>
                    <a:srgbClr val="FF0000"/>
                  </a:solidFill>
                  <a:latin typeface="Times New Roman"/>
                  <a:ea typeface="Times New Roman"/>
                </a:rPr>
                <a:t>.</a:t>
              </a:r>
              <a:endParaRPr lang="en-US" sz="4000" b="1" dirty="0">
                <a:solidFill>
                  <a:srgbClr val="FF0000"/>
                </a:solidFill>
                <a:effectLst/>
                <a:latin typeface="Times New Roman"/>
                <a:ea typeface="Times New Roman"/>
              </a:endParaRPr>
            </a:p>
          </p:txBody>
        </p:sp>
      </p:grpSp>
      <p:grpSp>
        <p:nvGrpSpPr>
          <p:cNvPr id="34" name="Group 33"/>
          <p:cNvGrpSpPr/>
          <p:nvPr/>
        </p:nvGrpSpPr>
        <p:grpSpPr>
          <a:xfrm>
            <a:off x="4931080" y="149573"/>
            <a:ext cx="6255239" cy="1632363"/>
            <a:chOff x="4931080" y="149573"/>
            <a:chExt cx="6255239" cy="1632363"/>
          </a:xfrm>
        </p:grpSpPr>
        <p:grpSp>
          <p:nvGrpSpPr>
            <p:cNvPr id="40" name="Group 39"/>
            <p:cNvGrpSpPr/>
            <p:nvPr/>
          </p:nvGrpSpPr>
          <p:grpSpPr>
            <a:xfrm>
              <a:off x="4931080" y="149573"/>
              <a:ext cx="6255239" cy="1055790"/>
              <a:chOff x="4847876" y="210532"/>
              <a:chExt cx="6149694" cy="1055790"/>
            </a:xfrm>
          </p:grpSpPr>
          <p:grpSp>
            <p:nvGrpSpPr>
              <p:cNvPr id="43" name="Group 42"/>
              <p:cNvGrpSpPr/>
              <p:nvPr/>
            </p:nvGrpSpPr>
            <p:grpSpPr>
              <a:xfrm>
                <a:off x="4847876" y="210532"/>
                <a:ext cx="6149694" cy="1055790"/>
                <a:chOff x="4847876" y="210532"/>
                <a:chExt cx="6149694" cy="1055790"/>
              </a:xfrm>
            </p:grpSpPr>
            <p:sp>
              <p:nvSpPr>
                <p:cNvPr id="47" name="TextBox 46"/>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8" name="TextBox 47"/>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6" name="Straight Connector 45"/>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59114" y="1752600"/>
            <a:ext cx="5126605" cy="623829"/>
            <a:chOff x="42065" y="1442589"/>
            <a:chExt cx="4755153" cy="623829"/>
          </a:xfrm>
        </p:grpSpPr>
        <p:sp>
          <p:nvSpPr>
            <p:cNvPr id="28" name="Rectangle 27"/>
            <p:cNvSpPr/>
            <p:nvPr/>
          </p:nvSpPr>
          <p:spPr>
            <a:xfrm>
              <a:off x="42065" y="1442589"/>
              <a:ext cx="4755153" cy="623829"/>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600" b="1" dirty="0" smtClean="0">
                  <a:ln w="11430"/>
                  <a:solidFill>
                    <a:srgbClr val="FF0000"/>
                  </a:solidFill>
                  <a:latin typeface="Times New Roman" pitchFamily="18" charset="0"/>
                  <a:cs typeface="Times New Roman" pitchFamily="18" charset="0"/>
                </a:rPr>
                <a:t>4.Học thuộc lòng bài thơ:</a:t>
              </a:r>
              <a:endParaRPr lang="en-US" sz="36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228596" y="2038749"/>
              <a:ext cx="445276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48484" y="2795766"/>
            <a:ext cx="4419600" cy="2308324"/>
          </a:xfrm>
          <a:prstGeom prst="rect">
            <a:avLst/>
          </a:prstGeom>
        </p:spPr>
        <p:txBody>
          <a:bodyPr wrap="square">
            <a:spAutoFit/>
          </a:bodyPr>
          <a:lstStyle/>
          <a:p>
            <a:pPr>
              <a:spcAft>
                <a:spcPts val="0"/>
              </a:spcAft>
            </a:pPr>
            <a:r>
              <a:rPr lang="vi-VN" sz="3600" b="1" dirty="0" smtClean="0">
                <a:solidFill>
                  <a:srgbClr val="0000CC"/>
                </a:solidFill>
                <a:latin typeface="Times New Roman" pitchFamily="18" charset="0"/>
                <a:ea typeface="Times New Roman"/>
                <a:cs typeface="Times New Roman" pitchFamily="18" charset="0"/>
              </a:rPr>
              <a:t>Hoa lan, hoa lí</a:t>
            </a:r>
          </a:p>
          <a:p>
            <a:pPr>
              <a:spcAft>
                <a:spcPts val="0"/>
              </a:spcAft>
            </a:pPr>
            <a:r>
              <a:rPr lang="vi-VN" sz="3600" b="1" dirty="0" smtClean="0">
                <a:solidFill>
                  <a:srgbClr val="0000CC"/>
                </a:solidFill>
                <a:latin typeface="Times New Roman" pitchFamily="18" charset="0"/>
                <a:ea typeface="Times New Roman"/>
                <a:cs typeface="Times New Roman" pitchFamily="18" charset="0"/>
              </a:rPr>
              <a:t>Nó nhặt cài đầu</a:t>
            </a:r>
          </a:p>
          <a:p>
            <a:pPr>
              <a:spcAft>
                <a:spcPts val="0"/>
              </a:spcAft>
            </a:pPr>
            <a:r>
              <a:rPr lang="vi-VN" sz="3600" b="1" dirty="0" smtClean="0">
                <a:solidFill>
                  <a:srgbClr val="0000CC"/>
                </a:solidFill>
                <a:latin typeface="Times New Roman" pitchFamily="18" charset="0"/>
                <a:ea typeface="Times New Roman"/>
                <a:cs typeface="Times New Roman" pitchFamily="18" charset="0"/>
              </a:rPr>
              <a:t>Hương thơm theo nó</a:t>
            </a:r>
          </a:p>
          <a:p>
            <a:pPr>
              <a:spcAft>
                <a:spcPts val="0"/>
              </a:spcAft>
            </a:pPr>
            <a:r>
              <a:rPr lang="vi-VN" sz="3600" b="1" dirty="0" smtClean="0">
                <a:solidFill>
                  <a:srgbClr val="0000CC"/>
                </a:solidFill>
                <a:latin typeface="Times New Roman" pitchFamily="18" charset="0"/>
                <a:ea typeface="Times New Roman"/>
                <a:cs typeface="Times New Roman" pitchFamily="18" charset="0"/>
              </a:rPr>
              <a:t>Sân trước vườn sau.</a:t>
            </a:r>
          </a:p>
        </p:txBody>
      </p:sp>
      <p:sp>
        <p:nvSpPr>
          <p:cNvPr id="33" name="Rectangle 32"/>
          <p:cNvSpPr/>
          <p:nvPr/>
        </p:nvSpPr>
        <p:spPr>
          <a:xfrm>
            <a:off x="858953" y="2795766"/>
            <a:ext cx="4231366" cy="2308324"/>
          </a:xfrm>
          <a:prstGeom prst="rect">
            <a:avLst/>
          </a:prstGeom>
        </p:spPr>
        <p:txBody>
          <a:bodyPr wrap="square">
            <a:spAutoFit/>
          </a:bodyPr>
          <a:lstStyle/>
          <a:p>
            <a:pPr algn="just"/>
            <a:r>
              <a:rPr lang="vi-VN" sz="3600" b="1" dirty="0" smtClean="0">
                <a:solidFill>
                  <a:srgbClr val="0000CC"/>
                </a:solidFill>
                <a:latin typeface="Times New Roman" pitchFamily="18" charset="0"/>
                <a:cs typeface="Times New Roman" pitchFamily="18" charset="0"/>
              </a:rPr>
              <a:t>Tôi yêu em tôi</a:t>
            </a:r>
          </a:p>
          <a:p>
            <a:pPr algn="just"/>
            <a:r>
              <a:rPr lang="vi-VN" sz="3600" b="1" dirty="0" smtClean="0">
                <a:solidFill>
                  <a:srgbClr val="0000CC"/>
                </a:solidFill>
                <a:latin typeface="Times New Roman" pitchFamily="18" charset="0"/>
                <a:cs typeface="Times New Roman" pitchFamily="18" charset="0"/>
              </a:rPr>
              <a:t>Nó cười rúc rích</a:t>
            </a:r>
          </a:p>
          <a:p>
            <a:pPr algn="just"/>
            <a:r>
              <a:rPr lang="vi-VN" sz="3600" b="1" dirty="0" smtClean="0">
                <a:solidFill>
                  <a:srgbClr val="0000CC"/>
                </a:solidFill>
                <a:latin typeface="Times New Roman" pitchFamily="18" charset="0"/>
                <a:cs typeface="Times New Roman" pitchFamily="18" charset="0"/>
              </a:rPr>
              <a:t>Mỗi khi tôi đùa</a:t>
            </a:r>
          </a:p>
          <a:p>
            <a:pPr algn="just"/>
            <a:r>
              <a:rPr lang="vi-VN" sz="3600" b="1" dirty="0" smtClean="0">
                <a:solidFill>
                  <a:srgbClr val="0000CC"/>
                </a:solidFill>
                <a:latin typeface="Times New Roman" pitchFamily="18" charset="0"/>
                <a:cs typeface="Times New Roman" pitchFamily="18" charset="0"/>
              </a:rPr>
              <a:t>Nó vui, nó thích.</a:t>
            </a:r>
          </a:p>
        </p:txBody>
      </p:sp>
      <p:sp>
        <p:nvSpPr>
          <p:cNvPr id="34" name="Rectangle 33"/>
          <p:cNvSpPr/>
          <p:nvPr/>
        </p:nvSpPr>
        <p:spPr>
          <a:xfrm>
            <a:off x="6248484" y="5822859"/>
            <a:ext cx="4556835"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p>
          <a:p>
            <a:r>
              <a:rPr lang="vi-VN" sz="3600" b="1" dirty="0" smtClean="0">
                <a:solidFill>
                  <a:srgbClr val="0000CC"/>
                </a:solidFill>
                <a:latin typeface="Times New Roman" pitchFamily="18" charset="0"/>
                <a:cs typeface="Times New Roman" pitchFamily="18" charset="0"/>
              </a:rPr>
              <a:t>Nó mong, nó nhắc</a:t>
            </a:r>
          </a:p>
          <a:p>
            <a:r>
              <a:rPr lang="vi-VN" sz="3600" b="1" dirty="0" smtClean="0">
                <a:solidFill>
                  <a:srgbClr val="0000CC"/>
                </a:solidFill>
                <a:latin typeface="Times New Roman" pitchFamily="18" charset="0"/>
                <a:cs typeface="Times New Roman" pitchFamily="18" charset="0"/>
              </a:rPr>
              <a:t>Nó nấp sau cây</a:t>
            </a:r>
          </a:p>
          <a:p>
            <a:r>
              <a:rPr lang="vi-VN" sz="3600" b="1" dirty="0" smtClean="0">
                <a:solidFill>
                  <a:srgbClr val="0000CC"/>
                </a:solidFill>
                <a:latin typeface="Times New Roman" pitchFamily="18" charset="0"/>
                <a:cs typeface="Times New Roman" pitchFamily="18" charset="0"/>
              </a:rPr>
              <a:t>Òa ra ôm chặt.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746919" y="5811976"/>
            <a:ext cx="4495800"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Mắt nó đen ngời</a:t>
            </a:r>
          </a:p>
          <a:p>
            <a:r>
              <a:rPr lang="vi-VN" sz="3600" b="1" dirty="0" smtClean="0">
                <a:solidFill>
                  <a:srgbClr val="0000CC"/>
                </a:solidFill>
                <a:latin typeface="Times New Roman" pitchFamily="18" charset="0"/>
                <a:cs typeface="Times New Roman" pitchFamily="18" charset="0"/>
              </a:rPr>
              <a:t>Trong veo như nước</a:t>
            </a:r>
          </a:p>
          <a:p>
            <a:r>
              <a:rPr lang="vi-VN" sz="3600" b="1" dirty="0" smtClean="0">
                <a:solidFill>
                  <a:srgbClr val="0000CC"/>
                </a:solidFill>
                <a:latin typeface="Times New Roman" pitchFamily="18" charset="0"/>
                <a:cs typeface="Times New Roman" pitchFamily="18" charset="0"/>
              </a:rPr>
              <a:t>Miệng nó tươi hồng</a:t>
            </a:r>
          </a:p>
          <a:p>
            <a:r>
              <a:rPr lang="vi-VN" sz="3600" b="1" dirty="0" smtClean="0">
                <a:solidFill>
                  <a:srgbClr val="0000CC"/>
                </a:solidFill>
                <a:latin typeface="Times New Roman" pitchFamily="18" charset="0"/>
                <a:cs typeface="Times New Roman" pitchFamily="18" charset="0"/>
              </a:rPr>
              <a:t>Nói như khướu hót.</a:t>
            </a:r>
          </a:p>
        </p:txBody>
      </p:sp>
      <p:sp>
        <p:nvSpPr>
          <p:cNvPr id="39" name="Rectangle 38"/>
          <p:cNvSpPr/>
          <p:nvPr/>
        </p:nvSpPr>
        <p:spPr>
          <a:xfrm>
            <a:off x="11186319" y="2795766"/>
            <a:ext cx="4335818" cy="2308324"/>
          </a:xfrm>
          <a:prstGeom prst="rect">
            <a:avLst/>
          </a:prstGeom>
        </p:spPr>
        <p:txBody>
          <a:bodyPr wrap="square">
            <a:spAutoFit/>
          </a:bodyPr>
          <a:lstStyle/>
          <a:p>
            <a:pPr algn="just"/>
            <a:r>
              <a:rPr lang="vi-VN" sz="3600" b="1" dirty="0" smtClean="0">
                <a:solidFill>
                  <a:srgbClr val="0000CC"/>
                </a:solidFill>
                <a:latin typeface="Times New Roman" pitchFamily="18" charset="0"/>
                <a:cs typeface="Times New Roman" pitchFamily="18" charset="0"/>
              </a:rPr>
              <a:t>Nó thích vẽ lắm</a:t>
            </a:r>
          </a:p>
          <a:p>
            <a:pPr algn="just"/>
            <a:r>
              <a:rPr lang="vi-VN" sz="3600" b="1" dirty="0" smtClean="0">
                <a:solidFill>
                  <a:srgbClr val="0000CC"/>
                </a:solidFill>
                <a:latin typeface="Times New Roman" pitchFamily="18" charset="0"/>
                <a:cs typeface="Times New Roman" pitchFamily="18" charset="0"/>
              </a:rPr>
              <a:t>Vẽ thỏ có đôi</a:t>
            </a:r>
          </a:p>
          <a:p>
            <a:pPr algn="just"/>
            <a:r>
              <a:rPr lang="vi-VN" sz="3600" b="1" dirty="0" smtClean="0">
                <a:solidFill>
                  <a:srgbClr val="0000CC"/>
                </a:solidFill>
                <a:latin typeface="Times New Roman" pitchFamily="18" charset="0"/>
                <a:cs typeface="Times New Roman" pitchFamily="18" charset="0"/>
              </a:rPr>
              <a:t>Nó sợ thỏ một</a:t>
            </a:r>
          </a:p>
          <a:p>
            <a:pPr algn="just"/>
            <a:r>
              <a:rPr lang="vi-VN" sz="3600" b="1" dirty="0" smtClean="0">
                <a:solidFill>
                  <a:srgbClr val="0000CC"/>
                </a:solidFill>
                <a:latin typeface="Times New Roman" pitchFamily="18" charset="0"/>
                <a:cs typeface="Times New Roman" pitchFamily="18" charset="0"/>
              </a:rPr>
              <a:t>Không có bạn chơi</a:t>
            </a:r>
          </a:p>
        </p:txBody>
      </p:sp>
      <p:sp>
        <p:nvSpPr>
          <p:cNvPr id="2" name="Rectangle 1"/>
          <p:cNvSpPr/>
          <p:nvPr/>
        </p:nvSpPr>
        <p:spPr>
          <a:xfrm>
            <a:off x="12634118" y="8152402"/>
            <a:ext cx="3352801" cy="646331"/>
          </a:xfrm>
          <a:prstGeom prst="rect">
            <a:avLst/>
          </a:prstGeom>
        </p:spPr>
        <p:txBody>
          <a:bodyPr wrap="square">
            <a:spAutoFit/>
          </a:bodyPr>
          <a:lstStyle/>
          <a:p>
            <a:pPr marL="450215" lvl="0">
              <a:spcAft>
                <a:spcPts val="0"/>
              </a:spcAft>
            </a:pPr>
            <a:r>
              <a:rPr lang="vi-VN" sz="3600" b="1" dirty="0" smtClean="0">
                <a:solidFill>
                  <a:srgbClr val="0000CC"/>
                </a:solidFill>
                <a:latin typeface="Times New Roman"/>
                <a:ea typeface="Times New Roman"/>
              </a:rPr>
              <a:t>( Phạm Hổ )</a:t>
            </a:r>
            <a:endParaRPr lang="en-US" sz="3600" b="1" dirty="0">
              <a:solidFill>
                <a:srgbClr val="0000CC"/>
              </a:solidFill>
              <a:latin typeface="Times New Roman"/>
              <a:ea typeface="Times New Roman"/>
            </a:endParaRPr>
          </a:p>
        </p:txBody>
      </p:sp>
      <p:sp>
        <p:nvSpPr>
          <p:cNvPr id="3" name="Rectangle 2"/>
          <p:cNvSpPr/>
          <p:nvPr/>
        </p:nvSpPr>
        <p:spPr>
          <a:xfrm>
            <a:off x="11186319" y="5844078"/>
            <a:ext cx="4335818" cy="2308324"/>
          </a:xfrm>
          <a:prstGeom prst="rect">
            <a:avLst/>
          </a:prstGeom>
        </p:spPr>
        <p:txBody>
          <a:bodyPr wrap="square">
            <a:spAutoFit/>
          </a:bodyPr>
          <a:lstStyle/>
          <a:p>
            <a:pPr lvl="0" algn="just"/>
            <a:r>
              <a:rPr lang="vi-VN" sz="3600" b="1" dirty="0" smtClean="0">
                <a:solidFill>
                  <a:srgbClr val="0000CC"/>
                </a:solidFill>
                <a:latin typeface="Times New Roman" pitchFamily="18" charset="0"/>
                <a:cs typeface="Times New Roman" pitchFamily="18" charset="0"/>
              </a:rPr>
              <a:t>Kìa, tiếng nó đấy!</a:t>
            </a:r>
          </a:p>
          <a:p>
            <a:pPr lvl="0" algn="just"/>
            <a:r>
              <a:rPr lang="vi-VN" sz="3600" b="1" dirty="0" smtClean="0">
                <a:solidFill>
                  <a:srgbClr val="0000CC"/>
                </a:solidFill>
                <a:latin typeface="Times New Roman" pitchFamily="18" charset="0"/>
                <a:cs typeface="Times New Roman" pitchFamily="18" charset="0"/>
              </a:rPr>
              <a:t>Đang ở trường về</a:t>
            </a:r>
          </a:p>
          <a:p>
            <a:pPr lvl="0" algn="just"/>
            <a:r>
              <a:rPr lang="vi-VN" sz="3600" b="1" dirty="0" smtClean="0">
                <a:solidFill>
                  <a:srgbClr val="0000CC"/>
                </a:solidFill>
                <a:latin typeface="Times New Roman" pitchFamily="18" charset="0"/>
                <a:cs typeface="Times New Roman" pitchFamily="18" charset="0"/>
              </a:rPr>
              <a:t>Cùng bạn bắt bướm</a:t>
            </a:r>
          </a:p>
          <a:p>
            <a:pPr lvl="0" algn="just"/>
            <a:r>
              <a:rPr lang="vi-VN" sz="3600" b="1" dirty="0" smtClean="0">
                <a:solidFill>
                  <a:srgbClr val="0000CC"/>
                </a:solidFill>
                <a:latin typeface="Times New Roman" pitchFamily="18" charset="0"/>
                <a:cs typeface="Times New Roman" pitchFamily="18" charset="0"/>
              </a:rPr>
              <a:t>Cười dưới hàng tre</a:t>
            </a:r>
            <a:endParaRPr lang="vi-VN" sz="36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931080" y="149573"/>
            <a:ext cx="6255239" cy="1632363"/>
            <a:chOff x="4931080" y="149573"/>
            <a:chExt cx="6255239" cy="1632363"/>
          </a:xfrm>
        </p:grpSpPr>
        <p:grpSp>
          <p:nvGrpSpPr>
            <p:cNvPr id="20" name="Group 19"/>
            <p:cNvGrpSpPr/>
            <p:nvPr/>
          </p:nvGrpSpPr>
          <p:grpSpPr>
            <a:xfrm>
              <a:off x="4931080" y="149573"/>
              <a:ext cx="6255239" cy="1055790"/>
              <a:chOff x="4847876" y="210532"/>
              <a:chExt cx="6149694" cy="1055790"/>
            </a:xfrm>
          </p:grpSpPr>
          <p:grpSp>
            <p:nvGrpSpPr>
              <p:cNvPr id="22" name="Group 21"/>
              <p:cNvGrpSpPr/>
              <p:nvPr/>
            </p:nvGrpSpPr>
            <p:grpSpPr>
              <a:xfrm>
                <a:off x="4847876" y="210532"/>
                <a:ext cx="6149694" cy="1055790"/>
                <a:chOff x="4847876" y="210532"/>
                <a:chExt cx="6149694" cy="1055790"/>
              </a:xfrm>
            </p:grpSpPr>
            <p:sp>
              <p:nvSpPr>
                <p:cNvPr id="24" name="TextBox 23"/>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5" name="Rectangle 4"/>
          <p:cNvSpPr/>
          <p:nvPr/>
        </p:nvSpPr>
        <p:spPr>
          <a:xfrm>
            <a:off x="858953" y="3429000"/>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8152" y="6403716"/>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09444" y="3340328"/>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248484" y="6403716"/>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927397" y="3340328"/>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171238" y="6388640"/>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868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30" grpId="0" animBg="1"/>
      <p:bldP spid="31" grpId="0" animBg="1"/>
      <p:bldP spid="32"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24490" y="1329742"/>
            <a:ext cx="11760605" cy="646331"/>
            <a:chOff x="1508918" y="805605"/>
            <a:chExt cx="10703473" cy="1083059"/>
          </a:xfrm>
        </p:grpSpPr>
        <p:sp>
          <p:nvSpPr>
            <p:cNvPr id="10" name="Rectangle 9"/>
            <p:cNvSpPr/>
            <p:nvPr/>
          </p:nvSpPr>
          <p:spPr>
            <a:xfrm>
              <a:off x="1508918" y="805605"/>
              <a:ext cx="10703473"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577499" y="1769567"/>
              <a:ext cx="2520106" cy="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56519" y="2133600"/>
            <a:ext cx="8305800" cy="2862322"/>
          </a:xfrm>
          <a:prstGeom prst="rect">
            <a:avLst/>
          </a:prstGeom>
        </p:spPr>
        <p:txBody>
          <a:bodyPr wrap="square">
            <a:spAutoFit/>
          </a:bodyPr>
          <a:lstStyle/>
          <a:p>
            <a:pPr algn="just"/>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1. </a:t>
            </a:r>
            <a:r>
              <a:rPr lang="vi-VN" sz="3600" b="1" dirty="0" smtClean="0">
                <a:solidFill>
                  <a:srgbClr val="FF0000"/>
                </a:solidFill>
                <a:latin typeface="Times New Roman" pitchFamily="18" charset="0"/>
                <a:cs typeface="Times New Roman" pitchFamily="18" charset="0"/>
              </a:rPr>
              <a:t> Cùng bạn trao đổi để hiểu nghĩa của các câu tục ngữ, ca dao dưới đây: </a:t>
            </a:r>
          </a:p>
          <a:p>
            <a:pPr algn="just"/>
            <a:r>
              <a:rPr lang="vi-VN" sz="3600" b="1" i="1" dirty="0">
                <a:solidFill>
                  <a:srgbClr val="0000CC"/>
                </a:solidFill>
                <a:latin typeface="Times New Roman" pitchFamily="18" charset="0"/>
                <a:cs typeface="Times New Roman" pitchFamily="18" charset="0"/>
              </a:rPr>
              <a:t> </a:t>
            </a:r>
            <a:r>
              <a:rPr lang="vi-VN" sz="3600" b="1" i="1" dirty="0" smtClean="0">
                <a:solidFill>
                  <a:srgbClr val="0000CC"/>
                </a:solidFill>
                <a:latin typeface="Times New Roman" pitchFamily="18" charset="0"/>
                <a:cs typeface="Times New Roman" pitchFamily="18" charset="0"/>
              </a:rPr>
              <a:t>- Chị ngã em nâng.</a:t>
            </a:r>
          </a:p>
          <a:p>
            <a:pPr marL="571500" indent="-571500" algn="just">
              <a:buFontTx/>
              <a:buChar char="-"/>
            </a:pPr>
            <a:r>
              <a:rPr lang="vi-VN" sz="3600" b="1" i="1" dirty="0" smtClean="0">
                <a:solidFill>
                  <a:srgbClr val="0000CC"/>
                </a:solidFill>
                <a:latin typeface="Times New Roman" pitchFamily="18" charset="0"/>
                <a:cs typeface="Times New Roman" pitchFamily="18" charset="0"/>
              </a:rPr>
              <a:t>Anh em như thể tay chân</a:t>
            </a:r>
          </a:p>
          <a:p>
            <a:pPr algn="just"/>
            <a:r>
              <a:rPr lang="vi-VN" sz="3600" b="1" i="1" dirty="0">
                <a:solidFill>
                  <a:srgbClr val="0000CC"/>
                </a:solidFill>
                <a:latin typeface="Times New Roman" pitchFamily="18" charset="0"/>
                <a:cs typeface="Times New Roman" pitchFamily="18" charset="0"/>
              </a:rPr>
              <a:t> </a:t>
            </a:r>
            <a:r>
              <a:rPr lang="vi-VN" sz="3600" b="1" i="1" dirty="0" smtClean="0">
                <a:solidFill>
                  <a:srgbClr val="0000CC"/>
                </a:solidFill>
                <a:latin typeface="Times New Roman" pitchFamily="18" charset="0"/>
                <a:cs typeface="Times New Roman" pitchFamily="18" charset="0"/>
              </a:rPr>
              <a:t>  Rách lành đùm bọc, dở hay đỡ đần.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9967119" y="2485698"/>
            <a:ext cx="5608161" cy="255454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vi-VN" sz="3200" b="1" i="1" dirty="0" smtClean="0">
                <a:solidFill>
                  <a:srgbClr val="FF0000"/>
                </a:solidFill>
                <a:latin typeface="Times New Roman" pitchFamily="18" charset="0"/>
                <a:cs typeface="Times New Roman" pitchFamily="18" charset="0"/>
              </a:rPr>
              <a:t>Em nhớ:</a:t>
            </a:r>
          </a:p>
          <a:p>
            <a:pPr lvl="0" algn="just"/>
            <a:r>
              <a:rPr lang="en-US" sz="3200" b="1" i="1" smtClean="0">
                <a:solidFill>
                  <a:srgbClr val="FF0000"/>
                </a:solidFill>
                <a:latin typeface="Times New Roman" pitchFamily="18" charset="0"/>
                <a:cs typeface="Times New Roman" pitchFamily="18" charset="0"/>
              </a:rPr>
              <a:t>- </a:t>
            </a:r>
            <a:r>
              <a:rPr lang="vi-VN" sz="3200" b="1" i="1" smtClean="0">
                <a:solidFill>
                  <a:srgbClr val="FF0000"/>
                </a:solidFill>
                <a:latin typeface="Times New Roman" pitchFamily="18" charset="0"/>
                <a:cs typeface="Times New Roman" pitchFamily="18" charset="0"/>
              </a:rPr>
              <a:t>Nói </a:t>
            </a:r>
            <a:r>
              <a:rPr lang="vi-VN" sz="3200" b="1" i="1" dirty="0" smtClean="0">
                <a:solidFill>
                  <a:srgbClr val="FF0000"/>
                </a:solidFill>
                <a:latin typeface="Times New Roman" pitchFamily="18" charset="0"/>
                <a:cs typeface="Times New Roman" pitchFamily="18" charset="0"/>
              </a:rPr>
              <a:t>rõ ràng ý kiến của em.</a:t>
            </a:r>
          </a:p>
          <a:p>
            <a:pPr lvl="0" algn="just"/>
            <a:r>
              <a:rPr lang="en-US" sz="3200" b="1" i="1" smtClean="0">
                <a:solidFill>
                  <a:srgbClr val="FF0000"/>
                </a:solidFill>
                <a:latin typeface="Times New Roman" pitchFamily="18" charset="0"/>
                <a:cs typeface="Times New Roman" pitchFamily="18" charset="0"/>
              </a:rPr>
              <a:t>- </a:t>
            </a:r>
            <a:r>
              <a:rPr lang="vi-VN" sz="3200" b="1" i="1" smtClean="0">
                <a:solidFill>
                  <a:srgbClr val="FF0000"/>
                </a:solidFill>
                <a:latin typeface="Times New Roman" pitchFamily="18" charset="0"/>
                <a:cs typeface="Times New Roman" pitchFamily="18" charset="0"/>
              </a:rPr>
              <a:t>Lắng </a:t>
            </a:r>
            <a:r>
              <a:rPr lang="vi-VN" sz="3200" b="1" i="1" dirty="0" smtClean="0">
                <a:solidFill>
                  <a:srgbClr val="FF0000"/>
                </a:solidFill>
                <a:latin typeface="Times New Roman" pitchFamily="18" charset="0"/>
                <a:cs typeface="Times New Roman" pitchFamily="18" charset="0"/>
              </a:rPr>
              <a:t>nghe bạn nói để có thể hỏi bạn những điều mình chưa hiểu</a:t>
            </a:r>
            <a:endParaRPr lang="en-US" sz="3200" b="1" i="1" dirty="0">
              <a:solidFill>
                <a:srgbClr val="FF0000"/>
              </a:solidFill>
              <a:latin typeface="Times New Roman" pitchFamily="18" charset="0"/>
              <a:cs typeface="Times New Roman" pitchFamily="18" charset="0"/>
            </a:endParaRPr>
          </a:p>
        </p:txBody>
      </p:sp>
      <p:sp>
        <p:nvSpPr>
          <p:cNvPr id="8" name="Rectangle 7"/>
          <p:cNvSpPr/>
          <p:nvPr/>
        </p:nvSpPr>
        <p:spPr>
          <a:xfrm>
            <a:off x="1356519" y="5486400"/>
            <a:ext cx="13875990" cy="3416320"/>
          </a:xfrm>
          <a:prstGeom prst="rect">
            <a:avLst/>
          </a:prstGeom>
        </p:spPr>
        <p:txBody>
          <a:bodyPr wrap="square">
            <a:spAutoFit/>
          </a:bodyPr>
          <a:lstStyle/>
          <a:p>
            <a:pPr lvl="0" algn="just"/>
            <a:r>
              <a:rPr lang="vi-VN" sz="3600" b="1" smtClean="0">
                <a:solidFill>
                  <a:srgbClr val="FF0066"/>
                </a:solidFill>
                <a:latin typeface="Times New Roman" pitchFamily="18" charset="0"/>
                <a:cs typeface="Times New Roman" pitchFamily="18" charset="0"/>
              </a:rPr>
              <a:t>+ </a:t>
            </a:r>
            <a:r>
              <a:rPr lang="en-US" sz="3600" b="1" i="1" smtClean="0">
                <a:solidFill>
                  <a:srgbClr val="FF0066"/>
                </a:solidFill>
                <a:latin typeface="Times New Roman" pitchFamily="18" charset="0"/>
                <a:cs typeface="Times New Roman" pitchFamily="18" charset="0"/>
              </a:rPr>
              <a:t>Chị ngã em nâng</a:t>
            </a:r>
            <a:r>
              <a:rPr lang="vi-VN" sz="3600" b="1" smtClean="0">
                <a:solidFill>
                  <a:srgbClr val="FF0066"/>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Anh chị em trong nhà phải che chở, giúp đỡ nhau lúc khó khăn, hoạn nạn.</a:t>
            </a:r>
          </a:p>
          <a:p>
            <a:pPr algn="just"/>
            <a:r>
              <a:rPr lang="vi-VN" sz="3600" b="1" smtClean="0">
                <a:solidFill>
                  <a:srgbClr val="FF0066"/>
                </a:solidFill>
                <a:latin typeface="Times New Roman" pitchFamily="18" charset="0"/>
                <a:cs typeface="Times New Roman" pitchFamily="18" charset="0"/>
              </a:rPr>
              <a:t>+ </a:t>
            </a:r>
            <a:r>
              <a:rPr lang="vi-VN" sz="3600" b="1" i="1">
                <a:solidFill>
                  <a:srgbClr val="FF0066"/>
                </a:solidFill>
                <a:latin typeface="Times New Roman" pitchFamily="18" charset="0"/>
                <a:cs typeface="Times New Roman" pitchFamily="18" charset="0"/>
              </a:rPr>
              <a:t>Anh em như thể tay chân</a:t>
            </a:r>
          </a:p>
          <a:p>
            <a:pPr algn="just"/>
            <a:r>
              <a:rPr lang="vi-VN" sz="3600" b="1" i="1">
                <a:solidFill>
                  <a:srgbClr val="FF0066"/>
                </a:solidFill>
                <a:latin typeface="Times New Roman" pitchFamily="18" charset="0"/>
                <a:cs typeface="Times New Roman" pitchFamily="18" charset="0"/>
              </a:rPr>
              <a:t>   Rách lành đùm bọc, dở hay đỡ đần.</a:t>
            </a:r>
            <a:endParaRPr lang="en-US" sz="3600" b="1">
              <a:solidFill>
                <a:srgbClr val="FF0066"/>
              </a:solidFill>
              <a:latin typeface="Times New Roman" pitchFamily="18" charset="0"/>
              <a:cs typeface="Times New Roman" pitchFamily="18" charset="0"/>
            </a:endParaRPr>
          </a:p>
          <a:p>
            <a:pPr lvl="0" algn="just"/>
            <a:r>
              <a:rPr lang="vi-VN" sz="3600" b="1" smtClean="0">
                <a:solidFill>
                  <a:srgbClr val="0000CC"/>
                </a:solidFill>
                <a:latin typeface="Times New Roman" pitchFamily="18" charset="0"/>
                <a:cs typeface="Times New Roman" pitchFamily="18" charset="0"/>
              </a:rPr>
              <a:t>Anh </a:t>
            </a:r>
            <a:r>
              <a:rPr lang="vi-VN" sz="3600" b="1" dirty="0">
                <a:solidFill>
                  <a:srgbClr val="0000CC"/>
                </a:solidFill>
                <a:latin typeface="Times New Roman" pitchFamily="18" charset="0"/>
                <a:cs typeface="Times New Roman" pitchFamily="18" charset="0"/>
              </a:rPr>
              <a:t>chị em trong nhà </a:t>
            </a:r>
            <a:r>
              <a:rPr lang="vi-VN" sz="3600" b="1" dirty="0" smtClean="0">
                <a:solidFill>
                  <a:srgbClr val="0000CC"/>
                </a:solidFill>
                <a:latin typeface="Times New Roman" pitchFamily="18" charset="0"/>
                <a:cs typeface="Times New Roman" pitchFamily="18" charset="0"/>
              </a:rPr>
              <a:t>cần giúp </a:t>
            </a:r>
            <a:r>
              <a:rPr lang="vi-VN" sz="3600" b="1" dirty="0">
                <a:solidFill>
                  <a:srgbClr val="0000CC"/>
                </a:solidFill>
                <a:latin typeface="Times New Roman" pitchFamily="18" charset="0"/>
                <a:cs typeface="Times New Roman" pitchFamily="18" charset="0"/>
              </a:rPr>
              <a:t>đỡ nhau lúc khó </a:t>
            </a:r>
            <a:r>
              <a:rPr lang="vi-VN" sz="3600" b="1" dirty="0" smtClean="0">
                <a:solidFill>
                  <a:srgbClr val="0000CC"/>
                </a:solidFill>
                <a:latin typeface="Times New Roman" pitchFamily="18" charset="0"/>
                <a:cs typeface="Times New Roman" pitchFamily="18" charset="0"/>
              </a:rPr>
              <a:t>khăn, </a:t>
            </a:r>
            <a:r>
              <a:rPr lang="vi-VN" sz="3600" b="1" dirty="0">
                <a:solidFill>
                  <a:srgbClr val="0000CC"/>
                </a:solidFill>
                <a:latin typeface="Times New Roman" pitchFamily="18" charset="0"/>
                <a:cs typeface="Times New Roman" pitchFamily="18" charset="0"/>
              </a:rPr>
              <a:t>hoạn </a:t>
            </a:r>
            <a:r>
              <a:rPr lang="vi-VN" sz="3600" b="1" dirty="0" smtClean="0">
                <a:solidFill>
                  <a:srgbClr val="0000CC"/>
                </a:solidFill>
                <a:latin typeface="Times New Roman" pitchFamily="18" charset="0"/>
                <a:cs typeface="Times New Roman" pitchFamily="18" charset="0"/>
              </a:rPr>
              <a:t>nạn; luôn bên nhau dù giàu hay nghèo, dù hay hay dở.</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931080" y="149573"/>
            <a:ext cx="6255239" cy="1055790"/>
            <a:chOff x="4847876" y="210532"/>
            <a:chExt cx="6149694" cy="1055790"/>
          </a:xfrm>
        </p:grpSpPr>
        <p:grpSp>
          <p:nvGrpSpPr>
            <p:cNvPr id="23" name="Group 22"/>
            <p:cNvGrpSpPr/>
            <p:nvPr/>
          </p:nvGrpSpPr>
          <p:grpSpPr>
            <a:xfrm>
              <a:off x="4847876" y="210532"/>
              <a:ext cx="6149694" cy="1055790"/>
              <a:chOff x="4847876" y="210532"/>
              <a:chExt cx="6149694" cy="1055790"/>
            </a:xfrm>
          </p:grpSpPr>
          <p:sp>
            <p:nvSpPr>
              <p:cNvPr id="25" name="TextBox 24"/>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80266" y="1596711"/>
            <a:ext cx="10770005" cy="804148"/>
            <a:chOff x="1604221" y="1448196"/>
            <a:chExt cx="8733709" cy="2011394"/>
          </a:xfrm>
        </p:grpSpPr>
        <p:sp>
          <p:nvSpPr>
            <p:cNvPr id="10" name="Rectangle 9"/>
            <p:cNvSpPr/>
            <p:nvPr/>
          </p:nvSpPr>
          <p:spPr>
            <a:xfrm>
              <a:off x="1604221" y="1448196"/>
              <a:ext cx="8733709" cy="2011394"/>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062460" y="2762071"/>
            <a:ext cx="14122805"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a:t>
            </a:r>
            <a:r>
              <a:rPr lang="en-US" sz="3600" b="1" smtClean="0">
                <a:solidFill>
                  <a:srgbClr val="FF0000"/>
                </a:solidFill>
                <a:latin typeface="Times New Roman" pitchFamily="18" charset="0"/>
                <a:cs typeface="Times New Roman" pitchFamily="18" charset="0"/>
              </a:rPr>
              <a:t>. a) </a:t>
            </a:r>
            <a:r>
              <a:rPr lang="vi-VN" sz="3600" b="1" smtClean="0">
                <a:solidFill>
                  <a:srgbClr val="FF0000"/>
                </a:solidFill>
                <a:latin typeface="Times New Roman" pitchFamily="18" charset="0"/>
                <a:cs typeface="Times New Roman" pitchFamily="18" charset="0"/>
              </a:rPr>
              <a:t>Kể </a:t>
            </a:r>
            <a:r>
              <a:rPr lang="vi-VN" sz="3600" b="1" dirty="0" smtClean="0">
                <a:solidFill>
                  <a:srgbClr val="FF0000"/>
                </a:solidFill>
                <a:latin typeface="Times New Roman" pitchFamily="18" charset="0"/>
                <a:cs typeface="Times New Roman" pitchFamily="18" charset="0"/>
              </a:rPr>
              <a:t>về những việc em thường làm cùng với anh, chị hoặc em của em. Nêu cảm nghĩ của em khi có anh, chị em làm việc cùng.</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032139" y="4495800"/>
            <a:ext cx="14426210" cy="1754326"/>
          </a:xfrm>
          <a:prstGeom prst="rect">
            <a:avLst/>
          </a:prstGeom>
        </p:spPr>
        <p:txBody>
          <a:bodyPr wrap="square">
            <a:spAutoFit/>
          </a:bodyPr>
          <a:lstStyle/>
          <a:p>
            <a:pPr lvl="0" algn="just"/>
            <a:r>
              <a:rPr lang="en-US" sz="3600" b="1" smtClean="0">
                <a:solidFill>
                  <a:srgbClr val="0000CC"/>
                </a:solidFill>
                <a:latin typeface="Times New Roman" pitchFamily="18" charset="0"/>
                <a:cs typeface="Times New Roman" pitchFamily="18" charset="0"/>
              </a:rPr>
              <a:t>     - </a:t>
            </a:r>
            <a:r>
              <a:rPr lang="vi-VN" sz="3600" b="1" smtClean="0">
                <a:solidFill>
                  <a:srgbClr val="0000CC"/>
                </a:solidFill>
                <a:latin typeface="Times New Roman" pitchFamily="18" charset="0"/>
                <a:cs typeface="Times New Roman" pitchFamily="18" charset="0"/>
              </a:rPr>
              <a:t>Hằng </a:t>
            </a:r>
            <a:r>
              <a:rPr lang="vi-VN" sz="3600" b="1">
                <a:solidFill>
                  <a:srgbClr val="0000CC"/>
                </a:solidFill>
                <a:latin typeface="Times New Roman" pitchFamily="18" charset="0"/>
                <a:cs typeface="Times New Roman" pitchFamily="18" charset="0"/>
              </a:rPr>
              <a:t>ngày, em </a:t>
            </a:r>
            <a:r>
              <a:rPr lang="vi-VN" sz="3600" b="1" smtClean="0">
                <a:solidFill>
                  <a:srgbClr val="0000CC"/>
                </a:solidFill>
                <a:latin typeface="Times New Roman" pitchFamily="18" charset="0"/>
                <a:cs typeface="Times New Roman" pitchFamily="18" charset="0"/>
              </a:rPr>
              <a:t>phụ </a:t>
            </a:r>
            <a:r>
              <a:rPr lang="vi-VN" sz="3600" b="1">
                <a:solidFill>
                  <a:srgbClr val="0000CC"/>
                </a:solidFill>
                <a:latin typeface="Times New Roman" pitchFamily="18" charset="0"/>
                <a:cs typeface="Times New Roman" pitchFamily="18" charset="0"/>
              </a:rPr>
              <a:t>chị gái rửa bát. Chị rửa bát còn em sẽ xếp bát lên giá để cho ráo nước. Hai chị em vừa làm vừa hát rất vui.</a:t>
            </a:r>
            <a:r>
              <a:rPr lang="en-US" sz="3600" b="1" smtClean="0">
                <a:solidFill>
                  <a:srgbClr val="0000CC"/>
                </a:solidFill>
                <a:latin typeface="Times New Roman" pitchFamily="18" charset="0"/>
                <a:cs typeface="Times New Roman" pitchFamily="18" charset="0"/>
              </a:rPr>
              <a:t> Em yêu chị em rất nhiều.</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1204119" y="6781800"/>
            <a:ext cx="14426210" cy="1754326"/>
          </a:xfrm>
          <a:prstGeom prst="rect">
            <a:avLst/>
          </a:prstGeom>
        </p:spPr>
        <p:txBody>
          <a:bodyPr wrap="square">
            <a:spAutoFit/>
          </a:bodyPr>
          <a:lstStyle/>
          <a:p>
            <a:pPr lvl="0" algn="just"/>
            <a:r>
              <a:rPr lang="en-US" sz="3600" b="1" i="1" smtClean="0">
                <a:solidFill>
                  <a:srgbClr val="FF0066"/>
                </a:solidFill>
                <a:latin typeface="Times New Roman" pitchFamily="18" charset="0"/>
                <a:cs typeface="Times New Roman" pitchFamily="18" charset="0"/>
              </a:rPr>
              <a:t>     Kết luận: K</a:t>
            </a:r>
            <a:r>
              <a:rPr lang="vi-VN" sz="3600" b="1" i="1" smtClean="0">
                <a:solidFill>
                  <a:srgbClr val="FF0066"/>
                </a:solidFill>
                <a:latin typeface="Times New Roman" pitchFamily="18" charset="0"/>
                <a:cs typeface="Times New Roman" pitchFamily="18" charset="0"/>
              </a:rPr>
              <a:t>hi </a:t>
            </a:r>
            <a:r>
              <a:rPr lang="en-US" sz="3600" b="1" i="1" smtClean="0">
                <a:solidFill>
                  <a:srgbClr val="FF0066"/>
                </a:solidFill>
                <a:latin typeface="Times New Roman" pitchFamily="18" charset="0"/>
                <a:cs typeface="Times New Roman" pitchFamily="18" charset="0"/>
              </a:rPr>
              <a:t>chúng ta </a:t>
            </a:r>
            <a:r>
              <a:rPr lang="vi-VN" sz="3600" b="1" i="1" smtClean="0">
                <a:solidFill>
                  <a:srgbClr val="FF0066"/>
                </a:solidFill>
                <a:latin typeface="Times New Roman" pitchFamily="18" charset="0"/>
                <a:cs typeface="Times New Roman" pitchFamily="18" charset="0"/>
              </a:rPr>
              <a:t>làm </a:t>
            </a:r>
            <a:r>
              <a:rPr lang="vi-VN" sz="3600" b="1" i="1" dirty="0" smtClean="0">
                <a:solidFill>
                  <a:srgbClr val="FF0066"/>
                </a:solidFill>
                <a:latin typeface="Times New Roman" pitchFamily="18" charset="0"/>
                <a:cs typeface="Times New Roman" pitchFamily="18" charset="0"/>
              </a:rPr>
              <a:t>việc cùng người thân cần biết nhường nhịn, hỗ trợ nhau. Qua công việc và trò chuyện trong lúc làm cùng, sẽ hiểu tính tình của người thân, tình cảm càng thên gắn bó, ....</a:t>
            </a:r>
            <a:endParaRPr lang="en-US" sz="3600" b="1" i="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80266" y="1596711"/>
            <a:ext cx="10770005" cy="804148"/>
            <a:chOff x="1604221" y="1448196"/>
            <a:chExt cx="8733709" cy="2011394"/>
          </a:xfrm>
        </p:grpSpPr>
        <p:sp>
          <p:nvSpPr>
            <p:cNvPr id="10" name="Rectangle 9"/>
            <p:cNvSpPr/>
            <p:nvPr/>
          </p:nvSpPr>
          <p:spPr>
            <a:xfrm>
              <a:off x="1604221" y="1448196"/>
              <a:ext cx="8733709" cy="2011394"/>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062460" y="2422630"/>
            <a:ext cx="14122805" cy="1200329"/>
          </a:xfrm>
          <a:prstGeom prst="rect">
            <a:avLst/>
          </a:prstGeom>
        </p:spPr>
        <p:txBody>
          <a:bodyPr wrap="square">
            <a:spAutoFit/>
          </a:bodyPr>
          <a:lstStyle/>
          <a:p>
            <a:pPr indent="685800" algn="just"/>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2</a:t>
            </a:r>
            <a:r>
              <a:rPr lang="en-US" sz="3600" b="1" smtClean="0">
                <a:solidFill>
                  <a:srgbClr val="FF0000"/>
                </a:solidFill>
                <a:latin typeface="Times New Roman" pitchFamily="18" charset="0"/>
                <a:cs typeface="Times New Roman" pitchFamily="18" charset="0"/>
              </a:rPr>
              <a:t>. b) Em mong muốn mình có người anh, người chị hoặc người em như thế nào? Vì sao?</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47" t="32889" r="50112" b="37556"/>
          <a:stretch/>
        </p:blipFill>
        <p:spPr bwMode="auto">
          <a:xfrm>
            <a:off x="12481719" y="5957037"/>
            <a:ext cx="3393186" cy="282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62460" y="4248877"/>
            <a:ext cx="11266860" cy="2862322"/>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      Em thích nhất có một người anh yêu thương em, cùng chơi với em. </a:t>
            </a:r>
            <a:r>
              <a:rPr lang="vi-VN" sz="3600" smtClean="0">
                <a:solidFill>
                  <a:srgbClr val="0000CC"/>
                </a:solidFill>
                <a:latin typeface="Times New Roman" pitchFamily="18" charset="0"/>
                <a:cs typeface="Times New Roman" pitchFamily="18" charset="0"/>
              </a:rPr>
              <a:t>Mỗi </a:t>
            </a:r>
            <a:r>
              <a:rPr lang="vi-VN" sz="3600">
                <a:solidFill>
                  <a:srgbClr val="0000CC"/>
                </a:solidFill>
                <a:latin typeface="Times New Roman" pitchFamily="18" charset="0"/>
                <a:cs typeface="Times New Roman" pitchFamily="18" charset="0"/>
              </a:rPr>
              <a:t>buổi chiều đi học về, </a:t>
            </a:r>
            <a:r>
              <a:rPr lang="en-US" sz="3600" smtClean="0">
                <a:solidFill>
                  <a:srgbClr val="0000CC"/>
                </a:solidFill>
                <a:latin typeface="Times New Roman" pitchFamily="18" charset="0"/>
                <a:cs typeface="Times New Roman" pitchFamily="18" charset="0"/>
              </a:rPr>
              <a:t>hai anh em sẽ </a:t>
            </a:r>
            <a:r>
              <a:rPr lang="vi-VN" sz="3600" smtClean="0">
                <a:solidFill>
                  <a:srgbClr val="0000CC"/>
                </a:solidFill>
                <a:latin typeface="Times New Roman" pitchFamily="18" charset="0"/>
                <a:cs typeface="Times New Roman" pitchFamily="18" charset="0"/>
              </a:rPr>
              <a:t>đi </a:t>
            </a:r>
            <a:r>
              <a:rPr lang="vi-VN" sz="3600">
                <a:solidFill>
                  <a:srgbClr val="0000CC"/>
                </a:solidFill>
                <a:latin typeface="Times New Roman" pitchFamily="18" charset="0"/>
                <a:cs typeface="Times New Roman" pitchFamily="18" charset="0"/>
              </a:rPr>
              <a:t>đá bóng ở sân bóng gần nhà. </a:t>
            </a:r>
            <a:r>
              <a:rPr lang="vi-VN" sz="3600" smtClean="0">
                <a:solidFill>
                  <a:srgbClr val="0000CC"/>
                </a:solidFill>
                <a:latin typeface="Times New Roman" pitchFamily="18" charset="0"/>
                <a:cs typeface="Times New Roman" pitchFamily="18" charset="0"/>
              </a:rPr>
              <a:t>Anh dạy </a:t>
            </a:r>
            <a:r>
              <a:rPr lang="vi-VN" sz="3600">
                <a:solidFill>
                  <a:srgbClr val="0000CC"/>
                </a:solidFill>
                <a:latin typeface="Times New Roman" pitchFamily="18" charset="0"/>
                <a:cs typeface="Times New Roman" pitchFamily="18" charset="0"/>
              </a:rPr>
              <a:t>em cách sút bóng sao cho đúng. Nhờ có anh mà em đá bóng ngày càng giỏi hơn. Em cảm thấy rất vui khi được chơi đá bóng cùng </a:t>
            </a:r>
            <a:r>
              <a:rPr lang="vi-VN" sz="3600" smtClean="0">
                <a:solidFill>
                  <a:srgbClr val="0000CC"/>
                </a:solidFill>
                <a:latin typeface="Times New Roman" pitchFamily="18" charset="0"/>
                <a:cs typeface="Times New Roman" pitchFamily="18" charset="0"/>
              </a:rPr>
              <a:t>anh.</a:t>
            </a:r>
            <a:endParaRPr lang="en-US" sz="3600">
              <a:solidFill>
                <a:srgbClr val="0000CC"/>
              </a:solidFill>
              <a:latin typeface="Times New Roman" pitchFamily="18" charset="0"/>
              <a:cs typeface="Times New Roman" pitchFamily="18" charset="0"/>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6" t="32889" r="70124" b="37556"/>
          <a:stretch/>
        </p:blipFill>
        <p:spPr bwMode="auto">
          <a:xfrm>
            <a:off x="12481719" y="3276601"/>
            <a:ext cx="3393186" cy="283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3437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i là Triệu Phú - TV House/Mùa 2 | Wiki Custom WWTBAM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2619038" y="0"/>
            <a:ext cx="3657599" cy="9144000"/>
          </a:xfrm>
          <a:prstGeom prst="roundRect">
            <a:avLst/>
          </a:prstGeom>
        </p:spPr>
        <p:style>
          <a:lnRef idx="0">
            <a:schemeClr val="accent5"/>
          </a:lnRef>
          <a:fillRef idx="3">
            <a:schemeClr val="accent5"/>
          </a:fillRef>
          <a:effectRef idx="3">
            <a:schemeClr val="accent5"/>
          </a:effectRef>
          <a:fontRef idx="minor">
            <a:schemeClr val="lt1"/>
          </a:fontRef>
        </p:style>
        <p:txBody>
          <a:bodyPr lIns="122018" tIns="61009" rIns="122018" bIns="61009" rtlCol="0" anchor="ctr"/>
          <a:lstStyle/>
          <a:p>
            <a:pPr algn="ctr"/>
            <a:endParaRPr lang="vi-VN" dirty="0"/>
          </a:p>
        </p:txBody>
      </p:sp>
      <p:grpSp>
        <p:nvGrpSpPr>
          <p:cNvPr id="6" name="Group 5"/>
          <p:cNvGrpSpPr/>
          <p:nvPr/>
        </p:nvGrpSpPr>
        <p:grpSpPr>
          <a:xfrm>
            <a:off x="12899263" y="168927"/>
            <a:ext cx="947446" cy="946245"/>
            <a:chOff x="8625386" y="109182"/>
            <a:chExt cx="709684" cy="709684"/>
          </a:xfrm>
        </p:grpSpPr>
        <p:sp>
          <p:nvSpPr>
            <p:cNvPr id="7" name="Oval 6"/>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p>
          </p:txBody>
        </p:sp>
        <p:sp>
          <p:nvSpPr>
            <p:cNvPr id="8" name="TextBox 7"/>
            <p:cNvSpPr txBox="1"/>
            <p:nvPr/>
          </p:nvSpPr>
          <p:spPr>
            <a:xfrm>
              <a:off x="8631107" y="279358"/>
              <a:ext cx="667846" cy="346249"/>
            </a:xfrm>
            <a:prstGeom prst="rect">
              <a:avLst/>
            </a:prstGeom>
            <a:noFill/>
          </p:spPr>
          <p:txBody>
            <a:bodyPr wrap="none" rtlCol="0">
              <a:spAutoFit/>
            </a:bodyPr>
            <a:lstStyle/>
            <a:p>
              <a:r>
                <a:rPr lang="en-US" b="1" dirty="0" smtClean="0">
                  <a:solidFill>
                    <a:schemeClr val="bg1"/>
                  </a:solidFill>
                </a:rPr>
                <a:t>50:50</a:t>
              </a:r>
              <a:endParaRPr lang="vi-VN" dirty="0">
                <a:solidFill>
                  <a:schemeClr val="bg1"/>
                </a:solidFill>
              </a:endParaRPr>
            </a:p>
          </p:txBody>
        </p:sp>
      </p:grpSp>
      <p:grpSp>
        <p:nvGrpSpPr>
          <p:cNvPr id="9" name="Group 8"/>
          <p:cNvGrpSpPr/>
          <p:nvPr/>
        </p:nvGrpSpPr>
        <p:grpSpPr>
          <a:xfrm>
            <a:off x="13921019" y="145576"/>
            <a:ext cx="947447" cy="946245"/>
            <a:chOff x="9862782" y="109182"/>
            <a:chExt cx="709684" cy="709684"/>
          </a:xfrm>
        </p:grpSpPr>
        <p:sp>
          <p:nvSpPr>
            <p:cNvPr id="10" name="Oval 9"/>
            <p:cNvSpPr/>
            <p:nvPr/>
          </p:nvSpPr>
          <p:spPr>
            <a:xfrm>
              <a:off x="9862782"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977651" y="201873"/>
              <a:ext cx="524301" cy="524301"/>
            </a:xfrm>
            <a:prstGeom prst="rect">
              <a:avLst/>
            </a:prstGeom>
          </p:spPr>
        </p:pic>
      </p:grpSp>
      <p:grpSp>
        <p:nvGrpSpPr>
          <p:cNvPr id="12" name="Group 11"/>
          <p:cNvGrpSpPr/>
          <p:nvPr/>
        </p:nvGrpSpPr>
        <p:grpSpPr>
          <a:xfrm>
            <a:off x="15191872" y="145576"/>
            <a:ext cx="947447" cy="946245"/>
            <a:chOff x="11169555" y="109182"/>
            <a:chExt cx="709684" cy="709684"/>
          </a:xfrm>
        </p:grpSpPr>
        <p:sp>
          <p:nvSpPr>
            <p:cNvPr id="13" name="Oval 12"/>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7" name="TextBox 16">
            <a:hlinkClick r:id="rId5" action="ppaction://hlinkpres?slideindex=1&amp;slidetitle="/>
          </p:cNvPr>
          <p:cNvSpPr txBox="1"/>
          <p:nvPr/>
        </p:nvSpPr>
        <p:spPr>
          <a:xfrm>
            <a:off x="12908439" y="22799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smtClean="0">
                <a:solidFill>
                  <a:schemeClr val="bg1"/>
                </a:solidFill>
              </a:rPr>
              <a:t>CÂU SỐ 4</a:t>
            </a:r>
            <a:endParaRPr lang="vi-VN" sz="3200" b="1" dirty="0">
              <a:solidFill>
                <a:schemeClr val="bg1"/>
              </a:solidFill>
            </a:endParaRPr>
          </a:p>
        </p:txBody>
      </p:sp>
      <p:sp>
        <p:nvSpPr>
          <p:cNvPr id="18" name="TextBox 17">
            <a:hlinkClick r:id="rId6" action="ppaction://hlinkpres?slideindex=1&amp;slidetitle="/>
          </p:cNvPr>
          <p:cNvSpPr txBox="1"/>
          <p:nvPr/>
        </p:nvSpPr>
        <p:spPr>
          <a:xfrm>
            <a:off x="12923838" y="34991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smtClean="0">
                <a:solidFill>
                  <a:schemeClr val="bg1"/>
                </a:solidFill>
              </a:rPr>
              <a:t>CÂU SỐ 3</a:t>
            </a:r>
            <a:endParaRPr lang="vi-VN" sz="3200" b="1" dirty="0">
              <a:solidFill>
                <a:schemeClr val="bg1"/>
              </a:solidFill>
            </a:endParaRPr>
          </a:p>
        </p:txBody>
      </p:sp>
      <p:sp>
        <p:nvSpPr>
          <p:cNvPr id="19" name="TextBox 18">
            <a:hlinkClick r:id="rId7" action="ppaction://hlinkpres?slideindex=1&amp;slidetitle="/>
          </p:cNvPr>
          <p:cNvSpPr txBox="1"/>
          <p:nvPr/>
        </p:nvSpPr>
        <p:spPr>
          <a:xfrm>
            <a:off x="12923838" y="4788496"/>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smtClean="0">
                <a:solidFill>
                  <a:schemeClr val="bg1"/>
                </a:solidFill>
              </a:rPr>
              <a:t>CÂU SỐ 2</a:t>
            </a:r>
            <a:endParaRPr lang="vi-VN" sz="3200" b="1" dirty="0">
              <a:solidFill>
                <a:schemeClr val="bg1"/>
              </a:solidFill>
            </a:endParaRPr>
          </a:p>
        </p:txBody>
      </p:sp>
      <p:sp>
        <p:nvSpPr>
          <p:cNvPr id="20" name="TextBox 19">
            <a:hlinkClick r:id="rId8" action="ppaction://hlinkpres?slideindex=1&amp;slidetitle="/>
          </p:cNvPr>
          <p:cNvSpPr txBox="1"/>
          <p:nvPr/>
        </p:nvSpPr>
        <p:spPr>
          <a:xfrm>
            <a:off x="12923838" y="60899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smtClean="0">
                <a:solidFill>
                  <a:schemeClr val="bg1"/>
                </a:solidFill>
              </a:rPr>
              <a:t>CÂU SỐ 1</a:t>
            </a:r>
            <a:endParaRPr lang="vi-VN" sz="3200" b="1" dirty="0">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after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1273" t="28795" r="26942" b="17350"/>
          <a:stretch/>
        </p:blipFill>
        <p:spPr bwMode="auto">
          <a:xfrm>
            <a:off x="-25967" y="0"/>
            <a:ext cx="16302605" cy="906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1080" y="149573"/>
            <a:ext cx="6255239" cy="1632363"/>
            <a:chOff x="4931080" y="149573"/>
            <a:chExt cx="6255239" cy="1632363"/>
          </a:xfrm>
        </p:grpSpPr>
        <p:grpSp>
          <p:nvGrpSpPr>
            <p:cNvPr id="14" name="Group 13"/>
            <p:cNvGrpSpPr/>
            <p:nvPr/>
          </p:nvGrpSpPr>
          <p:grpSpPr>
            <a:xfrm>
              <a:off x="4931080" y="149573"/>
              <a:ext cx="6255239" cy="1055790"/>
              <a:chOff x="4847876" y="210532"/>
              <a:chExt cx="6149694" cy="1055790"/>
            </a:xfrm>
          </p:grpSpPr>
          <p:grpSp>
            <p:nvGrpSpPr>
              <p:cNvPr id="15" name="Group 14"/>
              <p:cNvGrpSpPr/>
              <p:nvPr/>
            </p:nvGrpSpPr>
            <p:grpSpPr>
              <a:xfrm>
                <a:off x="4847876" y="210532"/>
                <a:ext cx="6149694" cy="1055790"/>
                <a:chOff x="4847876" y="210532"/>
                <a:chExt cx="6149694" cy="1055790"/>
              </a:xfrm>
            </p:grpSpPr>
            <p:sp>
              <p:nvSpPr>
                <p:cNvPr id="17" name="TextBox 16"/>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938992"/>
          </a:xfrm>
          <a:prstGeom prst="rect">
            <a:avLst/>
          </a:prstGeom>
        </p:spPr>
        <p:txBody>
          <a:bodyPr wrap="square">
            <a:spAutoFit/>
          </a:bodyPr>
          <a:lstStyle/>
          <a:p>
            <a:pPr algn="just">
              <a:spcAft>
                <a:spcPts val="0"/>
              </a:spcAft>
            </a:pPr>
            <a:r>
              <a:rPr lang="nl-NL" sz="4000" b="1" dirty="0">
                <a:solidFill>
                  <a:srgbClr val="0000CC"/>
                </a:solidFill>
                <a:latin typeface="Times New Roman"/>
                <a:ea typeface="Times New Roman"/>
              </a:rPr>
              <a:t>-</a:t>
            </a:r>
            <a:r>
              <a:rPr lang="vi-VN" sz="4000" b="1" dirty="0">
                <a:solidFill>
                  <a:srgbClr val="0000CC"/>
                </a:solidFill>
                <a:latin typeface="Times New Roman"/>
                <a:ea typeface="Times New Roman"/>
              </a:rPr>
              <a:t> Đọc</a:t>
            </a:r>
            <a:r>
              <a:rPr lang="nl-NL" sz="4000" b="1" dirty="0">
                <a:solidFill>
                  <a:srgbClr val="0000CC"/>
                </a:solidFill>
                <a:latin typeface="Times New Roman"/>
                <a:ea typeface="Times New Roman"/>
              </a:rPr>
              <a:t> đúng và</a:t>
            </a:r>
            <a:r>
              <a:rPr lang="vi-VN" sz="4000" b="1" dirty="0">
                <a:solidFill>
                  <a:srgbClr val="0000CC"/>
                </a:solidFill>
                <a:latin typeface="Times New Roman"/>
                <a:ea typeface="Times New Roman"/>
              </a:rPr>
              <a:t> rõ ràng bài thơ </a:t>
            </a:r>
            <a:r>
              <a:rPr lang="nl-NL" sz="4000" b="1" dirty="0">
                <a:solidFill>
                  <a:srgbClr val="0000CC"/>
                </a:solidFill>
                <a:latin typeface="Times New Roman"/>
                <a:ea typeface="Times New Roman"/>
              </a:rPr>
              <a:t>“Tôi yêu em tôi”</a:t>
            </a:r>
            <a:r>
              <a:rPr lang="vi-VN" sz="4000" b="1" dirty="0">
                <a:solidFill>
                  <a:srgbClr val="0000CC"/>
                </a:solidFill>
                <a:latin typeface="Times New Roman"/>
                <a:ea typeface="Times New Roman"/>
              </a:rPr>
              <a:t>. </a:t>
            </a:r>
            <a:r>
              <a:rPr lang="nl-NL" sz="4000" b="1" dirty="0">
                <a:solidFill>
                  <a:srgbClr val="0000CC"/>
                </a:solidFill>
                <a:latin typeface="Times New Roman"/>
                <a:ea typeface="Times New Roman"/>
              </a:rPr>
              <a:t>Biết nghỉ hơi giữa các dòng thơ; giọng đọc thể hiện cảm xúc của bạn </a:t>
            </a:r>
            <a:r>
              <a:rPr lang="nl-NL" sz="4000" b="1">
                <a:solidFill>
                  <a:srgbClr val="0000CC"/>
                </a:solidFill>
                <a:latin typeface="Times New Roman"/>
                <a:ea typeface="Times New Roman"/>
              </a:rPr>
              <a:t>nhỏ </a:t>
            </a:r>
            <a:r>
              <a:rPr lang="vi-VN" sz="4000" b="1" smtClean="0">
                <a:solidFill>
                  <a:srgbClr val="0000CC"/>
                </a:solidFill>
                <a:latin typeface="Times New Roman"/>
                <a:ea typeface="Times New Roman"/>
              </a:rPr>
              <a:t>(nhân </a:t>
            </a:r>
            <a:r>
              <a:rPr lang="vi-VN" sz="4000" b="1" dirty="0">
                <a:solidFill>
                  <a:srgbClr val="0000CC"/>
                </a:solidFill>
                <a:latin typeface="Times New Roman"/>
                <a:ea typeface="Times New Roman"/>
              </a:rPr>
              <a:t>vật xưng “ tôi” trong bài thơ ) </a:t>
            </a:r>
            <a:r>
              <a:rPr lang="nl-NL" sz="4000" b="1" dirty="0">
                <a:solidFill>
                  <a:srgbClr val="0000CC"/>
                </a:solidFill>
                <a:latin typeface="Times New Roman"/>
                <a:ea typeface="Times New Roman"/>
              </a:rPr>
              <a:t>đối với em gái của mình.</a:t>
            </a:r>
            <a:endParaRPr lang="en-US" sz="3600" b="1" dirty="0">
              <a:solidFill>
                <a:srgbClr val="0000CC"/>
              </a:solidFill>
              <a:effectLst/>
              <a:latin typeface="Times New Roman"/>
              <a:ea typeface="Times New Roman"/>
            </a:endParaRPr>
          </a:p>
        </p:txBody>
      </p:sp>
      <p:sp>
        <p:nvSpPr>
          <p:cNvPr id="3" name="Rectangle 2"/>
          <p:cNvSpPr/>
          <p:nvPr/>
        </p:nvSpPr>
        <p:spPr>
          <a:xfrm>
            <a:off x="1493837" y="5867400"/>
            <a:ext cx="13578681" cy="677108"/>
          </a:xfrm>
          <a:prstGeom prst="rect">
            <a:avLst/>
          </a:prstGeom>
        </p:spPr>
        <p:txBody>
          <a:bodyPr wrap="square">
            <a:spAutoFit/>
          </a:bodyPr>
          <a:lstStyle/>
          <a:p>
            <a:r>
              <a:rPr lang="en-US" sz="3800" b="1" dirty="0" smtClean="0">
                <a:solidFill>
                  <a:srgbClr val="0000CC"/>
                </a:solidFill>
                <a:latin typeface="Times New Roman" pitchFamily="18" charset="0"/>
                <a:cs typeface="Times New Roman" pitchFamily="18" charset="0"/>
              </a:rPr>
              <a:t>+</a:t>
            </a:r>
            <a:r>
              <a:rPr lang="vi-VN" sz="3800" b="1" dirty="0" smtClean="0">
                <a:solidFill>
                  <a:srgbClr val="0000CC"/>
                </a:solidFill>
                <a:latin typeface="Times New Roman" pitchFamily="18" charset="0"/>
                <a:cs typeface="Times New Roman" pitchFamily="18" charset="0"/>
              </a:rPr>
              <a:t> Bài có 6 khổ thơ. Mỗi đoạn là một khổ thơ.</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1897" y="4984642"/>
            <a:ext cx="4191000" cy="677108"/>
            <a:chOff x="1582845" y="2529906"/>
            <a:chExt cx="3733800" cy="677108"/>
          </a:xfrm>
        </p:grpSpPr>
        <p:sp>
          <p:nvSpPr>
            <p:cNvPr id="23" name="Rectangle 22"/>
            <p:cNvSpPr/>
            <p:nvPr/>
          </p:nvSpPr>
          <p:spPr>
            <a:xfrm>
              <a:off x="1582845" y="2529906"/>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310786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133599" cy="707886"/>
          </a:xfrm>
          <a:prstGeom prst="rect">
            <a:avLst/>
          </a:prstGeom>
        </p:spPr>
        <p:txBody>
          <a:bodyPr wrap="square">
            <a:spAutoFit/>
          </a:bodyPr>
          <a:lstStyle/>
          <a:p>
            <a:pPr lvl="0"/>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090319" y="4438380"/>
            <a:ext cx="5791200" cy="2369880"/>
          </a:xfrm>
          <a:prstGeom prst="rect">
            <a:avLst/>
          </a:prstGeom>
        </p:spPr>
        <p:txBody>
          <a:bodyPr wrap="square">
            <a:spAutoFit/>
          </a:bodyPr>
          <a:lstStyle/>
          <a:p>
            <a:pPr lvl="0" algn="ctr"/>
            <a:r>
              <a:rPr lang="en-US" sz="40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Tôi </a:t>
            </a:r>
            <a:r>
              <a:rPr lang="vi-VN" sz="3600" b="1" dirty="0">
                <a:solidFill>
                  <a:srgbClr val="0000CC"/>
                </a:solidFill>
                <a:latin typeface="Times New Roman" pitchFamily="18" charset="0"/>
                <a:cs typeface="Times New Roman" pitchFamily="18" charset="0"/>
              </a:rPr>
              <a:t>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lgn="ctr"/>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lgn="ctr"/>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lvl="0" algn="ctr"/>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718719" y="3089414"/>
            <a:ext cx="2059506"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699919" y="3102114"/>
            <a:ext cx="2528349"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a:t>
            </a:r>
            <a:r>
              <a:rPr lang="vi-VN" sz="4000" b="1" i="1" dirty="0">
                <a:solidFill>
                  <a:srgbClr val="FF0000"/>
                </a:solidFill>
                <a:latin typeface="Times New Roman" pitchFamily="18" charset="0"/>
                <a:cs typeface="Times New Roman" pitchFamily="18" charset="0"/>
              </a:rPr>
              <a:t>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228268" y="3123885"/>
            <a:ext cx="1815051" cy="707886"/>
          </a:xfrm>
          <a:prstGeom prst="rect">
            <a:avLst/>
          </a:prstGeom>
        </p:spPr>
        <p:txBody>
          <a:bodyPr wrap="square">
            <a:spAutoFit/>
          </a:bodyPr>
          <a:lstStyle/>
          <a:p>
            <a:pPr algn="just"/>
            <a:r>
              <a:rPr lang="vi-VN" sz="4000" b="1" i="1" smtClean="0">
                <a:solidFill>
                  <a:srgbClr val="0000CC"/>
                </a:solidFill>
                <a:latin typeface="Times New Roman" pitchFamily="18" charset="0"/>
                <a:cs typeface="Times New Roman" pitchFamily="18" charset="0"/>
              </a:rPr>
              <a:t>v</a:t>
            </a:r>
            <a:r>
              <a:rPr lang="vi-VN" sz="4000" b="1" i="1" smtClean="0">
                <a:solidFill>
                  <a:srgbClr val="FF0000"/>
                </a:solidFill>
                <a:latin typeface="Times New Roman" pitchFamily="18" charset="0"/>
                <a:cs typeface="Times New Roman" pitchFamily="18" charset="0"/>
              </a:rPr>
              <a:t>ẽ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9971769" y="3146952"/>
            <a:ext cx="2128950"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11948319" y="3146952"/>
            <a:ext cx="2362200" cy="707886"/>
          </a:xfrm>
          <a:prstGeom prst="rect">
            <a:avLst/>
          </a:prstGeom>
        </p:spPr>
        <p:txBody>
          <a:bodyPr wrap="square">
            <a:spAutoFit/>
          </a:bodyPr>
          <a:lstStyle/>
          <a:p>
            <a:pPr lvl="0"/>
            <a:r>
              <a:rPr lang="vi-VN" sz="4000" b="1" i="1">
                <a:solidFill>
                  <a:srgbClr val="0000CC"/>
                </a:solidFill>
                <a:latin typeface="Times New Roman" pitchFamily="18" charset="0"/>
                <a:cs typeface="Times New Roman" pitchFamily="18" charset="0"/>
              </a:rPr>
              <a:t>vườn </a:t>
            </a:r>
            <a:r>
              <a:rPr lang="vi-VN" sz="4000" b="1" i="1" smtClean="0">
                <a:solidFill>
                  <a:srgbClr val="C00000"/>
                </a:solidFill>
                <a:latin typeface="Times New Roman" pitchFamily="18" charset="0"/>
                <a:cs typeface="Times New Roman" pitchFamily="18" charset="0"/>
              </a:rPr>
              <a:t>s</a:t>
            </a:r>
            <a:r>
              <a:rPr lang="vi-VN" sz="4000" b="1" i="1" smtClean="0">
                <a:solidFill>
                  <a:srgbClr val="0000CC"/>
                </a:solidFill>
                <a:latin typeface="Times New Roman" pitchFamily="18" charset="0"/>
                <a:cs typeface="Times New Roman" pitchFamily="18" charset="0"/>
              </a:rPr>
              <a:t>au</a:t>
            </a:r>
            <a:r>
              <a:rPr lang="en-US" sz="4000" b="1" i="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931080" y="149573"/>
            <a:ext cx="6255239" cy="1632363"/>
            <a:chOff x="4931080" y="149573"/>
            <a:chExt cx="6255239" cy="1632363"/>
          </a:xfrm>
        </p:grpSpPr>
        <p:grpSp>
          <p:nvGrpSpPr>
            <p:cNvPr id="22" name="Group 21"/>
            <p:cNvGrpSpPr/>
            <p:nvPr/>
          </p:nvGrpSpPr>
          <p:grpSpPr>
            <a:xfrm>
              <a:off x="4931080" y="149573"/>
              <a:ext cx="6255239" cy="1055790"/>
              <a:chOff x="4847876" y="210532"/>
              <a:chExt cx="6149694" cy="1055790"/>
            </a:xfrm>
          </p:grpSpPr>
          <p:grpSp>
            <p:nvGrpSpPr>
              <p:cNvPr id="28" name="Group 27"/>
              <p:cNvGrpSpPr/>
              <p:nvPr/>
            </p:nvGrpSpPr>
            <p:grpSpPr>
              <a:xfrm>
                <a:off x="4847876" y="210532"/>
                <a:ext cx="6149694" cy="1055790"/>
                <a:chOff x="4847876" y="210532"/>
                <a:chExt cx="6149694" cy="1055790"/>
              </a:xfrm>
            </p:grpSpPr>
            <p:sp>
              <p:nvSpPr>
                <p:cNvPr id="30" name="TextBox 29"/>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31" name="TextBox 30"/>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29" name="Straight Connector 28"/>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600" b="1" dirty="0">
              <a:solidFill>
                <a:srgbClr val="FF0000"/>
              </a:solidFill>
              <a:effectLst/>
              <a:latin typeface="Times New Roman"/>
              <a:ea typeface="Times New Roman"/>
            </a:endParaRPr>
          </a:p>
        </p:txBody>
      </p:sp>
      <p:sp>
        <p:nvSpPr>
          <p:cNvPr id="45" name="Rectangle 44"/>
          <p:cNvSpPr/>
          <p:nvPr/>
        </p:nvSpPr>
        <p:spPr>
          <a:xfrm>
            <a:off x="325554" y="5637074"/>
            <a:ext cx="4078966"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mong</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nó nhắc</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nấp sau cây</a:t>
            </a:r>
            <a:r>
              <a:rPr lang="vi-VN" sz="3600" b="1" dirty="0" smtClean="0">
                <a:solidFill>
                  <a:srgbClr val="FF0000"/>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a:t>
            </a:r>
          </a:p>
          <a:p>
            <a:r>
              <a:rPr lang="vi-VN" sz="3600" b="1" dirty="0" smtClean="0">
                <a:solidFill>
                  <a:srgbClr val="0000CC"/>
                </a:solidFill>
                <a:latin typeface="Times New Roman" pitchFamily="18" charset="0"/>
                <a:cs typeface="Times New Roman" pitchFamily="18" charset="0"/>
              </a:rPr>
              <a:t>Òa ra ôm chặt</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4783719" y="4286071"/>
            <a:ext cx="11050801" cy="1200329"/>
          </a:xfrm>
          <a:prstGeom prst="rect">
            <a:avLst/>
          </a:prstGeom>
        </p:spPr>
        <p:txBody>
          <a:bodyPr wrap="square">
            <a:spAutoFit/>
          </a:bodyPr>
          <a:lstStyle/>
          <a:p>
            <a:pPr algn="just">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Bạn nhỏ yêu em gái vì em cười rúc rích khi bạn nhỏ nói đùa.</a:t>
            </a:r>
            <a:endParaRPr lang="en-US" sz="3600" b="1" dirty="0">
              <a:solidFill>
                <a:srgbClr val="0000CC"/>
              </a:solidFill>
              <a:effectLst/>
              <a:latin typeface="Times New Roman"/>
              <a:ea typeface="Times New Roman"/>
            </a:endParaRPr>
          </a:p>
        </p:txBody>
      </p:sp>
      <p:sp>
        <p:nvSpPr>
          <p:cNvPr id="33" name="Rectangle 32"/>
          <p:cNvSpPr/>
          <p:nvPr/>
        </p:nvSpPr>
        <p:spPr>
          <a:xfrm>
            <a:off x="325553" y="2795766"/>
            <a:ext cx="2262982" cy="646331"/>
          </a:xfrm>
          <a:prstGeom prst="rect">
            <a:avLst/>
          </a:prstGeom>
        </p:spPr>
        <p:txBody>
          <a:bodyPr wrap="square">
            <a:spAutoFit/>
          </a:bodyPr>
          <a:lstStyle/>
          <a:p>
            <a:r>
              <a:rPr lang="vi-VN" sz="3600" b="1" i="1" dirty="0">
                <a:solidFill>
                  <a:srgbClr val="C00000"/>
                </a:solidFill>
                <a:latin typeface="Times New Roman" pitchFamily="18" charset="0"/>
                <a:cs typeface="Times New Roman" pitchFamily="18" charset="0"/>
              </a:rPr>
              <a:t>r</a:t>
            </a:r>
            <a:r>
              <a:rPr lang="vi-VN" sz="3600" b="1" i="1" dirty="0" smtClean="0">
                <a:solidFill>
                  <a:srgbClr val="0000CC"/>
                </a:solidFill>
                <a:latin typeface="Times New Roman" pitchFamily="18" charset="0"/>
                <a:cs typeface="Times New Roman" pitchFamily="18" charset="0"/>
              </a:rPr>
              <a:t>úc </a:t>
            </a:r>
            <a:r>
              <a:rPr lang="vi-VN" sz="3600" b="1" i="1" dirty="0" smtClean="0">
                <a:solidFill>
                  <a:srgbClr val="C00000"/>
                </a:solidFill>
                <a:latin typeface="Times New Roman" pitchFamily="18" charset="0"/>
                <a:cs typeface="Times New Roman" pitchFamily="18" charset="0"/>
              </a:rPr>
              <a:t>r</a:t>
            </a:r>
            <a:r>
              <a:rPr lang="vi-VN" sz="3600" b="1" i="1" dirty="0" smtClean="0">
                <a:solidFill>
                  <a:srgbClr val="0000CC"/>
                </a:solidFill>
                <a:latin typeface="Times New Roman" pitchFamily="18" charset="0"/>
                <a:cs typeface="Times New Roman" pitchFamily="18" charset="0"/>
              </a:rPr>
              <a:t>ích</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122471"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a:t>
            </a:r>
            <a:r>
              <a:rPr lang="vi-VN" sz="3600" b="1" i="1" dirty="0" smtClean="0">
                <a:solidFill>
                  <a:srgbClr val="0000CC"/>
                </a:solidFill>
                <a:latin typeface="Times New Roman" pitchFamily="18" charset="0"/>
                <a:cs typeface="Times New Roman" pitchFamily="18" charset="0"/>
              </a:rPr>
              <a:t>ó th</a:t>
            </a:r>
            <a:r>
              <a:rPr lang="vi-VN" sz="3600" b="1" i="1" dirty="0" smtClean="0">
                <a:solidFill>
                  <a:srgbClr val="C00000"/>
                </a:solidFill>
                <a:latin typeface="Times New Roman" pitchFamily="18" charset="0"/>
                <a:cs typeface="Times New Roman" pitchFamily="18" charset="0"/>
              </a:rPr>
              <a:t>ích</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k</a:t>
            </a:r>
            <a:r>
              <a:rPr lang="vi-VN" sz="3600" b="1" i="1" dirty="0" smtClean="0">
                <a:solidFill>
                  <a:srgbClr val="0000CC"/>
                </a:solidFill>
                <a:latin typeface="Times New Roman" pitchFamily="18" charset="0"/>
                <a:cs typeface="Times New Roman" pitchFamily="18" charset="0"/>
              </a:rPr>
              <a:t>h</a:t>
            </a:r>
            <a:r>
              <a:rPr lang="vi-VN" sz="3600" b="1" i="1" dirty="0" smtClean="0">
                <a:solidFill>
                  <a:srgbClr val="C00000"/>
                </a:solidFill>
                <a:latin typeface="Times New Roman" pitchFamily="18" charset="0"/>
                <a:cs typeface="Times New Roman" pitchFamily="18" charset="0"/>
              </a:rPr>
              <a:t>ướu</a:t>
            </a:r>
            <a:r>
              <a:rPr lang="vi-VN" sz="3600" b="1" i="1" dirty="0" smtClean="0">
                <a:solidFill>
                  <a:srgbClr val="0000CC"/>
                </a:solidFill>
                <a:latin typeface="Times New Roman" pitchFamily="18" charset="0"/>
                <a:cs typeface="Times New Roman" pitchFamily="18" charset="0"/>
              </a:rPr>
              <a:t> hót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646331"/>
          </a:xfrm>
          <a:prstGeom prst="rect">
            <a:avLst/>
          </a:prstGeom>
        </p:spPr>
        <p:txBody>
          <a:bodyPr wrap="square">
            <a:spAutoFit/>
          </a:bodyPr>
          <a:lstStyle/>
          <a:p>
            <a:r>
              <a:rPr lang="vi-VN" sz="3600" b="1" i="1" dirty="0" smtClean="0">
                <a:solidFill>
                  <a:srgbClr val="0000CC"/>
                </a:solidFill>
                <a:latin typeface="Times New Roman" pitchFamily="18" charset="0"/>
                <a:cs typeface="Times New Roman" pitchFamily="18" charset="0"/>
              </a:rPr>
              <a:t>vườn </a:t>
            </a:r>
            <a:r>
              <a:rPr lang="vi-VN" sz="3600" b="1" i="1" dirty="0" smtClean="0">
                <a:solidFill>
                  <a:srgbClr val="C00000"/>
                </a:solidFill>
                <a:latin typeface="Times New Roman" pitchFamily="18" charset="0"/>
                <a:cs typeface="Times New Roman" pitchFamily="18" charset="0"/>
              </a:rPr>
              <a:t>s</a:t>
            </a:r>
            <a:r>
              <a:rPr lang="vi-VN" sz="3600" b="1" i="1" dirty="0" smtClean="0">
                <a:solidFill>
                  <a:srgbClr val="0000CC"/>
                </a:solidFill>
                <a:latin typeface="Times New Roman" pitchFamily="18" charset="0"/>
                <a:cs typeface="Times New Roman" pitchFamily="18" charset="0"/>
              </a:rPr>
              <a:t>au</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a:t>
            </a:r>
            <a:r>
              <a:rPr lang="vi-VN" sz="3600" b="1" i="1" dirty="0" smtClean="0">
                <a:solidFill>
                  <a:srgbClr val="0000CC"/>
                </a:solidFill>
                <a:latin typeface="Times New Roman" pitchFamily="18" charset="0"/>
                <a:cs typeface="Times New Roman" pitchFamily="18" charset="0"/>
              </a:rPr>
              <a:t>ó nh</a:t>
            </a:r>
            <a:r>
              <a:rPr lang="vi-VN" sz="3600" b="1" i="1" dirty="0" smtClean="0">
                <a:solidFill>
                  <a:srgbClr val="C00000"/>
                </a:solidFill>
                <a:latin typeface="Times New Roman" pitchFamily="18" charset="0"/>
                <a:cs typeface="Times New Roman" pitchFamily="18" charset="0"/>
              </a:rPr>
              <a:t>ắc</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646331"/>
          </a:xfrm>
          <a:prstGeom prst="rect">
            <a:avLst/>
          </a:prstGeom>
        </p:spPr>
        <p:txBody>
          <a:bodyPr wrap="square">
            <a:spAutoFit/>
          </a:bodyPr>
          <a:lstStyle/>
          <a:p>
            <a:r>
              <a:rPr lang="vi-VN" sz="3600" b="1" i="1" dirty="0" smtClean="0">
                <a:solidFill>
                  <a:srgbClr val="FF0000"/>
                </a:solidFill>
                <a:latin typeface="Times New Roman" pitchFamily="18" charset="0"/>
                <a:cs typeface="Times New Roman" pitchFamily="18" charset="0"/>
              </a:rPr>
              <a:t>v</a:t>
            </a:r>
            <a:r>
              <a:rPr lang="vi-VN" sz="3600" b="1" i="1" dirty="0" smtClean="0">
                <a:solidFill>
                  <a:srgbClr val="0000CC"/>
                </a:solidFill>
                <a:latin typeface="Times New Roman" pitchFamily="18" charset="0"/>
                <a:cs typeface="Times New Roman" pitchFamily="18" charset="0"/>
              </a:rPr>
              <a:t>ẽ</a:t>
            </a:r>
            <a:r>
              <a:rPr lang="vi-VN" sz="3600" b="1"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4" name="Group 33"/>
          <p:cNvGrpSpPr/>
          <p:nvPr/>
        </p:nvGrpSpPr>
        <p:grpSpPr>
          <a:xfrm>
            <a:off x="4931080" y="149573"/>
            <a:ext cx="6255239" cy="1632363"/>
            <a:chOff x="4931080" y="149573"/>
            <a:chExt cx="6255239" cy="1632363"/>
          </a:xfrm>
        </p:grpSpPr>
        <p:grpSp>
          <p:nvGrpSpPr>
            <p:cNvPr id="43" name="Group 42"/>
            <p:cNvGrpSpPr/>
            <p:nvPr/>
          </p:nvGrpSpPr>
          <p:grpSpPr>
            <a:xfrm>
              <a:off x="4931080" y="149573"/>
              <a:ext cx="6255239" cy="1055790"/>
              <a:chOff x="4847876" y="210532"/>
              <a:chExt cx="6149694" cy="1055790"/>
            </a:xfrm>
          </p:grpSpPr>
          <p:grpSp>
            <p:nvGrpSpPr>
              <p:cNvPr id="46" name="Group 45"/>
              <p:cNvGrpSpPr/>
              <p:nvPr/>
            </p:nvGrpSpPr>
            <p:grpSpPr>
              <a:xfrm>
                <a:off x="4847876" y="210532"/>
                <a:ext cx="6149694" cy="1055790"/>
                <a:chOff x="4847876" y="210532"/>
                <a:chExt cx="6149694" cy="1055790"/>
              </a:xfrm>
            </p:grpSpPr>
            <p:sp>
              <p:nvSpPr>
                <p:cNvPr id="48" name="TextBox 47"/>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9" name="TextBox 48"/>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7" name="Straight Connector 46"/>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554" y="5637074"/>
            <a:ext cx="4078966"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mong</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nó nhắc</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nấp sau cây</a:t>
            </a:r>
            <a:r>
              <a:rPr lang="vi-VN" sz="3600" b="1" dirty="0" smtClean="0">
                <a:solidFill>
                  <a:srgbClr val="FF0000"/>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a:t>
            </a:r>
          </a:p>
          <a:p>
            <a:r>
              <a:rPr lang="vi-VN" sz="3600" b="1" dirty="0" smtClean="0">
                <a:solidFill>
                  <a:srgbClr val="0000CC"/>
                </a:solidFill>
                <a:latin typeface="Times New Roman" pitchFamily="18" charset="0"/>
                <a:cs typeface="Times New Roman" pitchFamily="18" charset="0"/>
              </a:rPr>
              <a:t>Òa ra ôm chặt</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3" name="Rectangle 32"/>
          <p:cNvSpPr/>
          <p:nvPr/>
        </p:nvSpPr>
        <p:spPr>
          <a:xfrm>
            <a:off x="325553" y="2795766"/>
            <a:ext cx="2262982" cy="646331"/>
          </a:xfrm>
          <a:prstGeom prst="rect">
            <a:avLst/>
          </a:prstGeom>
        </p:spPr>
        <p:txBody>
          <a:bodyPr wrap="square">
            <a:spAutoFit/>
          </a:bodyPr>
          <a:lstStyle/>
          <a:p>
            <a:r>
              <a:rPr lang="vi-VN" sz="3600" b="1" i="1" dirty="0">
                <a:solidFill>
                  <a:srgbClr val="C00000"/>
                </a:solidFill>
                <a:latin typeface="Times New Roman" pitchFamily="18" charset="0"/>
                <a:cs typeface="Times New Roman" pitchFamily="18" charset="0"/>
              </a:rPr>
              <a:t>r</a:t>
            </a:r>
            <a:r>
              <a:rPr lang="vi-VN" sz="3600" b="1" i="1" dirty="0" smtClean="0">
                <a:solidFill>
                  <a:srgbClr val="0000CC"/>
                </a:solidFill>
                <a:latin typeface="Times New Roman" pitchFamily="18" charset="0"/>
                <a:cs typeface="Times New Roman" pitchFamily="18" charset="0"/>
              </a:rPr>
              <a:t>úc </a:t>
            </a:r>
            <a:r>
              <a:rPr lang="vi-VN" sz="3600" b="1" i="1" dirty="0" smtClean="0">
                <a:solidFill>
                  <a:srgbClr val="C00000"/>
                </a:solidFill>
                <a:latin typeface="Times New Roman" pitchFamily="18" charset="0"/>
                <a:cs typeface="Times New Roman" pitchFamily="18" charset="0"/>
              </a:rPr>
              <a:t>r</a:t>
            </a:r>
            <a:r>
              <a:rPr lang="vi-VN" sz="3600" b="1" i="1" dirty="0" smtClean="0">
                <a:solidFill>
                  <a:srgbClr val="0000CC"/>
                </a:solidFill>
                <a:latin typeface="Times New Roman" pitchFamily="18" charset="0"/>
                <a:cs typeface="Times New Roman" pitchFamily="18" charset="0"/>
              </a:rPr>
              <a:t>ích</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122471"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a:t>
            </a:r>
            <a:r>
              <a:rPr lang="vi-VN" sz="3600" b="1" i="1" dirty="0" smtClean="0">
                <a:solidFill>
                  <a:srgbClr val="0000CC"/>
                </a:solidFill>
                <a:latin typeface="Times New Roman" pitchFamily="18" charset="0"/>
                <a:cs typeface="Times New Roman" pitchFamily="18" charset="0"/>
              </a:rPr>
              <a:t>ó th</a:t>
            </a:r>
            <a:r>
              <a:rPr lang="vi-VN" sz="3600" b="1" i="1" dirty="0" smtClean="0">
                <a:solidFill>
                  <a:srgbClr val="C00000"/>
                </a:solidFill>
                <a:latin typeface="Times New Roman" pitchFamily="18" charset="0"/>
                <a:cs typeface="Times New Roman" pitchFamily="18" charset="0"/>
              </a:rPr>
              <a:t>ích</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k</a:t>
            </a:r>
            <a:r>
              <a:rPr lang="vi-VN" sz="3600" b="1" i="1" dirty="0" smtClean="0">
                <a:solidFill>
                  <a:srgbClr val="0000CC"/>
                </a:solidFill>
                <a:latin typeface="Times New Roman" pitchFamily="18" charset="0"/>
                <a:cs typeface="Times New Roman" pitchFamily="18" charset="0"/>
              </a:rPr>
              <a:t>h</a:t>
            </a:r>
            <a:r>
              <a:rPr lang="vi-VN" sz="3600" b="1" i="1" dirty="0" smtClean="0">
                <a:solidFill>
                  <a:srgbClr val="C00000"/>
                </a:solidFill>
                <a:latin typeface="Times New Roman" pitchFamily="18" charset="0"/>
                <a:cs typeface="Times New Roman" pitchFamily="18" charset="0"/>
              </a:rPr>
              <a:t>ướu</a:t>
            </a:r>
            <a:r>
              <a:rPr lang="vi-VN" sz="3600" b="1" i="1" dirty="0" smtClean="0">
                <a:solidFill>
                  <a:srgbClr val="0000CC"/>
                </a:solidFill>
                <a:latin typeface="Times New Roman" pitchFamily="18" charset="0"/>
                <a:cs typeface="Times New Roman" pitchFamily="18" charset="0"/>
              </a:rPr>
              <a:t> hót</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646331"/>
          </a:xfrm>
          <a:prstGeom prst="rect">
            <a:avLst/>
          </a:prstGeom>
        </p:spPr>
        <p:txBody>
          <a:bodyPr wrap="square">
            <a:spAutoFit/>
          </a:bodyPr>
          <a:lstStyle/>
          <a:p>
            <a:r>
              <a:rPr lang="vi-VN" sz="3600" b="1" i="1" dirty="0" smtClean="0">
                <a:solidFill>
                  <a:srgbClr val="0000CC"/>
                </a:solidFill>
                <a:latin typeface="Times New Roman" pitchFamily="18" charset="0"/>
                <a:cs typeface="Times New Roman" pitchFamily="18" charset="0"/>
              </a:rPr>
              <a:t>vườn </a:t>
            </a:r>
            <a:r>
              <a:rPr lang="vi-VN" sz="3600" b="1" i="1" dirty="0" smtClean="0">
                <a:solidFill>
                  <a:srgbClr val="C00000"/>
                </a:solidFill>
                <a:latin typeface="Times New Roman" pitchFamily="18" charset="0"/>
                <a:cs typeface="Times New Roman" pitchFamily="18" charset="0"/>
              </a:rPr>
              <a:t>s</a:t>
            </a:r>
            <a:r>
              <a:rPr lang="vi-VN" sz="3600" b="1" i="1" dirty="0" smtClean="0">
                <a:solidFill>
                  <a:srgbClr val="0000CC"/>
                </a:solidFill>
                <a:latin typeface="Times New Roman" pitchFamily="18" charset="0"/>
                <a:cs typeface="Times New Roman" pitchFamily="18" charset="0"/>
              </a:rPr>
              <a:t>au</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a:t>
            </a:r>
            <a:r>
              <a:rPr lang="vi-VN" sz="3600" b="1" i="1" dirty="0" smtClean="0">
                <a:solidFill>
                  <a:srgbClr val="0000CC"/>
                </a:solidFill>
                <a:latin typeface="Times New Roman" pitchFamily="18" charset="0"/>
                <a:cs typeface="Times New Roman" pitchFamily="18" charset="0"/>
              </a:rPr>
              <a:t>ó nh</a:t>
            </a:r>
            <a:r>
              <a:rPr lang="vi-VN" sz="3600" b="1" i="1" dirty="0" smtClean="0">
                <a:solidFill>
                  <a:srgbClr val="C00000"/>
                </a:solidFill>
                <a:latin typeface="Times New Roman" pitchFamily="18" charset="0"/>
                <a:cs typeface="Times New Roman" pitchFamily="18" charset="0"/>
              </a:rPr>
              <a:t>ắc</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646331"/>
          </a:xfrm>
          <a:prstGeom prst="rect">
            <a:avLst/>
          </a:prstGeom>
        </p:spPr>
        <p:txBody>
          <a:bodyPr wrap="square">
            <a:spAutoFit/>
          </a:bodyPr>
          <a:lstStyle/>
          <a:p>
            <a:r>
              <a:rPr lang="vi-VN" sz="3600" b="1" i="1" dirty="0" smtClean="0">
                <a:solidFill>
                  <a:srgbClr val="FF0000"/>
                </a:solidFill>
                <a:latin typeface="Times New Roman" pitchFamily="18" charset="0"/>
                <a:cs typeface="Times New Roman" pitchFamily="18" charset="0"/>
              </a:rPr>
              <a:t>v</a:t>
            </a:r>
            <a:r>
              <a:rPr lang="vi-VN" sz="3600" b="1" i="1" dirty="0" smtClean="0">
                <a:solidFill>
                  <a:srgbClr val="0000CC"/>
                </a:solidFill>
                <a:latin typeface="Times New Roman" pitchFamily="18" charset="0"/>
                <a:cs typeface="Times New Roman" pitchFamily="18" charset="0"/>
              </a:rPr>
              <a:t>ẽ</a:t>
            </a:r>
            <a:r>
              <a:rPr lang="vi-VN" sz="3600" b="1" i="1" dirty="0" smtClean="0">
                <a:solidFill>
                  <a:srgbClr val="FF0000"/>
                </a:solidFill>
                <a:latin typeface="Times New Roman" pitchFamily="18" charset="0"/>
                <a:cs typeface="Times New Roman" pitchFamily="18" charset="0"/>
              </a:rPr>
              <a:t> </a:t>
            </a:r>
            <a:r>
              <a:rPr lang="en-US" sz="3600" b="1" i="1" dirty="0" smtClean="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4783719" y="2895600"/>
            <a:ext cx="10926861"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2,3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đáng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smtClean="0">
                <a:solidFill>
                  <a:srgbClr val="FF0000"/>
                </a:solidFill>
                <a:latin typeface="Times New Roman"/>
                <a:ea typeface="Times New Roman"/>
              </a:rPr>
              <a:t>?</a:t>
            </a:r>
            <a:endParaRPr lang="en-US" sz="3600" b="1" dirty="0">
              <a:solidFill>
                <a:srgbClr val="FF0000"/>
              </a:solidFill>
              <a:latin typeface="Times New Roman"/>
              <a:ea typeface="Times New Roman"/>
            </a:endParaRPr>
          </a:p>
        </p:txBody>
      </p:sp>
      <p:sp>
        <p:nvSpPr>
          <p:cNvPr id="41" name="Rectangle 40"/>
          <p:cNvSpPr/>
          <p:nvPr/>
        </p:nvSpPr>
        <p:spPr>
          <a:xfrm>
            <a:off x="4730942" y="4584680"/>
            <a:ext cx="11332177" cy="3416320"/>
          </a:xfrm>
          <a:prstGeom prst="rect">
            <a:avLst/>
          </a:prstGeom>
        </p:spPr>
        <p:txBody>
          <a:bodyPr wrap="square">
            <a:spAutoFit/>
          </a:bodyPr>
          <a:lstStyle/>
          <a:p>
            <a:pPr>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Bạn nhỏ kể</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tả về </a:t>
            </a:r>
            <a:r>
              <a:rPr lang="vi-VN" sz="3600" b="1" dirty="0">
                <a:solidFill>
                  <a:srgbClr val="0000CC"/>
                </a:solidFill>
                <a:latin typeface="Times New Roman"/>
                <a:ea typeface="Times New Roman"/>
              </a:rPr>
              <a:t>cô </a:t>
            </a:r>
            <a:r>
              <a:rPr lang="nl-NL" sz="3600" b="1" dirty="0">
                <a:solidFill>
                  <a:srgbClr val="0000CC"/>
                </a:solidFill>
                <a:latin typeface="Times New Roman"/>
                <a:ea typeface="Times New Roman"/>
              </a:rPr>
              <a:t>em gái của mình rất xinh đẹp, rất đáng yêu:</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Mắt em đen ngời, trong veo như nước.</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Miệng em tươi hồng, nói như khướu hót.</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Cách làm điệu của em</a:t>
            </a:r>
            <a:r>
              <a:rPr lang="vi-VN" sz="3600" b="1" dirty="0">
                <a:solidFill>
                  <a:srgbClr val="0000CC"/>
                </a:solidFill>
                <a:latin typeface="Times New Roman"/>
                <a:ea typeface="Times New Roman"/>
              </a:rPr>
              <a:t>:</a:t>
            </a:r>
            <a:r>
              <a:rPr lang="nl-NL" sz="3600" b="1" dirty="0">
                <a:solidFill>
                  <a:srgbClr val="0000CC"/>
                </a:solidFill>
                <a:latin typeface="Times New Roman"/>
                <a:ea typeface="Times New Roman"/>
              </a:rPr>
              <a:t> hoa lan, hoa lí em nhặt cài </a:t>
            </a:r>
            <a:r>
              <a:rPr lang="vi-VN" sz="3600" b="1" dirty="0">
                <a:solidFill>
                  <a:srgbClr val="0000CC"/>
                </a:solidFill>
                <a:latin typeface="Times New Roman"/>
                <a:ea typeface="Times New Roman"/>
              </a:rPr>
              <a:t>đầu</a:t>
            </a:r>
            <a:r>
              <a:rPr lang="nl-NL" sz="3600" b="1" dirty="0">
                <a:solidFill>
                  <a:srgbClr val="0000CC"/>
                </a:solidFill>
                <a:latin typeface="Times New Roman"/>
                <a:ea typeface="Times New Roman"/>
              </a:rPr>
              <a:t>, hương thơm bay theo em từ sân trước tới vườn sau.</a:t>
            </a:r>
            <a:endParaRPr lang="en-US" sz="3600" b="1" dirty="0">
              <a:solidFill>
                <a:srgbClr val="0000CC"/>
              </a:solidFill>
              <a:effectLst/>
              <a:latin typeface="Times New Roman"/>
              <a:ea typeface="Times New Roman"/>
            </a:endParaRPr>
          </a:p>
        </p:txBody>
      </p:sp>
      <p:grpSp>
        <p:nvGrpSpPr>
          <p:cNvPr id="34" name="Group 33"/>
          <p:cNvGrpSpPr/>
          <p:nvPr/>
        </p:nvGrpSpPr>
        <p:grpSpPr>
          <a:xfrm>
            <a:off x="4931080" y="149573"/>
            <a:ext cx="6255239" cy="1632363"/>
            <a:chOff x="4931080" y="149573"/>
            <a:chExt cx="6255239" cy="1632363"/>
          </a:xfrm>
        </p:grpSpPr>
        <p:grpSp>
          <p:nvGrpSpPr>
            <p:cNvPr id="43" name="Group 42"/>
            <p:cNvGrpSpPr/>
            <p:nvPr/>
          </p:nvGrpSpPr>
          <p:grpSpPr>
            <a:xfrm>
              <a:off x="4931080" y="149573"/>
              <a:ext cx="6255239" cy="1055790"/>
              <a:chOff x="4847876" y="210532"/>
              <a:chExt cx="6149694" cy="1055790"/>
            </a:xfrm>
          </p:grpSpPr>
          <p:grpSp>
            <p:nvGrpSpPr>
              <p:cNvPr id="46" name="Group 45"/>
              <p:cNvGrpSpPr/>
              <p:nvPr/>
            </p:nvGrpSpPr>
            <p:grpSpPr>
              <a:xfrm>
                <a:off x="4847876" y="210532"/>
                <a:ext cx="6149694" cy="1055790"/>
                <a:chOff x="4847876" y="210532"/>
                <a:chExt cx="6149694" cy="1055790"/>
              </a:xfrm>
            </p:grpSpPr>
            <p:sp>
              <p:nvSpPr>
                <p:cNvPr id="48" name="TextBox 47"/>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9" name="TextBox 48"/>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7" name="Straight Connector 46"/>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0550479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3</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quý</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25553" y="5637074"/>
            <a:ext cx="5006181"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mong</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nó nhắc</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nấp sau cây</a:t>
            </a:r>
            <a:r>
              <a:rPr lang="vi-VN" sz="3600" b="1" dirty="0" smtClean="0">
                <a:solidFill>
                  <a:srgbClr val="FF0000"/>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a:t>
            </a:r>
          </a:p>
          <a:p>
            <a:r>
              <a:rPr lang="vi-VN" sz="3600" b="1" dirty="0" smtClean="0">
                <a:solidFill>
                  <a:srgbClr val="0000CC"/>
                </a:solidFill>
                <a:latin typeface="Times New Roman" pitchFamily="18" charset="0"/>
                <a:cs typeface="Times New Roman" pitchFamily="18" charset="0"/>
              </a:rPr>
              <a:t>Òa ra ôm chặt</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4783719" y="3878897"/>
            <a:ext cx="11050801" cy="1754326"/>
          </a:xfrm>
          <a:prstGeom prst="rect">
            <a:avLst/>
          </a:prstGeom>
        </p:spPr>
        <p:txBody>
          <a:bodyPr wrap="square">
            <a:spAutoFit/>
          </a:bodyPr>
          <a:lstStyle/>
          <a:p>
            <a:pPr>
              <a:spcAft>
                <a:spcPts val="0"/>
              </a:spcAft>
            </a:pPr>
            <a:r>
              <a:rPr lang="nl-NL"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Khổ </a:t>
            </a:r>
            <a:r>
              <a:rPr lang="vi-VN" sz="3600" b="1" dirty="0">
                <a:solidFill>
                  <a:srgbClr val="0000CC"/>
                </a:solidFill>
                <a:latin typeface="Times New Roman"/>
                <a:ea typeface="Times New Roman"/>
              </a:rPr>
              <a:t>thơ thứ tư, bạn nhỏ kể cô em gái rất mong, rất nhớ mỗi khi mình đi đâu lâu và khi trở về, em lấp sau cây chạy òa ra ôm chặt.</a:t>
            </a:r>
            <a:endParaRPr lang="en-US" sz="3200" b="1" dirty="0">
              <a:solidFill>
                <a:srgbClr val="0000CC"/>
              </a:solidFill>
              <a:effectLst/>
              <a:latin typeface="Times New Roman"/>
              <a:ea typeface="Times New Roman"/>
            </a:endParaRPr>
          </a:p>
        </p:txBody>
      </p:sp>
      <p:sp>
        <p:nvSpPr>
          <p:cNvPr id="33" name="Rectangle 32"/>
          <p:cNvSpPr/>
          <p:nvPr/>
        </p:nvSpPr>
        <p:spPr>
          <a:xfrm>
            <a:off x="325553" y="2795766"/>
            <a:ext cx="2262982" cy="707886"/>
          </a:xfrm>
          <a:prstGeom prst="rect">
            <a:avLst/>
          </a:prstGeom>
        </p:spPr>
        <p:txBody>
          <a:bodyPr wrap="square">
            <a:spAutoFit/>
          </a:bodyPr>
          <a:lstStyle/>
          <a:p>
            <a:r>
              <a:rPr lang="vi-VN" sz="4000" b="1" i="1" dirty="0">
                <a:solidFill>
                  <a:srgbClr val="C00000"/>
                </a:solidFill>
                <a:latin typeface="Times New Roman" pitchFamily="18" charset="0"/>
                <a:cs typeface="Times New Roman" pitchFamily="18" charset="0"/>
              </a:rPr>
              <a:t>r</a:t>
            </a:r>
            <a:r>
              <a:rPr lang="vi-VN" sz="4000" b="1" i="1" dirty="0" smtClean="0">
                <a:solidFill>
                  <a:srgbClr val="0000CC"/>
                </a:solidFill>
                <a:latin typeface="Times New Roman" pitchFamily="18" charset="0"/>
                <a:cs typeface="Times New Roman" pitchFamily="18" charset="0"/>
              </a:rPr>
              <a:t>úc </a:t>
            </a:r>
            <a:r>
              <a:rPr lang="vi-VN" sz="4000" b="1" i="1" dirty="0" smtClean="0">
                <a:solidFill>
                  <a:srgbClr val="C00000"/>
                </a:solidFill>
                <a:latin typeface="Times New Roman" pitchFamily="18" charset="0"/>
                <a:cs typeface="Times New Roman" pitchFamily="18" charset="0"/>
              </a:rPr>
              <a:t>r</a:t>
            </a:r>
            <a:r>
              <a:rPr lang="vi-VN" sz="4000" b="1" i="1" dirty="0" smtClean="0">
                <a:solidFill>
                  <a:srgbClr val="0000CC"/>
                </a:solidFill>
                <a:latin typeface="Times New Roman" pitchFamily="18" charset="0"/>
                <a:cs typeface="Times New Roman" pitchFamily="18" charset="0"/>
              </a:rPr>
              <a:t>ích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300039" y="2795766"/>
            <a:ext cx="2104480"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ó th</a:t>
            </a:r>
            <a:r>
              <a:rPr lang="vi-VN" sz="4000" b="1" i="1" dirty="0" smtClean="0">
                <a:solidFill>
                  <a:srgbClr val="C00000"/>
                </a:solidFill>
                <a:latin typeface="Times New Roman" pitchFamily="18" charset="0"/>
                <a:cs typeface="Times New Roman" pitchFamily="18" charset="0"/>
              </a:rPr>
              <a:t>ích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k</a:t>
            </a:r>
            <a:r>
              <a:rPr lang="vi-VN" sz="4000" b="1" i="1" dirty="0" smtClean="0">
                <a:solidFill>
                  <a:srgbClr val="0000CC"/>
                </a:solidFill>
                <a:latin typeface="Times New Roman" pitchFamily="18" charset="0"/>
                <a:cs typeface="Times New Roman" pitchFamily="18" charset="0"/>
              </a:rPr>
              <a:t>h</a:t>
            </a:r>
            <a:r>
              <a:rPr lang="vi-VN" sz="4000" b="1" i="1" dirty="0" smtClean="0">
                <a:solidFill>
                  <a:srgbClr val="C00000"/>
                </a:solidFill>
                <a:latin typeface="Times New Roman" pitchFamily="18" charset="0"/>
                <a:cs typeface="Times New Roman" pitchFamily="18" charset="0"/>
              </a:rPr>
              <a:t>ướu</a:t>
            </a:r>
            <a:r>
              <a:rPr lang="vi-VN" sz="4000" b="1" i="1" dirty="0" smtClean="0">
                <a:solidFill>
                  <a:srgbClr val="0000CC"/>
                </a:solidFill>
                <a:latin typeface="Times New Roman" pitchFamily="18" charset="0"/>
                <a:cs typeface="Times New Roman" pitchFamily="18" charset="0"/>
              </a:rPr>
              <a:t> hót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707886"/>
          </a:xfrm>
          <a:prstGeom prst="rect">
            <a:avLst/>
          </a:prstGeom>
        </p:spPr>
        <p:txBody>
          <a:bodyPr wrap="square">
            <a:spAutoFit/>
          </a:bodyPr>
          <a:lstStyle/>
          <a:p>
            <a:r>
              <a:rPr lang="vi-VN" sz="4000" b="1" i="1" dirty="0" smtClean="0">
                <a:solidFill>
                  <a:srgbClr val="0000CC"/>
                </a:solidFill>
                <a:latin typeface="Times New Roman" pitchFamily="18" charset="0"/>
                <a:cs typeface="Times New Roman" pitchFamily="18" charset="0"/>
              </a:rPr>
              <a:t>vườn </a:t>
            </a:r>
            <a:r>
              <a:rPr lang="vi-VN" sz="4000" b="1" i="1" dirty="0" smtClean="0">
                <a:solidFill>
                  <a:srgbClr val="C0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au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ó nh</a:t>
            </a:r>
            <a:r>
              <a:rPr lang="vi-VN" sz="4000" b="1" i="1" dirty="0" smtClean="0">
                <a:solidFill>
                  <a:srgbClr val="C00000"/>
                </a:solidFill>
                <a:latin typeface="Times New Roman" pitchFamily="18" charset="0"/>
                <a:cs typeface="Times New Roman" pitchFamily="18" charset="0"/>
              </a:rPr>
              <a:t>ắc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707886"/>
          </a:xfrm>
          <a:prstGeom prst="rect">
            <a:avLst/>
          </a:prstGeom>
        </p:spPr>
        <p:txBody>
          <a:bodyPr wrap="square">
            <a:spAutoFit/>
          </a:bodyPr>
          <a:lstStyle/>
          <a:p>
            <a:r>
              <a:rPr lang="vi-VN" sz="4000" b="1" i="1" dirty="0" smtClean="0">
                <a:solidFill>
                  <a:srgbClr val="FF0000"/>
                </a:solidFill>
                <a:latin typeface="Times New Roman" pitchFamily="18" charset="0"/>
                <a:cs typeface="Times New Roman" pitchFamily="18" charset="0"/>
              </a:rPr>
              <a:t>v</a:t>
            </a:r>
            <a:r>
              <a:rPr lang="vi-VN" sz="4000" b="1" i="1" dirty="0" smtClean="0">
                <a:solidFill>
                  <a:srgbClr val="0000CC"/>
                </a:solidFill>
                <a:latin typeface="Times New Roman" pitchFamily="18" charset="0"/>
                <a:cs typeface="Times New Roman" pitchFamily="18" charset="0"/>
              </a:rPr>
              <a:t>ẽ</a:t>
            </a:r>
            <a:r>
              <a:rPr lang="vi-VN" sz="4000" b="1" i="1" dirty="0" smtClean="0">
                <a:solidFill>
                  <a:srgbClr val="FF0000"/>
                </a:solidFill>
                <a:latin typeface="Times New Roman" pitchFamily="18" charset="0"/>
                <a:cs typeface="Times New Roman" pitchFamily="18" charset="0"/>
              </a:rPr>
              <a:t> </a:t>
            </a:r>
            <a:r>
              <a:rPr lang="en-US" sz="4000" b="1" i="1" dirty="0" smtClean="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4" name="Group 23"/>
          <p:cNvGrpSpPr/>
          <p:nvPr/>
        </p:nvGrpSpPr>
        <p:grpSpPr>
          <a:xfrm>
            <a:off x="4931080" y="149573"/>
            <a:ext cx="6255239" cy="1632363"/>
            <a:chOff x="4931080" y="149573"/>
            <a:chExt cx="6255239" cy="1632363"/>
          </a:xfrm>
        </p:grpSpPr>
        <p:grpSp>
          <p:nvGrpSpPr>
            <p:cNvPr id="34" name="Group 33"/>
            <p:cNvGrpSpPr/>
            <p:nvPr/>
          </p:nvGrpSpPr>
          <p:grpSpPr>
            <a:xfrm>
              <a:off x="4931080" y="149573"/>
              <a:ext cx="6255239" cy="1055790"/>
              <a:chOff x="4847876" y="210532"/>
              <a:chExt cx="6149694" cy="1055790"/>
            </a:xfrm>
          </p:grpSpPr>
          <p:grpSp>
            <p:nvGrpSpPr>
              <p:cNvPr id="41" name="Group 40"/>
              <p:cNvGrpSpPr/>
              <p:nvPr/>
            </p:nvGrpSpPr>
            <p:grpSpPr>
              <a:xfrm>
                <a:off x="4847876" y="210532"/>
                <a:ext cx="6149694" cy="1055790"/>
                <a:chOff x="4847876" y="210532"/>
                <a:chExt cx="6149694" cy="1055790"/>
              </a:xfrm>
            </p:grpSpPr>
            <p:sp>
              <p:nvSpPr>
                <p:cNvPr id="44" name="TextBox 43"/>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6" name="TextBox 45"/>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3" name="Straight Connector 42"/>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0861364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lgn="just">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hiểu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tính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25553" y="5637074"/>
            <a:ext cx="5006181"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Tôi đi đâu lâu</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mong</a:t>
            </a:r>
            <a:r>
              <a:rPr lang="en-US"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nó nhắc</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Nó nấp sau cây</a:t>
            </a:r>
            <a:r>
              <a:rPr lang="vi-VN" sz="3600" b="1" dirty="0" smtClean="0">
                <a:solidFill>
                  <a:srgbClr val="FF0000"/>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 </a:t>
            </a:r>
          </a:p>
          <a:p>
            <a:r>
              <a:rPr lang="vi-VN" sz="3600" b="1" dirty="0" smtClean="0">
                <a:solidFill>
                  <a:srgbClr val="0000CC"/>
                </a:solidFill>
                <a:latin typeface="Times New Roman" pitchFamily="18" charset="0"/>
                <a:cs typeface="Times New Roman" pitchFamily="18" charset="0"/>
              </a:rPr>
              <a:t>Òa ra ôm chặt</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4783719" y="4126368"/>
            <a:ext cx="11050801" cy="1754326"/>
          </a:xfrm>
          <a:prstGeom prst="rect">
            <a:avLst/>
          </a:prstGeom>
        </p:spPr>
        <p:txBody>
          <a:bodyPr wrap="square">
            <a:spAutoFit/>
          </a:bodyPr>
          <a:lstStyle/>
          <a:p>
            <a:pPr algn="just">
              <a:spcAft>
                <a:spcPts val="0"/>
              </a:spcAft>
            </a:pPr>
            <a:r>
              <a:rPr lang="nl-NL" sz="3600" b="1"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a:t>
            </a:r>
            <a:r>
              <a:rPr lang="vi-VN" sz="3600" b="1" dirty="0" smtClean="0">
                <a:solidFill>
                  <a:srgbClr val="0000CC"/>
                </a:solidFill>
                <a:latin typeface="Times New Roman"/>
                <a:ea typeface="Times New Roman"/>
              </a:rPr>
              <a:t> Em vẽ thỏ phải có đôi, vì em sợ nếu chỉ vẽ một con, thỏ sẽ buồn vì không có bạn chơi cùng. Điều này cho thấy bạn rất hiểu tính nết của em.</a:t>
            </a:r>
            <a:endParaRPr lang="en-US" sz="3200" b="1" dirty="0">
              <a:solidFill>
                <a:srgbClr val="0000CC"/>
              </a:solidFill>
              <a:latin typeface="Times New Roman"/>
              <a:ea typeface="Times New Roman"/>
            </a:endParaRPr>
          </a:p>
        </p:txBody>
      </p:sp>
      <p:sp>
        <p:nvSpPr>
          <p:cNvPr id="33" name="Rectangle 32"/>
          <p:cNvSpPr/>
          <p:nvPr/>
        </p:nvSpPr>
        <p:spPr>
          <a:xfrm>
            <a:off x="325553" y="2795766"/>
            <a:ext cx="2262982" cy="707886"/>
          </a:xfrm>
          <a:prstGeom prst="rect">
            <a:avLst/>
          </a:prstGeom>
        </p:spPr>
        <p:txBody>
          <a:bodyPr wrap="square">
            <a:spAutoFit/>
          </a:bodyPr>
          <a:lstStyle/>
          <a:p>
            <a:r>
              <a:rPr lang="vi-VN" sz="4000" b="1" i="1" dirty="0">
                <a:solidFill>
                  <a:srgbClr val="C00000"/>
                </a:solidFill>
                <a:latin typeface="Times New Roman" pitchFamily="18" charset="0"/>
                <a:cs typeface="Times New Roman" pitchFamily="18" charset="0"/>
              </a:rPr>
              <a:t>r</a:t>
            </a:r>
            <a:r>
              <a:rPr lang="vi-VN" sz="4000" b="1" i="1" dirty="0" smtClean="0">
                <a:solidFill>
                  <a:srgbClr val="0000CC"/>
                </a:solidFill>
                <a:latin typeface="Times New Roman" pitchFamily="18" charset="0"/>
                <a:cs typeface="Times New Roman" pitchFamily="18" charset="0"/>
              </a:rPr>
              <a:t>úc </a:t>
            </a:r>
            <a:r>
              <a:rPr lang="vi-VN" sz="4000" b="1" i="1" dirty="0" smtClean="0">
                <a:solidFill>
                  <a:srgbClr val="C00000"/>
                </a:solidFill>
                <a:latin typeface="Times New Roman" pitchFamily="18" charset="0"/>
                <a:cs typeface="Times New Roman" pitchFamily="18" charset="0"/>
              </a:rPr>
              <a:t>r</a:t>
            </a:r>
            <a:r>
              <a:rPr lang="vi-VN" sz="4000" b="1" i="1" dirty="0" smtClean="0">
                <a:solidFill>
                  <a:srgbClr val="0000CC"/>
                </a:solidFill>
                <a:latin typeface="Times New Roman" pitchFamily="18" charset="0"/>
                <a:cs typeface="Times New Roman" pitchFamily="18" charset="0"/>
              </a:rPr>
              <a:t>ích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897286"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ó th</a:t>
            </a:r>
            <a:r>
              <a:rPr lang="vi-VN" sz="4000" b="1" i="1" dirty="0" smtClean="0">
                <a:solidFill>
                  <a:srgbClr val="C00000"/>
                </a:solidFill>
                <a:latin typeface="Times New Roman" pitchFamily="18" charset="0"/>
                <a:cs typeface="Times New Roman" pitchFamily="18" charset="0"/>
              </a:rPr>
              <a:t>ích</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k</a:t>
            </a:r>
            <a:r>
              <a:rPr lang="vi-VN" sz="4000" b="1" i="1" dirty="0" smtClean="0">
                <a:solidFill>
                  <a:srgbClr val="0000CC"/>
                </a:solidFill>
                <a:latin typeface="Times New Roman" pitchFamily="18" charset="0"/>
                <a:cs typeface="Times New Roman" pitchFamily="18" charset="0"/>
              </a:rPr>
              <a:t>h</a:t>
            </a:r>
            <a:r>
              <a:rPr lang="vi-VN" sz="4000" b="1" i="1" dirty="0" smtClean="0">
                <a:solidFill>
                  <a:srgbClr val="C00000"/>
                </a:solidFill>
                <a:latin typeface="Times New Roman" pitchFamily="18" charset="0"/>
                <a:cs typeface="Times New Roman" pitchFamily="18" charset="0"/>
              </a:rPr>
              <a:t>ướu</a:t>
            </a:r>
            <a:r>
              <a:rPr lang="vi-VN" sz="4000" b="1" i="1" dirty="0" smtClean="0">
                <a:solidFill>
                  <a:srgbClr val="0000CC"/>
                </a:solidFill>
                <a:latin typeface="Times New Roman" pitchFamily="18" charset="0"/>
                <a:cs typeface="Times New Roman" pitchFamily="18" charset="0"/>
              </a:rPr>
              <a:t> hót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707886"/>
          </a:xfrm>
          <a:prstGeom prst="rect">
            <a:avLst/>
          </a:prstGeom>
        </p:spPr>
        <p:txBody>
          <a:bodyPr wrap="square">
            <a:spAutoFit/>
          </a:bodyPr>
          <a:lstStyle/>
          <a:p>
            <a:r>
              <a:rPr lang="vi-VN" sz="4000" b="1" i="1" dirty="0" smtClean="0">
                <a:solidFill>
                  <a:srgbClr val="0000CC"/>
                </a:solidFill>
                <a:latin typeface="Times New Roman" pitchFamily="18" charset="0"/>
                <a:cs typeface="Times New Roman" pitchFamily="18" charset="0"/>
              </a:rPr>
              <a:t>vườn </a:t>
            </a:r>
            <a:r>
              <a:rPr lang="vi-VN" sz="4000" b="1" i="1" dirty="0" smtClean="0">
                <a:solidFill>
                  <a:srgbClr val="C0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au</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a:t>
            </a:r>
            <a:r>
              <a:rPr lang="vi-VN" sz="4000" b="1" i="1" dirty="0" smtClean="0">
                <a:solidFill>
                  <a:srgbClr val="0000CC"/>
                </a:solidFill>
                <a:latin typeface="Times New Roman" pitchFamily="18" charset="0"/>
                <a:cs typeface="Times New Roman" pitchFamily="18" charset="0"/>
              </a:rPr>
              <a:t>ó nh</a:t>
            </a:r>
            <a:r>
              <a:rPr lang="vi-VN" sz="4000" b="1" i="1" dirty="0" smtClean="0">
                <a:solidFill>
                  <a:srgbClr val="C00000"/>
                </a:solidFill>
                <a:latin typeface="Times New Roman" pitchFamily="18" charset="0"/>
                <a:cs typeface="Times New Roman" pitchFamily="18" charset="0"/>
              </a:rPr>
              <a:t>ắc</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707886"/>
          </a:xfrm>
          <a:prstGeom prst="rect">
            <a:avLst/>
          </a:prstGeom>
        </p:spPr>
        <p:txBody>
          <a:bodyPr wrap="square">
            <a:spAutoFit/>
          </a:bodyPr>
          <a:lstStyle/>
          <a:p>
            <a:r>
              <a:rPr lang="vi-VN" sz="4000" b="1" i="1" dirty="0" smtClean="0">
                <a:solidFill>
                  <a:srgbClr val="FF0000"/>
                </a:solidFill>
                <a:latin typeface="Times New Roman" pitchFamily="18" charset="0"/>
                <a:cs typeface="Times New Roman" pitchFamily="18" charset="0"/>
              </a:rPr>
              <a:t>v</a:t>
            </a:r>
            <a:r>
              <a:rPr lang="vi-VN" sz="4000" b="1" i="1" dirty="0" smtClean="0">
                <a:solidFill>
                  <a:srgbClr val="0000CC"/>
                </a:solidFill>
                <a:latin typeface="Times New Roman" pitchFamily="18" charset="0"/>
                <a:cs typeface="Times New Roman" pitchFamily="18" charset="0"/>
              </a:rPr>
              <a:t>ẽ</a:t>
            </a:r>
            <a:r>
              <a:rPr lang="vi-VN" sz="4000" b="1" i="1" dirty="0" smtClean="0">
                <a:solidFill>
                  <a:srgbClr val="FF0000"/>
                </a:solidFill>
                <a:latin typeface="Times New Roman" pitchFamily="18" charset="0"/>
                <a:cs typeface="Times New Roman" pitchFamily="18" charset="0"/>
              </a:rPr>
              <a:t> </a:t>
            </a:r>
            <a:r>
              <a:rPr lang="en-US" sz="4000" b="1" i="1" dirty="0" smtClean="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 name="Rectangle 1"/>
          <p:cNvSpPr/>
          <p:nvPr/>
        </p:nvSpPr>
        <p:spPr>
          <a:xfrm>
            <a:off x="4920797" y="6080488"/>
            <a:ext cx="10789782" cy="1200329"/>
          </a:xfrm>
          <a:prstGeom prst="rect">
            <a:avLst/>
          </a:prstGeom>
        </p:spPr>
        <p:txBody>
          <a:bodyPr wrap="square">
            <a:spAutoFit/>
          </a:bodyPr>
          <a:lstStyle/>
          <a:p>
            <a:pPr algn="just">
              <a:spcAft>
                <a:spcPts val="0"/>
              </a:spcAft>
            </a:pP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Bài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hiểu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chị</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đình</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3" name="Rectangle 2"/>
          <p:cNvSpPr/>
          <p:nvPr/>
        </p:nvSpPr>
        <p:spPr>
          <a:xfrm>
            <a:off x="4937918" y="7486471"/>
            <a:ext cx="10772661" cy="1200329"/>
          </a:xfrm>
          <a:prstGeom prst="rect">
            <a:avLst/>
          </a:prstGeom>
        </p:spPr>
        <p:txBody>
          <a:bodyPr wrap="square">
            <a:spAutoFit/>
          </a:bodyPr>
          <a:lstStyle/>
          <a:p>
            <a:pPr algn="just">
              <a:spcAft>
                <a:spcPts val="0"/>
              </a:spcAft>
            </a:pPr>
            <a:r>
              <a:rPr lang="vi-VN" sz="3600" b="1" dirty="0">
                <a:solidFill>
                  <a:srgbClr val="0000CC"/>
                </a:solidFill>
                <a:latin typeface="Times New Roman"/>
                <a:ea typeface="Times New Roman"/>
              </a:rPr>
              <a:t>+ Bài thơ thể hiện tình cảm anh chị em trong nhà rất cảm động.</a:t>
            </a:r>
            <a:endParaRPr lang="en-US" sz="3200" b="1" dirty="0">
              <a:solidFill>
                <a:srgbClr val="0000CC"/>
              </a:solidFill>
              <a:effectLst/>
              <a:latin typeface="Times New Roman"/>
              <a:ea typeface="Times New Roman"/>
            </a:endParaRPr>
          </a:p>
        </p:txBody>
      </p:sp>
      <p:grpSp>
        <p:nvGrpSpPr>
          <p:cNvPr id="34" name="Group 33"/>
          <p:cNvGrpSpPr/>
          <p:nvPr/>
        </p:nvGrpSpPr>
        <p:grpSpPr>
          <a:xfrm>
            <a:off x="4931080" y="149573"/>
            <a:ext cx="6255239" cy="1632363"/>
            <a:chOff x="4931080" y="149573"/>
            <a:chExt cx="6255239" cy="1632363"/>
          </a:xfrm>
        </p:grpSpPr>
        <p:grpSp>
          <p:nvGrpSpPr>
            <p:cNvPr id="40" name="Group 39"/>
            <p:cNvGrpSpPr/>
            <p:nvPr/>
          </p:nvGrpSpPr>
          <p:grpSpPr>
            <a:xfrm>
              <a:off x="4931080" y="149573"/>
              <a:ext cx="6255239" cy="1055790"/>
              <a:chOff x="4847876" y="210532"/>
              <a:chExt cx="6149694" cy="1055790"/>
            </a:xfrm>
          </p:grpSpPr>
          <p:grpSp>
            <p:nvGrpSpPr>
              <p:cNvPr id="43" name="Group 42"/>
              <p:cNvGrpSpPr/>
              <p:nvPr/>
            </p:nvGrpSpPr>
            <p:grpSpPr>
              <a:xfrm>
                <a:off x="4847876" y="210532"/>
                <a:ext cx="6149694" cy="1055790"/>
                <a:chOff x="4847876" y="210532"/>
                <a:chExt cx="6149694" cy="1055790"/>
              </a:xfrm>
            </p:grpSpPr>
            <p:sp>
              <p:nvSpPr>
                <p:cNvPr id="46" name="TextBox 45"/>
                <p:cNvSpPr txBox="1"/>
                <p:nvPr/>
              </p:nvSpPr>
              <p:spPr>
                <a:xfrm>
                  <a:off x="4847876" y="210532"/>
                  <a:ext cx="6149694" cy="584775"/>
                </a:xfrm>
                <a:prstGeom prst="rect">
                  <a:avLst/>
                </a:prstGeom>
                <a:noFill/>
              </p:spPr>
              <p:txBody>
                <a:bodyPr wrap="none" rtlCol="0">
                  <a:spAutoFit/>
                </a:bodyPr>
                <a:lstStyle/>
                <a:p>
                  <a:r>
                    <a:rPr lang="en-US" sz="3200" smtClean="0">
                      <a:solidFill>
                        <a:srgbClr val="0000CC"/>
                      </a:solidFill>
                      <a:latin typeface="Times New Roman" pitchFamily="18" charset="0"/>
                      <a:cs typeface="Times New Roman" pitchFamily="18" charset="0"/>
                    </a:rPr>
                    <a:t>Thứ……ngày…..tháng…..năm…….</a:t>
                  </a:r>
                  <a:endParaRPr lang="en-US" sz="3200">
                    <a:solidFill>
                      <a:srgbClr val="0000CC"/>
                    </a:solidFill>
                    <a:latin typeface="Times New Roman" pitchFamily="18" charset="0"/>
                    <a:cs typeface="Times New Roman" pitchFamily="18" charset="0"/>
                  </a:endParaRP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4" name="Straight Connector 43"/>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1"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23</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a:t>
              </a:r>
              <a:r>
                <a:rPr lang="vi-VN" sz="2800" b="1" dirty="0" smtClean="0">
                  <a:solidFill>
                    <a:srgbClr val="0000CC"/>
                  </a:solidFill>
                  <a:effectLst>
                    <a:outerShdw blurRad="38100" dist="38100" dir="2700000" algn="tl">
                      <a:srgbClr val="000000">
                        <a:alpha val="43137"/>
                      </a:srgbClr>
                    </a:outerShdw>
                  </a:effectLst>
                  <a:latin typeface="Times New Roman" pitchFamily="18" charset="0"/>
                </a:rPr>
                <a:t>TÔI YÊU </a:t>
              </a:r>
              <a:r>
                <a:rPr lang="vi-VN" sz="2800" b="1" smtClean="0">
                  <a:solidFill>
                    <a:srgbClr val="0000CC"/>
                  </a:solidFill>
                  <a:effectLst>
                    <a:outerShdw blurRad="38100" dist="38100" dir="2700000" algn="tl">
                      <a:srgbClr val="000000">
                        <a:alpha val="43137"/>
                      </a:srgbClr>
                    </a:outerShdw>
                  </a:effectLst>
                  <a:latin typeface="Times New Roman" pitchFamily="18" charset="0"/>
                </a:rPr>
                <a:t>EM TÔI</a:t>
              </a:r>
              <a:r>
                <a:rPr lang="en-US" sz="2800" b="1" smtClean="0">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6819404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9609</TotalTime>
  <Words>1424</Words>
  <Application>Microsoft Office PowerPoint</Application>
  <PresentationFormat>Custom</PresentationFormat>
  <Paragraphs>180</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STD</cp:lastModifiedBy>
  <cp:revision>1062</cp:revision>
  <dcterms:created xsi:type="dcterms:W3CDTF">2008-09-09T22:52:10Z</dcterms:created>
  <dcterms:modified xsi:type="dcterms:W3CDTF">2024-11-28T15:07:13Z</dcterms:modified>
</cp:coreProperties>
</file>