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7" r:id="rId3"/>
    <p:sldId id="439" r:id="rId4"/>
    <p:sldId id="427" r:id="rId5"/>
    <p:sldId id="440" r:id="rId6"/>
    <p:sldId id="441" r:id="rId7"/>
    <p:sldId id="442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8" d="100"/>
          <a:sy n="58" d="100"/>
        </p:scale>
        <p:origin x="108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HỌCQUỐC TUẤN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 YÊU EM TÔI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viên:Thân Thị Hằng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3C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Rounded Rectangle 36"/>
          <p:cNvSpPr/>
          <p:nvPr/>
        </p:nvSpPr>
        <p:spPr>
          <a:xfrm>
            <a:off x="814131" y="2635546"/>
            <a:ext cx="3133188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Điền r hay d:</a:t>
            </a:r>
          </a:p>
          <a:p>
            <a:pPr algn="ctr">
              <a:spcBef>
                <a:spcPts val="600"/>
              </a:spcBef>
            </a:pPr>
            <a:r>
              <a:rPr lang="en-US" sz="3600" smtClean="0">
                <a:solidFill>
                  <a:srgbClr val="0000CC"/>
                </a:solidFill>
              </a:rPr>
              <a:t>….</a:t>
            </a:r>
            <a:r>
              <a:rPr lang="en-US" sz="3600" b="1" smtClean="0">
                <a:solidFill>
                  <a:srgbClr val="0000CC"/>
                </a:solidFill>
              </a:rPr>
              <a:t>úc </a:t>
            </a:r>
            <a:r>
              <a:rPr lang="en-US" sz="3600" smtClean="0">
                <a:solidFill>
                  <a:srgbClr val="0000CC"/>
                </a:solidFill>
              </a:rPr>
              <a:t>….</a:t>
            </a:r>
            <a:r>
              <a:rPr lang="en-US" sz="3600" b="1" smtClean="0">
                <a:solidFill>
                  <a:srgbClr val="0000CC"/>
                </a:solidFill>
              </a:rPr>
              <a:t>ích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179937" y="2930011"/>
            <a:ext cx="2066685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r        r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236060" y="7303251"/>
            <a:ext cx="3490422" cy="9332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QUAY ĐỂ TÌM PHƯƠNG TIỆN</a:t>
            </a:r>
            <a:endParaRPr lang="en-US" sz="2400" b="1"/>
          </a:p>
        </p:txBody>
      </p:sp>
      <p:grpSp>
        <p:nvGrpSpPr>
          <p:cNvPr id="58" name="Group 57"/>
          <p:cNvGrpSpPr/>
          <p:nvPr/>
        </p:nvGrpSpPr>
        <p:grpSpPr>
          <a:xfrm>
            <a:off x="10821053" y="2656598"/>
            <a:ext cx="4323680" cy="4250725"/>
            <a:chOff x="11279143" y="2244626"/>
            <a:chExt cx="4250726" cy="4250725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76608">
              <a:off x="12107054" y="5106342"/>
              <a:ext cx="1069322" cy="86038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01292">
              <a:off x="13585775" y="5176012"/>
              <a:ext cx="1131290" cy="73564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096633">
              <a:off x="13515939" y="2832699"/>
              <a:ext cx="1270960" cy="75495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36634">
              <a:off x="12118500" y="2672598"/>
              <a:ext cx="1287374" cy="80234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9143" y="3828366"/>
              <a:ext cx="1483044" cy="953594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4173200" y="4046173"/>
              <a:ext cx="1295262" cy="647631"/>
            </a:xfrm>
            <a:prstGeom prst="rect">
              <a:avLst/>
            </a:prstGeom>
          </p:spPr>
        </p:pic>
        <p:sp>
          <p:nvSpPr>
            <p:cNvPr id="77" name="Oval 76"/>
            <p:cNvSpPr/>
            <p:nvPr/>
          </p:nvSpPr>
          <p:spPr>
            <a:xfrm>
              <a:off x="11279144" y="2244626"/>
              <a:ext cx="4250725" cy="42507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11578282" y="3300224"/>
              <a:ext cx="3657600" cy="20892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11565925" y="3291223"/>
              <a:ext cx="3655920" cy="211064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3394725" y="2275792"/>
              <a:ext cx="19565" cy="418839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11037168" y="4717135"/>
            <a:ext cx="3869843" cy="3519323"/>
            <a:chOff x="11024286" y="5326290"/>
            <a:chExt cx="3804547" cy="3519323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1270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11024286" y="7776878"/>
              <a:ext cx="3804547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11088130" y="7772365"/>
              <a:ext cx="0" cy="107324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4768386" y="7772365"/>
              <a:ext cx="0" cy="107324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1270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Picture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31" y="1857958"/>
            <a:ext cx="3486212" cy="1927907"/>
          </a:xfrm>
          <a:prstGeom prst="rect">
            <a:avLst/>
          </a:prstGeom>
        </p:spPr>
      </p:pic>
      <p:sp>
        <p:nvSpPr>
          <p:cNvPr id="93" name="Rounded Rectangle 92"/>
          <p:cNvSpPr/>
          <p:nvPr/>
        </p:nvSpPr>
        <p:spPr>
          <a:xfrm>
            <a:off x="5919531" y="2635546"/>
            <a:ext cx="3437988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Điền ch hay tr:</a:t>
            </a:r>
          </a:p>
          <a:p>
            <a:pPr algn="ctr">
              <a:spcBef>
                <a:spcPts val="600"/>
              </a:spcBef>
            </a:pPr>
            <a:r>
              <a:rPr lang="en-US" sz="3600" smtClean="0">
                <a:solidFill>
                  <a:srgbClr val="0000CC"/>
                </a:solidFill>
              </a:rPr>
              <a:t>….</a:t>
            </a:r>
            <a:r>
              <a:rPr lang="en-US" sz="3600" b="1" smtClean="0">
                <a:solidFill>
                  <a:srgbClr val="0000CC"/>
                </a:solidFill>
              </a:rPr>
              <a:t>ong veo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6507639" y="2954127"/>
            <a:ext cx="701542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tr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603506" y="4845346"/>
            <a:ext cx="4258213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Điền ươu hay ưu:</a:t>
            </a:r>
          </a:p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Kh</a:t>
            </a:r>
            <a:r>
              <a:rPr lang="en-US" sz="3600" smtClean="0">
                <a:solidFill>
                  <a:srgbClr val="0000CC"/>
                </a:solidFill>
              </a:rPr>
              <a:t>….….</a:t>
            </a:r>
            <a:r>
              <a:rPr lang="en-US" sz="3600" b="1" smtClean="0">
                <a:solidFill>
                  <a:srgbClr val="0000CC"/>
                </a:solidFill>
              </a:rPr>
              <a:t> hót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1899261" y="5166360"/>
            <a:ext cx="1274537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ướu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746919" y="6978946"/>
            <a:ext cx="3133188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Điền s hay x:</a:t>
            </a:r>
          </a:p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vườn</a:t>
            </a:r>
            <a:r>
              <a:rPr lang="en-US" sz="3600" smtClean="0">
                <a:solidFill>
                  <a:srgbClr val="0000CC"/>
                </a:solidFill>
              </a:rPr>
              <a:t> .…</a:t>
            </a:r>
            <a:r>
              <a:rPr lang="en-US" sz="3600" b="1" smtClean="0">
                <a:solidFill>
                  <a:srgbClr val="0000CC"/>
                </a:solidFill>
              </a:rPr>
              <a:t>au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2505269" y="7303251"/>
            <a:ext cx="619090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s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5919531" y="4845346"/>
            <a:ext cx="3609114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Điền tr hay ch:</a:t>
            </a:r>
          </a:p>
          <a:p>
            <a:pPr algn="ctr">
              <a:spcBef>
                <a:spcPts val="600"/>
              </a:spcBef>
            </a:pPr>
            <a:r>
              <a:rPr lang="en-US" sz="3600" smtClean="0">
                <a:solidFill>
                  <a:srgbClr val="0000CC"/>
                </a:solidFill>
              </a:rPr>
              <a:t>….</a:t>
            </a:r>
            <a:r>
              <a:rPr lang="en-US" sz="3600" b="1" smtClean="0">
                <a:solidFill>
                  <a:srgbClr val="0000CC"/>
                </a:solidFill>
              </a:rPr>
              <a:t>ong veo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6583998" y="5152617"/>
            <a:ext cx="762000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tr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5623720" y="6978946"/>
            <a:ext cx="3750532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Điền ăt hay ăc:</a:t>
            </a:r>
          </a:p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ôm ch</a:t>
            </a:r>
            <a:r>
              <a:rPr lang="en-US" sz="3600" smtClean="0">
                <a:solidFill>
                  <a:srgbClr val="0000CC"/>
                </a:solidFill>
              </a:rPr>
              <a:t>…...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7586563" y="7275697"/>
            <a:ext cx="851563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ặt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19" y="6263940"/>
            <a:ext cx="3998791" cy="196566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9" y="4130040"/>
            <a:ext cx="3198662" cy="1867945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30" y="1531846"/>
            <a:ext cx="3593715" cy="2201954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2" y="4114800"/>
            <a:ext cx="3845952" cy="1953714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2" y="6498764"/>
            <a:ext cx="3379813" cy="155386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1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2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2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2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3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38" grpId="0"/>
      <p:bldP spid="94" grpId="0"/>
      <p:bldP spid="96" grpId="0"/>
      <p:bldP spid="98" grpId="0"/>
      <p:bldP spid="100" grpId="0"/>
      <p:bldP spid="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45745" t="56506" r="30942" b="22169"/>
          <a:stretch/>
        </p:blipFill>
        <p:spPr bwMode="auto">
          <a:xfrm>
            <a:off x="213519" y="152400"/>
            <a:ext cx="15621000" cy="861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175919" y="1266918"/>
            <a:ext cx="8610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 YÊU EM TÔI 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868235" y="2828092"/>
            <a:ext cx="55842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 yêu em tôi</a:t>
            </a:r>
          </a:p>
          <a:p>
            <a:pPr lvl="0" algn="just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 cười rúc rích</a:t>
            </a:r>
          </a:p>
          <a:p>
            <a:pPr lvl="0" algn="just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 khi tôi đùa</a:t>
            </a:r>
          </a:p>
          <a:p>
            <a:pPr lvl="0" algn="just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 vui, nó thích.</a:t>
            </a:r>
          </a:p>
          <a:p>
            <a:endParaRPr lang="en-US" sz="4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 nó đen ngời</a:t>
            </a: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veo như nước</a:t>
            </a: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Miệng nó tươi hồng</a:t>
            </a: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 như khướu hót.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Nghe – Viết.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8650035" y="2825889"/>
            <a:ext cx="54318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Hoa lan, hoa lí</a:t>
            </a:r>
          </a:p>
          <a:p>
            <a:pPr lvl="0">
              <a:spcAft>
                <a:spcPts val="0"/>
              </a:spcAft>
            </a:pP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Nó nhặt cài đầu</a:t>
            </a:r>
          </a:p>
          <a:p>
            <a:pPr lvl="0">
              <a:spcAft>
                <a:spcPts val="0"/>
              </a:spcAft>
            </a:pP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Hương thơm theo nó</a:t>
            </a:r>
          </a:p>
          <a:p>
            <a:pPr lvl="0">
              <a:spcAft>
                <a:spcPts val="0"/>
              </a:spcAft>
            </a:pP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Sân trước vườn sau.</a:t>
            </a:r>
          </a:p>
          <a:p>
            <a:endParaRPr lang="en-US" sz="4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 đi đâu lâu</a:t>
            </a: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 mong, nó nhắc</a:t>
            </a: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 nấp sau cây</a:t>
            </a: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Òa ra ôm chặt.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0215" lvl="0">
              <a:spcAft>
                <a:spcPts val="0"/>
              </a:spcAft>
            </a:pPr>
            <a:r>
              <a:rPr lang="vi-VN" sz="36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             ( </a:t>
            </a:r>
            <a:r>
              <a:rPr lang="vi-VN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Phạm Hổ )</a:t>
            </a:r>
            <a:endParaRPr lang="en-US" sz="3600" b="1" dirty="0">
              <a:solidFill>
                <a:srgbClr val="0000CC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6019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 YÊU EM TÔI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3628" y="3025914"/>
            <a:ext cx="13468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úc rích, khướu hót, nó nhắc, vườn sau, nó thích.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Viết từ khó.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50833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2361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090319" y="1266918"/>
            <a:ext cx="5867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 YÊU EM TÔI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8918" y="2474447"/>
            <a:ext cx="137736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 tranh, tìm và viết tên sự vật theo yêy cầu a hoặc b: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a. Chứa tiếng bắt đầu bằng r, d hoặc gi.  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hàng rào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b. Chứa tiếng có ươn hoặc ương.               M: mướp hương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7526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670719" y="4572000"/>
            <a:ext cx="64770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a) Câ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dừa, quả dừa, lá dừa, cây dứa, quả dứa, </a:t>
            </a:r>
            <a:r>
              <a:rPr lang="vi-VN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dưa hấu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tưới rau.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0878" y="6629400"/>
            <a:ext cx="6476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b) </a:t>
            </a:r>
            <a:r>
              <a:rPr lang="vi-VN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đi, hoa hướng dương, vườn rau, khu vườn, cổng vườn.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/>
          <p:nvPr/>
        </p:nvPicPr>
        <p:blipFill rotWithShape="1">
          <a:blip r:embed="rId2"/>
          <a:srcRect l="46320" t="57305" r="30942" b="22862"/>
          <a:stretch/>
        </p:blipFill>
        <p:spPr bwMode="auto">
          <a:xfrm>
            <a:off x="7604919" y="4228773"/>
            <a:ext cx="8349378" cy="43586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7543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709319" y="1266918"/>
            <a:ext cx="692127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 YÊU EM TÔI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1720" y="2828390"/>
            <a:ext cx="1432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Tìm thêm 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ngữ có tiếng bắt đầu bằng </a:t>
            </a:r>
            <a:r>
              <a:rPr lang="vi-VN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r,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d,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nl-NL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vần ươn, ương</a:t>
            </a:r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1236727" y="4151829"/>
            <a:ext cx="13835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rả, rì rà, rì rào, rộn ràng, reo vui,....  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9875" y="4813548"/>
            <a:ext cx="13454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dồi 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dào, dẻo dai, dùng dằng, dẫn đường, .... 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9875" y="5638800"/>
            <a:ext cx="13720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giặt 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giũ,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 đỡ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giành,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9873" y="6509657"/>
            <a:ext cx="11434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lượn, vươn lên, bò trườn, ... 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43417" y="7315200"/>
            <a:ext cx="120003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vướng 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víu, nương rẫy, thương nhớ, cương quyết, ...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9736</TotalTime>
  <Words>516</Words>
  <Application>Microsoft Office PowerPoint</Application>
  <PresentationFormat>Custom</PresentationFormat>
  <Paragraphs>80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STD</cp:lastModifiedBy>
  <cp:revision>1085</cp:revision>
  <dcterms:created xsi:type="dcterms:W3CDTF">2008-09-09T22:52:10Z</dcterms:created>
  <dcterms:modified xsi:type="dcterms:W3CDTF">2024-11-28T15:08:15Z</dcterms:modified>
</cp:coreProperties>
</file>