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79" r:id="rId3"/>
    <p:sldId id="27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Sigmar One" panose="020B0604020202020204" charset="0"/>
      <p:regular r:id="rId31"/>
    </p:embeddedFont>
    <p:embeddedFont>
      <p:font typeface=".VnTifani HeavyH" panose="020B7200000000000000" pitchFamily="34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88FT88mYa5fomCT2nlfx68jcK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0" name="Google Shape;2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Pupils can say the names of letters and recognize what’s missing.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Let the pupils say the names of letters.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2: One letter goes missing. Pupils have to say what’s missing. (This can be played between groups or individuals)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Check the answer. If it’s correct, give points to the groups/ pupils.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Ask pupils to say the name of the missing letter again.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Goal: Review the numbers.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 1: Teacher says “Numbers, numbers”, then moves hands round and round.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2: Ask pupils to do like teacher.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3: Teacher says a number randomly. Pupils show their fingers in correspondence with the numbers teacher says.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Step 4: Make it become more interesting by doing quicker and quicker.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1444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571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381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3058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460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2558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363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44239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83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51825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112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fld id="{292738BB-EDEF-48A5-AB0C-1EC64D6DD4D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10/25/2024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buClrTx/>
              <a:defRPr/>
            </a:pPr>
            <a:fld id="{EB465016-67E8-421D-9C79-0E8A1522CB4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914377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749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676400" y="2590803"/>
            <a:ext cx="7924800" cy="190499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914377">
              <a:buClrTx/>
              <a:defRPr/>
            </a:pPr>
            <a:r>
              <a:rPr lang="en-US" sz="2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ea typeface="+mn-ea"/>
              </a:rPr>
              <a:t>WARMLY </a:t>
            </a:r>
            <a:r>
              <a:rPr lang="en-US" sz="2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ea typeface="+mn-ea"/>
              </a:rPr>
              <a:t>WElcome</a:t>
            </a:r>
            <a:r>
              <a:rPr lang="en-US" sz="2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ea typeface="+mn-ea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4811440" y="778669"/>
            <a:ext cx="1828800" cy="1524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914377">
                        <a:buClrTx/>
                        <a:defRPr/>
                      </a:pPr>
                      <a:endParaRPr lang="en-US" sz="2400" kern="1200">
                        <a:solidFill>
                          <a:prstClr val="black"/>
                        </a:solidFill>
                        <a:latin typeface="Calibri"/>
                        <a:ea typeface="+mn-ea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914377">
                      <a:buClrTx/>
                      <a:defRPr/>
                    </a:pPr>
                    <a:endParaRPr lang="en-US" sz="2400" kern="1200">
                      <a:solidFill>
                        <a:prstClr val="black"/>
                      </a:solidFill>
                      <a:latin typeface="Calibri"/>
                      <a:ea typeface="+mn-ea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377">
                    <a:buClrTx/>
                    <a:defRPr/>
                  </a:pPr>
                  <a:endParaRPr lang="en-US" sz="2400" kern="1200">
                    <a:solidFill>
                      <a:prstClr val="black"/>
                    </a:solidFill>
                    <a:latin typeface="Calibri"/>
                    <a:ea typeface="+mn-ea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914377">
                  <a:buClrTx/>
                  <a:defRPr/>
                </a:pPr>
                <a:endParaRPr lang="en-US" sz="2400" kern="1200">
                  <a:solidFill>
                    <a:prstClr val="black"/>
                  </a:solidFill>
                  <a:latin typeface="Calibri"/>
                  <a:ea typeface="+mn-ea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3276600" y="5486402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Tx/>
              <a:defRPr/>
            </a:pPr>
            <a:r>
              <a:rPr lang="en-US" sz="24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TEACHER: ĐÀO THỊ LIỄU</a:t>
            </a:r>
          </a:p>
          <a:p>
            <a:pPr algn="ctr" defTabSz="914377">
              <a:buClrTx/>
              <a:defRPr/>
            </a:pPr>
            <a:r>
              <a:rPr lang="en-US" sz="2400" b="1" kern="1200" dirty="0">
                <a:solidFill>
                  <a:srgbClr val="0000F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QUOC TUAN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4142837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9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1064254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2204290" y="2873998"/>
            <a:ext cx="661626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2. Listen, point and sing.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3956841" y="487994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0"/>
            <a:ext cx="134493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0" descr="图片包含 矢量图形, 事情&#10;&#10;已生成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4378723"/>
            <a:ext cx="2539170" cy="2730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id="{66C5F90A-5924-BE70-5D88-5F74D60A3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6612" y="2037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1"/>
          <p:cNvPicPr preferRelativeResize="0"/>
          <p:nvPr/>
        </p:nvPicPr>
        <p:blipFill rotWithShape="1">
          <a:blip r:embed="rId5">
            <a:alphaModFix/>
          </a:blip>
          <a:srcRect r="9348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1"/>
          <p:cNvSpPr/>
          <p:nvPr/>
        </p:nvSpPr>
        <p:spPr>
          <a:xfrm>
            <a:off x="8469515" y="-4038"/>
            <a:ext cx="322496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Group singing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2014" y="4463072"/>
            <a:ext cx="1337675" cy="2408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73132" y="4422525"/>
            <a:ext cx="1346375" cy="24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6449" y="4249337"/>
            <a:ext cx="1337675" cy="251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81995" y="4422525"/>
            <a:ext cx="1564324" cy="24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22677" y="4252456"/>
            <a:ext cx="2726481" cy="2513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88245" y="4510789"/>
            <a:ext cx="1476470" cy="22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">
            <a:hlinkClick r:id="" action="ppaction://media"/>
            <a:extLst>
              <a:ext uri="{FF2B5EF4-FFF2-40B4-BE49-F238E27FC236}">
                <a16:creationId xmlns:a16="http://schemas.microsoft.com/office/drawing/2014/main" id="{4FE391ED-CA72-9A46-8ACB-9C884279E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59915" y="123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12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2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2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2"/>
          <p:cNvSpPr/>
          <p:nvPr/>
        </p:nvSpPr>
        <p:spPr>
          <a:xfrm>
            <a:off x="1482230" y="2433012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3. Read and complete.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257269"/>
            <a:ext cx="12192000" cy="4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3"/>
          <p:cNvSpPr txBox="1"/>
          <p:nvPr/>
        </p:nvSpPr>
        <p:spPr>
          <a:xfrm>
            <a:off x="5609883" y="3375803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"/>
          <p:cNvSpPr txBox="1"/>
          <p:nvPr/>
        </p:nvSpPr>
        <p:spPr>
          <a:xfrm>
            <a:off x="7004110" y="5109631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9470857" y="2459899"/>
            <a:ext cx="97223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48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/>
          <p:nvPr/>
        </p:nvSpPr>
        <p:spPr>
          <a:xfrm>
            <a:off x="1560277" y="2071535"/>
            <a:ext cx="516290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4. Count the letters.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5"/>
          <p:cNvSpPr/>
          <p:nvPr/>
        </p:nvSpPr>
        <p:spPr>
          <a:xfrm rot="-2700000" flipH="1">
            <a:off x="-376156" y="-253670"/>
            <a:ext cx="1827638" cy="1376989"/>
          </a:xfrm>
          <a:custGeom>
            <a:avLst/>
            <a:gdLst/>
            <a:ahLst/>
            <a:cxnLst/>
            <a:rect l="l" t="t" r="r" b="b"/>
            <a:pathLst>
              <a:path w="1827638" h="1376989" extrusionOk="0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 rot="-27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 rot="-27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 rot="10800000" flipH="1">
            <a:off x="9356643" y="0"/>
            <a:ext cx="2835357" cy="1480837"/>
          </a:xfrm>
          <a:custGeom>
            <a:avLst/>
            <a:gdLst/>
            <a:ahLst/>
            <a:cxnLst/>
            <a:rect l="l" t="t" r="r" b="b"/>
            <a:pathLst>
              <a:path w="2835357" h="1480837" extrusionOk="0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name="adj" fmla="val 50000"/>
            </a:avLst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34" y="998876"/>
            <a:ext cx="11534504" cy="572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5"/>
          <p:cNvSpPr txBox="1"/>
          <p:nvPr/>
        </p:nvSpPr>
        <p:spPr>
          <a:xfrm>
            <a:off x="7526389" y="3456112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8012506" y="4971213"/>
            <a:ext cx="9722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6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8815846" y="4628324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5734585" y="993821"/>
            <a:ext cx="1476332" cy="143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6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480535" y="414143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6"/>
          <p:cNvSpPr/>
          <p:nvPr/>
        </p:nvSpPr>
        <p:spPr>
          <a:xfrm>
            <a:off x="1127185" y="2475946"/>
            <a:ext cx="608373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5. Fun corner and wrap-up</a:t>
            </a:r>
            <a:endParaRPr sz="54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279" name="Google Shape;279;p16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073684" y="4843621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6"/>
          <p:cNvSpPr/>
          <p:nvPr/>
        </p:nvSpPr>
        <p:spPr>
          <a:xfrm>
            <a:off x="1985141" y="6099859"/>
            <a:ext cx="99261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7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  E  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7373075" y="1081672"/>
            <a:ext cx="2857449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7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8"/>
          <p:cNvSpPr/>
          <p:nvPr/>
        </p:nvSpPr>
        <p:spPr>
          <a:xfrm>
            <a:off x="1884725" y="929269"/>
            <a:ext cx="2597681" cy="3128378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18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1">
            <a:extLst>
              <a:ext uri="{FF2B5EF4-FFF2-40B4-BE49-F238E27FC236}">
                <a16:creationId xmlns:a16="http://schemas.microsoft.com/office/drawing/2014/main" id="{0B92E637-0C0C-D53C-5769-804FB30119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9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9"/>
          <p:cNvSpPr/>
          <p:nvPr/>
        </p:nvSpPr>
        <p:spPr>
          <a:xfrm>
            <a:off x="6153529" y="1496995"/>
            <a:ext cx="1951676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9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79730" y="-112750"/>
            <a:ext cx="12405353" cy="697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20"/>
          <p:cNvSpPr/>
          <p:nvPr/>
        </p:nvSpPr>
        <p:spPr>
          <a:xfrm>
            <a:off x="160027" y="1081672"/>
            <a:ext cx="11859246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00"/>
              <a:buFont typeface="Arial"/>
              <a:buNone/>
            </a:pPr>
            <a:r>
              <a:rPr lang="en-US" sz="19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0"/>
          <p:cNvSpPr/>
          <p:nvPr/>
        </p:nvSpPr>
        <p:spPr>
          <a:xfrm>
            <a:off x="4219047" y="1483829"/>
            <a:ext cx="1774251" cy="2350396"/>
          </a:xfrm>
          <a:prstGeom prst="rect">
            <a:avLst/>
          </a:prstGeom>
          <a:solidFill>
            <a:srgbClr val="A8D08C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lang="en-US" sz="16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0"/>
          <p:cNvPicPr preferRelativeResize="0"/>
          <p:nvPr/>
        </p:nvPicPr>
        <p:blipFill rotWithShape="1">
          <a:blip r:embed="rId4">
            <a:alphaModFix/>
          </a:blip>
          <a:srcRect t="43955"/>
          <a:stretch/>
        </p:blipFill>
        <p:spPr>
          <a:xfrm>
            <a:off x="-12700" y="3014453"/>
            <a:ext cx="12204700" cy="3843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794" y="1081948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1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5409454"/>
            <a:ext cx="2143125" cy="173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56013" y="423121"/>
            <a:ext cx="8795487" cy="566776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/>
          <p:nvPr/>
        </p:nvSpPr>
        <p:spPr>
          <a:xfrm>
            <a:off x="1560277" y="2637057"/>
            <a:ext cx="51629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Well done!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58" y="9146"/>
            <a:ext cx="12159600" cy="6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-10633" y="478697"/>
            <a:ext cx="1823125" cy="584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Starter</a:t>
            </a:r>
            <a:r>
              <a:rPr lang="en-US" sz="2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66706" y="2766920"/>
            <a:ext cx="5458587" cy="132416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41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3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3" descr="图片包含 蛋糕, 室内, 绿色&#10;&#10;已生成高可信度的说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14564" y="338987"/>
            <a:ext cx="46234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31856" y="-223160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08505" flipH="1">
            <a:off x="175516" y="133355"/>
            <a:ext cx="1830386" cy="117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7">
            <a:alphaModFix/>
          </a:blip>
          <a:srcRect l="64636" t="4355" r="3042" b="50581"/>
          <a:stretch/>
        </p:blipFill>
        <p:spPr>
          <a:xfrm>
            <a:off x="9486831" y="3241409"/>
            <a:ext cx="1073964" cy="10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7">
            <a:alphaModFix/>
          </a:blip>
          <a:srcRect l="5481" t="50582" r="62195" b="4354"/>
          <a:stretch/>
        </p:blipFill>
        <p:spPr>
          <a:xfrm>
            <a:off x="9649582" y="116786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 l="6498" t="5227" r="66872" b="47673"/>
          <a:stretch/>
        </p:blipFill>
        <p:spPr>
          <a:xfrm>
            <a:off x="3486977" y="111841"/>
            <a:ext cx="827697" cy="102356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4265126" y="5800176"/>
            <a:ext cx="522170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Contents</a:t>
            </a:r>
            <a:endParaRPr sz="60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7">
            <a:alphaModFix/>
          </a:blip>
          <a:srcRect l="33331" t="3192" r="34345" b="51744"/>
          <a:stretch/>
        </p:blipFill>
        <p:spPr>
          <a:xfrm>
            <a:off x="3813187" y="214225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7">
            <a:alphaModFix/>
          </a:blip>
          <a:srcRect l="5481" t="50582" r="62195" b="4354"/>
          <a:stretch/>
        </p:blipFill>
        <p:spPr>
          <a:xfrm rot="-1438254" flipH="1">
            <a:off x="3814904" y="4300242"/>
            <a:ext cx="999538" cy="97439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/>
          <p:nvPr/>
        </p:nvSpPr>
        <p:spPr>
          <a:xfrm>
            <a:off x="4353883" y="364655"/>
            <a:ext cx="3709462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Warm-up</a:t>
            </a: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3214536" y="1400015"/>
            <a:ext cx="7028591" cy="7546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Listen, point and sing.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>
            <a:off x="4838180" y="2457998"/>
            <a:ext cx="671651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"/>
          <p:cNvSpPr/>
          <p:nvPr/>
        </p:nvSpPr>
        <p:spPr>
          <a:xfrm>
            <a:off x="4484894" y="3474622"/>
            <a:ext cx="6075901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Count the letters.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4314673" y="4508715"/>
            <a:ext cx="7609472" cy="6320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Fun corner and wrap-up</a:t>
            </a:r>
            <a:endParaRPr sz="4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 descr="图片包含 事情&#10;&#10;已生成极高可信度的说明"/>
          <p:cNvPicPr preferRelativeResize="0"/>
          <p:nvPr/>
        </p:nvPicPr>
        <p:blipFill rotWithShape="1">
          <a:blip r:embed="rId3">
            <a:alphaModFix/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8237" y="-158782"/>
            <a:ext cx="3214687" cy="20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0" y="144617"/>
            <a:ext cx="8410575" cy="54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5">
            <a:alphaModFix/>
          </a:blip>
          <a:srcRect l="64636" t="4355" r="3042" b="50581"/>
          <a:stretch/>
        </p:blipFill>
        <p:spPr>
          <a:xfrm>
            <a:off x="5798720" y="4014679"/>
            <a:ext cx="1299496" cy="1266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 l="5481" t="50582" r="62195" b="4354"/>
          <a:stretch/>
        </p:blipFill>
        <p:spPr>
          <a:xfrm>
            <a:off x="6448468" y="663372"/>
            <a:ext cx="999538" cy="97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 l="6498" t="5227" r="66872" b="47673"/>
          <a:stretch/>
        </p:blipFill>
        <p:spPr>
          <a:xfrm>
            <a:off x="290082" y="663442"/>
            <a:ext cx="1211832" cy="149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-290600" y="2321004"/>
            <a:ext cx="955481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0" marR="0" lvl="0" indent="-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Sigmar One"/>
              <a:buAutoNum type="arabicPeriod"/>
            </a:pPr>
            <a:r>
              <a:rPr lang="en-US" sz="66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Warm-up</a:t>
            </a: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endParaRPr sz="6600" b="1" i="1" u="none" strike="noStrike" cap="none">
              <a:solidFill>
                <a:schemeClr val="dk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pic>
        <p:nvPicPr>
          <p:cNvPr id="133" name="Google Shape;133;p4"/>
          <p:cNvPicPr preferRelativeResize="0"/>
          <p:nvPr/>
        </p:nvPicPr>
        <p:blipFill rotWithShape="1">
          <a:blip r:embed="rId5">
            <a:alphaModFix/>
          </a:blip>
          <a:srcRect l="33331" t="3192" r="34345" b="51744"/>
          <a:stretch/>
        </p:blipFill>
        <p:spPr>
          <a:xfrm>
            <a:off x="153841" y="3721834"/>
            <a:ext cx="1002974" cy="97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3661" y="-648929"/>
            <a:ext cx="5041402" cy="50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/>
          <p:nvPr/>
        </p:nvSpPr>
        <p:spPr>
          <a:xfrm>
            <a:off x="2182860" y="6063099"/>
            <a:ext cx="9554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Game: Numbers showing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3829050" y="2722458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4586" y="4226006"/>
            <a:ext cx="2491060" cy="254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/>
          <p:nvPr/>
        </p:nvSpPr>
        <p:spPr>
          <a:xfrm>
            <a:off x="4042319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six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595" y="4506686"/>
            <a:ext cx="3618647" cy="2084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7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/>
          <p:nvPr/>
        </p:nvSpPr>
        <p:spPr>
          <a:xfrm>
            <a:off x="3848100" y="2598003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five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1746" y="4183410"/>
            <a:ext cx="2589214" cy="242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7689" y="0"/>
            <a:ext cx="2178297" cy="164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 descr="A close-up of a stopwatch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500081" y="741402"/>
            <a:ext cx="2439864" cy="164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8"/>
          <p:cNvSpPr/>
          <p:nvPr/>
        </p:nvSpPr>
        <p:spPr>
          <a:xfrm>
            <a:off x="3771900" y="2382792"/>
            <a:ext cx="4107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1" u="none" strike="noStrike" cap="none">
                <a:solidFill>
                  <a:schemeClr val="dk1"/>
                </a:solidFill>
                <a:latin typeface="Sigmar One"/>
                <a:ea typeface="Sigmar One"/>
                <a:cs typeface="Sigmar One"/>
                <a:sym typeface="Sigmar One"/>
              </a:rPr>
              <a:t>nine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0101" y="4519749"/>
            <a:ext cx="3523706" cy="222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Widescreen</PresentationFormat>
  <Paragraphs>66</Paragraphs>
  <Slides>23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Comic Sans MS</vt:lpstr>
      <vt:lpstr>Arial</vt:lpstr>
      <vt:lpstr>Sigmar One</vt:lpstr>
      <vt:lpstr>.VnTifani HeavyH</vt:lpstr>
      <vt:lpstr>Calibri Light</vt:lpstr>
      <vt:lpstr>Times New Roman</vt:lpstr>
      <vt:lpstr>Calibri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李佳宇</dc:creator>
  <cp:lastModifiedBy>Admin</cp:lastModifiedBy>
  <cp:revision>6</cp:revision>
  <dcterms:created xsi:type="dcterms:W3CDTF">2017-05-08T08:38:07Z</dcterms:created>
  <dcterms:modified xsi:type="dcterms:W3CDTF">2024-10-25T02:48:09Z</dcterms:modified>
</cp:coreProperties>
</file>