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1" r:id="rId3"/>
  </p:sldMasterIdLst>
  <p:notesMasterIdLst>
    <p:notesMasterId r:id="rId24"/>
  </p:notesMasterIdLst>
  <p:sldIdLst>
    <p:sldId id="7702" r:id="rId4"/>
    <p:sldId id="332" r:id="rId5"/>
    <p:sldId id="334" r:id="rId6"/>
    <p:sldId id="331" r:id="rId7"/>
    <p:sldId id="7312" r:id="rId8"/>
    <p:sldId id="333" r:id="rId9"/>
    <p:sldId id="7313" r:id="rId10"/>
    <p:sldId id="7314" r:id="rId11"/>
    <p:sldId id="7311" r:id="rId12"/>
    <p:sldId id="7315" r:id="rId13"/>
    <p:sldId id="7316" r:id="rId14"/>
    <p:sldId id="7317" r:id="rId15"/>
    <p:sldId id="7318" r:id="rId16"/>
    <p:sldId id="259" r:id="rId17"/>
    <p:sldId id="321" r:id="rId18"/>
    <p:sldId id="322" r:id="rId19"/>
    <p:sldId id="7319" r:id="rId20"/>
    <p:sldId id="7320" r:id="rId21"/>
    <p:sldId id="335" r:id="rId22"/>
    <p:sldId id="7306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1746" autoAdjust="0"/>
  </p:normalViewPr>
  <p:slideViewPr>
    <p:cSldViewPr snapToGrid="0">
      <p:cViewPr varScale="1">
        <p:scale>
          <a:sx n="67" d="100"/>
          <a:sy n="67" d="100"/>
        </p:scale>
        <p:origin x="129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5A719-80F8-4E97-B5B0-DE2CAB1BD3F8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FC3FF-CBB2-4E51-8B71-DE3D5778B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15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FC3FF-CBB2-4E51-8B71-DE3D5778BDA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487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FC3FF-CBB2-4E51-8B71-DE3D5778BDA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423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FC3FF-CBB2-4E51-8B71-DE3D5778BDA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6493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FC3FF-CBB2-4E51-8B71-DE3D5778BDA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375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FC3FF-CBB2-4E51-8B71-DE3D5778BDA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6140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FC3FF-CBB2-4E51-8B71-DE3D5778BDA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6854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FC3FF-CBB2-4E51-8B71-DE3D5778BDA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0933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FC3FF-CBB2-4E51-8B71-DE3D5778BDA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33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FC3FF-CBB2-4E51-8B71-DE3D5778BDA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588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FC3FF-CBB2-4E51-8B71-DE3D5778BDA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366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FC3FF-CBB2-4E51-8B71-DE3D5778BDA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1716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FC3FF-CBB2-4E51-8B71-DE3D5778BDA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77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FC3FF-CBB2-4E51-8B71-DE3D5778BDA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0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quả khế để đi đến câu hỏi</a:t>
            </a:r>
          </a:p>
          <a:p>
            <a:r>
              <a:rPr lang="en-US" baseline="0"/>
              <a:t>Tại slide câu hỏi, click vào con chim để quay về slide này</a:t>
            </a:r>
          </a:p>
          <a:p>
            <a:r>
              <a:rPr lang="en-US" baseline="0"/>
              <a:t>Chơi xong thì enter để xuất hiên người nông dân hạnh phúc</a:t>
            </a:r>
          </a:p>
          <a:p>
            <a:r>
              <a:rPr lang="en-US" baseline="0"/>
              <a:t>Click vào người nông dân để đi đến bài mới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FC3FF-CBB2-4E51-8B71-DE3D5778BD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35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FC3FF-CBB2-4E51-8B71-DE3D5778BDA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033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FC3FF-CBB2-4E51-8B71-DE3D5778BDA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61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FC3FF-CBB2-4E51-8B71-DE3D5778BDA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059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FC3FF-CBB2-4E51-8B71-DE3D5778BDA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04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265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162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419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3"/>
            <a:ext cx="7886800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330" lvl="0" indent="-42291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95" lvl="1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625" lvl="2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590" lvl="3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920" lvl="4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885" lvl="5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215" lvl="6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9180" lvl="7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510" lvl="8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36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3"/>
            <a:ext cx="1448331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4" y="15432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8"/>
            <a:ext cx="116554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8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32966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6" y="-38689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6" y="1290835"/>
            <a:ext cx="6186529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0"/>
            <a:ext cx="4368800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26" y="4257201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877805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2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511635" y="-112633"/>
            <a:ext cx="6816033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607767" y="3790567"/>
            <a:ext cx="4077600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18167" y="4385600"/>
            <a:ext cx="3856800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40567" y="2407333"/>
            <a:ext cx="2812000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4007" y="123442"/>
            <a:ext cx="4461187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01314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2" y="15432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8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359359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0"/>
            <a:ext cx="278024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4" y="3694386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36" y="61829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3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69" y="29406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69" y="42036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2" y="18599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325561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6" y="171174"/>
            <a:ext cx="2654263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69" y="4316776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8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4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613790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42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521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2184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5387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6283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8695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0011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1904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4471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6579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50959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671" y="-277942"/>
            <a:ext cx="2022629" cy="202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0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908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263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549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765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432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7B5EDA-34D1-FB29-DB9C-334FD1D4F8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DD855D9-C736-171D-1D48-2BAA108AE36B}"/>
              </a:ext>
            </a:extLst>
          </p:cNvPr>
          <p:cNvSpPr/>
          <p:nvPr userDrawn="1"/>
        </p:nvSpPr>
        <p:spPr>
          <a:xfrm>
            <a:off x="452438" y="247650"/>
            <a:ext cx="11287125" cy="6457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4398EA6-E0FF-4FF3-7FDD-A4A588437C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247" y="4873071"/>
            <a:ext cx="1510653" cy="152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58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260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754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EAB5162-4F28-2519-338F-88DAA8801F1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21093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8">
          <p15:clr>
            <a:srgbClr val="F26B43"/>
          </p15:clr>
        </p15:guide>
        <p15:guide id="4" orient="horz" pos="4184">
          <p15:clr>
            <a:srgbClr val="F26B43"/>
          </p15:clr>
        </p15:guide>
        <p15:guide id="5" pos="224">
          <p15:clr>
            <a:srgbClr val="F26B43"/>
          </p15:clr>
        </p15:guide>
        <p15:guide id="6" pos="744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3C27D02-5BA6-870A-C11F-EE2E4173F09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 panose="02000506000000020004"/>
              <a:buNone/>
              <a:defRPr sz="2700">
                <a:solidFill>
                  <a:schemeClr val="dk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7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6895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273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51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microsoft.com/office/2007/relationships/hdphoto" Target="../media/hdphoto4.wdp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48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jp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27.png"/><Relationship Id="rId18" Type="http://schemas.openxmlformats.org/officeDocument/2006/relationships/slide" Target="slide6.xml"/><Relationship Id="rId26" Type="http://schemas.openxmlformats.org/officeDocument/2006/relationships/image" Target="../media/image35.png"/><Relationship Id="rId3" Type="http://schemas.openxmlformats.org/officeDocument/2006/relationships/audio" Target="../media/media1.mp3"/><Relationship Id="rId21" Type="http://schemas.openxmlformats.org/officeDocument/2006/relationships/image" Target="../media/image32.png"/><Relationship Id="rId7" Type="http://schemas.openxmlformats.org/officeDocument/2006/relationships/image" Target="../media/image22.png"/><Relationship Id="rId12" Type="http://schemas.openxmlformats.org/officeDocument/2006/relationships/image" Target="../media/image26.GIF"/><Relationship Id="rId17" Type="http://schemas.openxmlformats.org/officeDocument/2006/relationships/image" Target="../media/image30.png"/><Relationship Id="rId25" Type="http://schemas.microsoft.com/office/2007/relationships/hdphoto" Target="../media/hdphoto2.wdp"/><Relationship Id="rId2" Type="http://schemas.microsoft.com/office/2007/relationships/media" Target="../media/media1.mp3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openxmlformats.org/officeDocument/2006/relationships/slide" Target="slide9.xml"/><Relationship Id="rId1" Type="http://schemas.openxmlformats.org/officeDocument/2006/relationships/tags" Target="../tags/tag5.xml"/><Relationship Id="rId6" Type="http://schemas.openxmlformats.org/officeDocument/2006/relationships/image" Target="../media/image21.jpeg"/><Relationship Id="rId11" Type="http://schemas.microsoft.com/office/2007/relationships/hdphoto" Target="../media/hdphoto1.wdp"/><Relationship Id="rId24" Type="http://schemas.openxmlformats.org/officeDocument/2006/relationships/image" Target="../media/image34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29.png"/><Relationship Id="rId23" Type="http://schemas.openxmlformats.org/officeDocument/2006/relationships/image" Target="../media/image33.png"/><Relationship Id="rId28" Type="http://schemas.openxmlformats.org/officeDocument/2006/relationships/image" Target="../media/image36.png"/><Relationship Id="rId10" Type="http://schemas.openxmlformats.org/officeDocument/2006/relationships/image" Target="../media/image25.png"/><Relationship Id="rId19" Type="http://schemas.openxmlformats.org/officeDocument/2006/relationships/image" Target="../media/image31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24.GIF"/><Relationship Id="rId14" Type="http://schemas.openxmlformats.org/officeDocument/2006/relationships/image" Target="../media/image28.png"/><Relationship Id="rId22" Type="http://schemas.openxmlformats.org/officeDocument/2006/relationships/slide" Target="slide8.xml"/><Relationship Id="rId27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6" Type="http://schemas.openxmlformats.org/officeDocument/2006/relationships/image" Target="../media/image26.GIF"/><Relationship Id="rId5" Type="http://schemas.openxmlformats.org/officeDocument/2006/relationships/slide" Target="slide4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Relationship Id="rId6" Type="http://schemas.openxmlformats.org/officeDocument/2006/relationships/image" Target="../media/image26.GIF"/><Relationship Id="rId5" Type="http://schemas.openxmlformats.org/officeDocument/2006/relationships/slide" Target="slide4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6" Type="http://schemas.openxmlformats.org/officeDocument/2006/relationships/image" Target="../media/image26.GIF"/><Relationship Id="rId5" Type="http://schemas.openxmlformats.org/officeDocument/2006/relationships/slide" Target="slide4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Relationship Id="rId6" Type="http://schemas.openxmlformats.org/officeDocument/2006/relationships/image" Target="../media/image26.GIF"/><Relationship Id="rId5" Type="http://schemas.openxmlformats.org/officeDocument/2006/relationships/slide" Target="slide4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1" descr="E:\0000000我图PPT\03.20\亲子乐园\亲子乐园副本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2419" y="-27384"/>
            <a:ext cx="12255059" cy="6860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" descr="E:\0000000我图PPT\03.20\亲子乐园\r6t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8163" y="-681260"/>
            <a:ext cx="12865429" cy="739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" descr="E:\0000000我图PPT\03.20\亲子乐园\34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" y="3934376"/>
            <a:ext cx="12194117" cy="29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" descr="E:\0000000我图PPT\03.20\亲子乐园\56y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42413" y="4187132"/>
            <a:ext cx="7469361" cy="259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" descr="E:\0000000我图PPT\03.20\亲子乐园\ty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26572" y="3192275"/>
            <a:ext cx="4268259" cy="4027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" descr="E:\0000000我图PPT\03.20\亲子乐园\568io.png"/>
          <p:cNvPicPr preferRelativeResize="0"/>
          <p:nvPr/>
        </p:nvPicPr>
        <p:blipFill rotWithShape="1">
          <a:blip r:embed="rId9">
            <a:alphaModFix/>
          </a:blip>
          <a:srcRect l="67532" t="19027" r="11037" b="19634"/>
          <a:stretch/>
        </p:blipFill>
        <p:spPr>
          <a:xfrm>
            <a:off x="10239557" y="-162231"/>
            <a:ext cx="2139785" cy="21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" descr="E:\0000000我图PPT\03.20\亲子乐园\568io.png"/>
          <p:cNvPicPr preferRelativeResize="0"/>
          <p:nvPr/>
        </p:nvPicPr>
        <p:blipFill rotWithShape="1">
          <a:blip r:embed="rId9">
            <a:alphaModFix/>
          </a:blip>
          <a:srcRect l="3846" t="10300" r="70716" b="10732"/>
          <a:stretch/>
        </p:blipFill>
        <p:spPr>
          <a:xfrm>
            <a:off x="-310527" y="-426956"/>
            <a:ext cx="2540000" cy="2810933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"/>
          <p:cNvSpPr/>
          <p:nvPr/>
        </p:nvSpPr>
        <p:spPr>
          <a:xfrm>
            <a:off x="1975469" y="2827408"/>
            <a:ext cx="8219284" cy="14552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62233" tIns="81100" rIns="162233" bIns="811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TOÁN LỚP 4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GV: VŨ THỊ HỒNG HÀ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73" name="Google Shape;373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334591" y="1373832"/>
            <a:ext cx="1769125" cy="1425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A6E258-8A44-A97A-1D06-54DCCF8FC6B0}"/>
              </a:ext>
            </a:extLst>
          </p:cNvPr>
          <p:cNvSpPr/>
          <p:nvPr/>
        </p:nvSpPr>
        <p:spPr>
          <a:xfrm>
            <a:off x="1168714" y="971286"/>
            <a:ext cx="9854572" cy="5039319"/>
          </a:xfrm>
          <a:prstGeom prst="rect">
            <a:avLst/>
          </a:prstGeom>
          <a:noFill/>
        </p:spPr>
        <p:txBody>
          <a:bodyPr spcFirstLastPara="1" wrap="none" lIns="121920" tIns="60960" rIns="121920" bIns="60960" numCol="1">
            <a:prstTxWarp prst="textArchUp">
              <a:avLst>
                <a:gd name="adj" fmla="val 10229978"/>
              </a:avLst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>
                <a:ln w="0"/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TRƯỜNG TIỂU HỌC QUỐC TUẤN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AF99FF-7B99-636B-177B-10FBDBD1B1A7}"/>
              </a:ext>
            </a:extLst>
          </p:cNvPr>
          <p:cNvSpPr/>
          <p:nvPr/>
        </p:nvSpPr>
        <p:spPr>
          <a:xfrm>
            <a:off x="5972858" y="2813447"/>
            <a:ext cx="24628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3CDD95-2AE4-96BD-5281-02F1BC403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301" y="246469"/>
            <a:ext cx="3078747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AD807D-429E-4E8D-B151-FA954C6DC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2825" y="1352551"/>
            <a:ext cx="2630386" cy="24597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92460"/>
            <a:ext cx="1991362" cy="9981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D68D7C-AC57-5F41-67E5-B0806B72E0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5150" y="2267299"/>
            <a:ext cx="2390775" cy="1699863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88F5F3F7-5B4F-DB2E-F542-F6C85FA5A8EB}"/>
              </a:ext>
            </a:extLst>
          </p:cNvPr>
          <p:cNvSpPr/>
          <p:nvPr/>
        </p:nvSpPr>
        <p:spPr>
          <a:xfrm>
            <a:off x="7505700" y="1028700"/>
            <a:ext cx="2247900" cy="1076325"/>
          </a:xfrm>
          <a:prstGeom prst="wedgeRoundRectCallout">
            <a:avLst>
              <a:gd name="adj1" fmla="val -11935"/>
              <a:gd name="adj2" fmla="val 7899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châm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2945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92460"/>
            <a:ext cx="1991362" cy="9981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D3911F-AADA-ED24-4DF9-AA844816E7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7774" y="1833562"/>
            <a:ext cx="4086225" cy="23814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3B72D5-D409-1BE1-20E5-1F60F1B3E508}"/>
              </a:ext>
            </a:extLst>
          </p:cNvPr>
          <p:cNvSpPr txBox="1"/>
          <p:nvPr/>
        </p:nvSpPr>
        <p:spPr>
          <a:xfrm>
            <a:off x="5495924" y="2000250"/>
            <a:ext cx="62960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AB song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DC,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AD song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BC;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AB = BC = CD = DA.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DC2086-0A49-FC7E-1E9E-070499D33C77}"/>
              </a:ext>
            </a:extLst>
          </p:cNvPr>
          <p:cNvCxnSpPr/>
          <p:nvPr/>
        </p:nvCxnSpPr>
        <p:spPr>
          <a:xfrm flipV="1">
            <a:off x="1685925" y="2238375"/>
            <a:ext cx="1647825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E6F994-5115-AE0B-5F1B-9FADFBC550B3}"/>
              </a:ext>
            </a:extLst>
          </p:cNvPr>
          <p:cNvCxnSpPr/>
          <p:nvPr/>
        </p:nvCxnSpPr>
        <p:spPr>
          <a:xfrm flipV="1">
            <a:off x="3314700" y="3086100"/>
            <a:ext cx="1647825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42A366-40DD-FBC7-D72A-62D13FC75DF7}"/>
              </a:ext>
            </a:extLst>
          </p:cNvPr>
          <p:cNvCxnSpPr>
            <a:cxnSpLocks/>
          </p:cNvCxnSpPr>
          <p:nvPr/>
        </p:nvCxnSpPr>
        <p:spPr>
          <a:xfrm>
            <a:off x="1666875" y="3038475"/>
            <a:ext cx="1647825" cy="8667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6D7231-134C-DA9F-7C63-A5138674ABB2}"/>
              </a:ext>
            </a:extLst>
          </p:cNvPr>
          <p:cNvCxnSpPr>
            <a:cxnSpLocks/>
          </p:cNvCxnSpPr>
          <p:nvPr/>
        </p:nvCxnSpPr>
        <p:spPr>
          <a:xfrm>
            <a:off x="3314700" y="2228850"/>
            <a:ext cx="1647825" cy="838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71344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组合 1">
            <a:extLst>
              <a:ext uri="{FF2B5EF4-FFF2-40B4-BE49-F238E27FC236}">
                <a16:creationId xmlns:a16="http://schemas.microsoft.com/office/drawing/2014/main" id="{F91B7B43-4C8F-A304-DF1E-0A8658727E79}"/>
              </a:ext>
            </a:extLst>
          </p:cNvPr>
          <p:cNvGrpSpPr/>
          <p:nvPr/>
        </p:nvGrpSpPr>
        <p:grpSpPr>
          <a:xfrm>
            <a:off x="793860" y="-120650"/>
            <a:ext cx="11026665" cy="6906613"/>
            <a:chOff x="1524000" y="216824"/>
            <a:chExt cx="10850564" cy="6896100"/>
          </a:xfrm>
        </p:grpSpPr>
        <p:pic>
          <p:nvPicPr>
            <p:cNvPr id="161" name="图片 10">
              <a:extLst>
                <a:ext uri="{FF2B5EF4-FFF2-40B4-BE49-F238E27FC236}">
                  <a16:creationId xmlns:a16="http://schemas.microsoft.com/office/drawing/2014/main" id="{9BD63720-DD42-5F18-7863-A00791165F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62" name="椭圆 11">
              <a:extLst>
                <a:ext uri="{FF2B5EF4-FFF2-40B4-BE49-F238E27FC236}">
                  <a16:creationId xmlns:a16="http://schemas.microsoft.com/office/drawing/2014/main" id="{F6E2F8ED-3EB0-63B9-0320-F9AEE9C0BB2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63" name="图片 17">
            <a:extLst>
              <a:ext uri="{FF2B5EF4-FFF2-40B4-BE49-F238E27FC236}">
                <a16:creationId xmlns:a16="http://schemas.microsoft.com/office/drawing/2014/main" id="{2B2BD67B-1BB4-041D-4AF8-BAA033E5CC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725" y="2741013"/>
            <a:ext cx="4368800" cy="4368800"/>
          </a:xfrm>
          <a:prstGeom prst="rect">
            <a:avLst/>
          </a:prstGeom>
        </p:spPr>
      </p:pic>
      <p:sp>
        <p:nvSpPr>
          <p:cNvPr id="164" name="TextBox 163">
            <a:extLst>
              <a:ext uri="{FF2B5EF4-FFF2-40B4-BE49-F238E27FC236}">
                <a16:creationId xmlns:a16="http://schemas.microsoft.com/office/drawing/2014/main" id="{EC50BE58-0B01-10D4-E31E-EE91276B6F3F}"/>
              </a:ext>
            </a:extLst>
          </p:cNvPr>
          <p:cNvSpPr txBox="1"/>
          <p:nvPr/>
        </p:nvSpPr>
        <p:spPr>
          <a:xfrm>
            <a:off x="3080351" y="2042505"/>
            <a:ext cx="63543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Hình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thoi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cặp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đối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diện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, song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song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bốn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nhau</a:t>
            </a:r>
            <a:endParaRPr lang="en-US" sz="4000" b="1" dirty="0">
              <a:solidFill>
                <a:srgbClr val="685338"/>
              </a:solidFill>
              <a:latin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0996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161F63-0E7A-031F-EDCA-975D16F913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0875" y="1832918"/>
            <a:ext cx="6897078" cy="1574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7221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3FC374EA-004D-72E8-874C-F3E8B3481512}"/>
              </a:ext>
            </a:extLst>
          </p:cNvPr>
          <p:cNvSpPr/>
          <p:nvPr/>
        </p:nvSpPr>
        <p:spPr>
          <a:xfrm>
            <a:off x="1435638" y="880413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1: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BDEE9-6ED8-B529-1D8F-7A1E025BC7EC}"/>
              </a:ext>
            </a:extLst>
          </p:cNvPr>
          <p:cNvSpPr txBox="1"/>
          <p:nvPr/>
        </p:nvSpPr>
        <p:spPr>
          <a:xfrm>
            <a:off x="2232314" y="811267"/>
            <a:ext cx="855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Những hình nào dưới đây là hình thoi?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2C3794-316A-F6A2-4B57-1A8E15497A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1752600"/>
            <a:ext cx="6364408" cy="3676650"/>
          </a:xfrm>
          <a:prstGeom prst="rect">
            <a:avLst/>
          </a:prstGeom>
        </p:spPr>
      </p:pic>
      <p:pic>
        <p:nvPicPr>
          <p:cNvPr id="5" name="Picture 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A30E7892-BC8C-7E32-2012-792935F8D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879" y="1714500"/>
            <a:ext cx="1091233" cy="923925"/>
          </a:xfrm>
          <a:prstGeom prst="rect">
            <a:avLst/>
          </a:prstGeom>
        </p:spPr>
      </p:pic>
      <p:pic>
        <p:nvPicPr>
          <p:cNvPr id="8" name="Picture 7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81D9CEBB-9533-A02B-9437-ABBE136705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54" y="1485900"/>
            <a:ext cx="1091233" cy="923925"/>
          </a:xfrm>
          <a:prstGeom prst="rect">
            <a:avLst/>
          </a:prstGeom>
        </p:spPr>
      </p:pic>
      <p:pic>
        <p:nvPicPr>
          <p:cNvPr id="11" name="Picture 10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DD3544DD-007D-208F-C47D-04AAC013D8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504" y="1952625"/>
            <a:ext cx="1091233" cy="9239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BBD07D16-B1CE-B9F2-6859-36128E368631}"/>
              </a:ext>
            </a:extLst>
          </p:cNvPr>
          <p:cNvSpPr/>
          <p:nvPr/>
        </p:nvSpPr>
        <p:spPr>
          <a:xfrm>
            <a:off x="740313" y="451457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2: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F41B4-F1F2-7DB0-C3DE-07B00D51B165}"/>
              </a:ext>
            </a:extLst>
          </p:cNvPr>
          <p:cNvSpPr txBox="1"/>
          <p:nvPr/>
        </p:nvSpPr>
        <p:spPr>
          <a:xfrm>
            <a:off x="2194214" y="386928"/>
            <a:ext cx="855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Cho dãy theo quy luật như sa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F37896-B291-D3B7-0857-9C29381EB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3075" y="1643062"/>
            <a:ext cx="8362950" cy="10650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9EF6D7-3FB2-1094-1256-36AD50A12769}"/>
              </a:ext>
            </a:extLst>
          </p:cNvPr>
          <p:cNvSpPr txBox="1"/>
          <p:nvPr/>
        </p:nvSpPr>
        <p:spPr>
          <a:xfrm>
            <a:off x="946438" y="3111078"/>
            <a:ext cx="102740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Hình thích hợp với vị trí dấu “?” là hình thoi hay hình bình hành?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B8BE05AE-068A-7AC4-A7B5-A7E192B5E513}"/>
              </a:ext>
            </a:extLst>
          </p:cNvPr>
          <p:cNvSpPr/>
          <p:nvPr/>
        </p:nvSpPr>
        <p:spPr>
          <a:xfrm>
            <a:off x="7529513" y="1828800"/>
            <a:ext cx="1243012" cy="790575"/>
          </a:xfrm>
          <a:prstGeom prst="diamond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1326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21F4E2F7-65DE-4731-FC5C-EE62C1B2C93E}"/>
              </a:ext>
            </a:extLst>
          </p:cNvPr>
          <p:cNvSpPr/>
          <p:nvPr/>
        </p:nvSpPr>
        <p:spPr>
          <a:xfrm>
            <a:off x="606962" y="489557"/>
            <a:ext cx="1769611" cy="638824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3: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6C78E0-6DA5-34EC-44D2-680DDE7D1982}"/>
              </a:ext>
            </a:extLst>
          </p:cNvPr>
          <p:cNvSpPr txBox="1"/>
          <p:nvPr/>
        </p:nvSpPr>
        <p:spPr>
          <a:xfrm>
            <a:off x="2438399" y="514597"/>
            <a:ext cx="883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Quan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rồi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đúng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991F31-1254-50AA-5F32-00F47F0D4A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274" y="1862137"/>
            <a:ext cx="4067175" cy="23444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EE568A-D109-CDFA-6A59-6FC4E78D2502}"/>
              </a:ext>
            </a:extLst>
          </p:cNvPr>
          <p:cNvSpPr txBox="1"/>
          <p:nvPr/>
        </p:nvSpPr>
        <p:spPr>
          <a:xfrm>
            <a:off x="5019674" y="1305172"/>
            <a:ext cx="6419851" cy="3694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Nối bốn điểm nào trong hình vẽ để được một hình thoi?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A. Bốn điểm M, N, P, Q.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B. Bốn điểm M, N, P, R.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C. Bốn điểm M, N, P, S.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16119C-6F79-8139-E571-FE45032A1CF0}"/>
              </a:ext>
            </a:extLst>
          </p:cNvPr>
          <p:cNvCxnSpPr>
            <a:cxnSpLocks/>
          </p:cNvCxnSpPr>
          <p:nvPr/>
        </p:nvCxnSpPr>
        <p:spPr>
          <a:xfrm>
            <a:off x="1114425" y="3019425"/>
            <a:ext cx="1638300" cy="800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208036-28AF-7527-E01A-B47BEBCD6A7A}"/>
              </a:ext>
            </a:extLst>
          </p:cNvPr>
          <p:cNvCxnSpPr>
            <a:cxnSpLocks/>
          </p:cNvCxnSpPr>
          <p:nvPr/>
        </p:nvCxnSpPr>
        <p:spPr>
          <a:xfrm flipV="1">
            <a:off x="2752725" y="3038475"/>
            <a:ext cx="1676400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C169BA4-2CB2-22DE-8665-92F1B1B3214E}"/>
              </a:ext>
            </a:extLst>
          </p:cNvPr>
          <p:cNvSpPr/>
          <p:nvPr/>
        </p:nvSpPr>
        <p:spPr>
          <a:xfrm>
            <a:off x="4962525" y="3667125"/>
            <a:ext cx="590550" cy="628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7105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-123825" y="0"/>
            <a:ext cx="11931512" cy="7753350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827AD9-AF4B-ACCE-E6F2-94C388888D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5650" y="1871380"/>
            <a:ext cx="5440404" cy="1346251"/>
          </a:xfrm>
          <a:prstGeom prst="rect">
            <a:avLst/>
          </a:prstGeom>
        </p:spPr>
      </p:pic>
      <p:sp>
        <p:nvSpPr>
          <p:cNvPr id="4" name="矩形 4">
            <a:extLst>
              <a:ext uri="{FF2B5EF4-FFF2-40B4-BE49-F238E27FC236}">
                <a16:creationId xmlns:a16="http://schemas.microsoft.com/office/drawing/2014/main" id="{808A6E3F-DE18-5292-0987-F0B9648AFFCA}"/>
              </a:ext>
            </a:extLst>
          </p:cNvPr>
          <p:cNvSpPr/>
          <p:nvPr/>
        </p:nvSpPr>
        <p:spPr>
          <a:xfrm>
            <a:off x="2361759" y="351690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D79A0A-C970-A8F3-6C13-856DD502BF28}"/>
              </a:ext>
            </a:extLst>
          </p:cNvPr>
          <p:cNvSpPr txBox="1"/>
          <p:nvPr/>
        </p:nvSpPr>
        <p:spPr>
          <a:xfrm>
            <a:off x="2361759" y="3696842"/>
            <a:ext cx="665541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và kể tên một số đồ vật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7370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ộ Khay Hình Thoi Để Đồ Vật - 3MHOME">
            <a:extLst>
              <a:ext uri="{FF2B5EF4-FFF2-40B4-BE49-F238E27FC236}">
                <a16:creationId xmlns:a16="http://schemas.microsoft.com/office/drawing/2014/main" id="{804E3C44-7B6B-4E6E-B1E4-428B66BA1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652463"/>
            <a:ext cx="5469999" cy="260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. Trong các đồ vật có ở Hình 4.9, đồ vật nào có dạng hình thoi?2. Em hãy  tìm">
            <a:extLst>
              <a:ext uri="{FF2B5EF4-FFF2-40B4-BE49-F238E27FC236}">
                <a16:creationId xmlns:a16="http://schemas.microsoft.com/office/drawing/2014/main" id="{19408BA4-85F3-40D0-3D90-FF4D41934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738188"/>
            <a:ext cx="2819400" cy="398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ệ sắt trang trí treo tường đẹp KGS23">
            <a:extLst>
              <a:ext uri="{FF2B5EF4-FFF2-40B4-BE49-F238E27FC236}">
                <a16:creationId xmlns:a16="http://schemas.microsoft.com/office/drawing/2014/main" id="{5E94A7F2-CB93-17DA-984F-906C7C666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3396701"/>
            <a:ext cx="2933700" cy="294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ổng hợp Hình Thoi Trong Thực Tế giá rẻ, bán chạy tháng 10/2023 - BeeCost">
            <a:extLst>
              <a:ext uri="{FF2B5EF4-FFF2-40B4-BE49-F238E27FC236}">
                <a16:creationId xmlns:a16="http://schemas.microsoft.com/office/drawing/2014/main" id="{01CC819E-64A7-2022-669B-C8AA9061F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3343275"/>
            <a:ext cx="2962274" cy="296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9950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793860" y="-120650"/>
            <a:ext cx="11026665" cy="6906613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725" y="2741013"/>
            <a:ext cx="4368800" cy="43688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276" y="1521861"/>
            <a:ext cx="5405709" cy="54440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85DC38-403B-71E5-525A-39F8C1DC9E79}"/>
              </a:ext>
            </a:extLst>
          </p:cNvPr>
          <p:cNvSpPr txBox="1"/>
          <p:nvPr/>
        </p:nvSpPr>
        <p:spPr>
          <a:xfrm>
            <a:off x="3308951" y="2375880"/>
            <a:ext cx="63543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Ôn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85338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31B3DF-B3F7-8AAA-34D0-890B49E352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15088" y="1396964"/>
            <a:ext cx="3962743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5641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565213C0-F7FF-B551-759E-22944805F50E}"/>
              </a:ext>
            </a:extLst>
          </p:cNvPr>
          <p:cNvGrpSpPr/>
          <p:nvPr/>
        </p:nvGrpSpPr>
        <p:grpSpPr>
          <a:xfrm>
            <a:off x="6555738" y="1935909"/>
            <a:ext cx="1689904" cy="570719"/>
            <a:chOff x="3587697" y="3958134"/>
            <a:chExt cx="1374735" cy="483228"/>
          </a:xfrm>
          <a:noFill/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324C1376-AC16-ED44-0951-3D5D06D056A8}"/>
                </a:ext>
              </a:extLst>
            </p:cNvPr>
            <p:cNvSpPr/>
            <p:nvPr/>
          </p:nvSpPr>
          <p:spPr>
            <a:xfrm>
              <a:off x="3587697" y="3965411"/>
              <a:ext cx="1374735" cy="475951"/>
            </a:xfrm>
            <a:prstGeom prst="roundRect">
              <a:avLst>
                <a:gd name="adj" fmla="val 50000"/>
              </a:avLst>
            </a:prstGeom>
            <a:solidFill>
              <a:srgbClr val="AE7637"/>
            </a:solidFill>
            <a:ln w="19050">
              <a:solidFill>
                <a:srgbClr val="6853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8984202-ADC9-E352-1E12-D0BF95DC6F5B}"/>
                </a:ext>
              </a:extLst>
            </p:cNvPr>
            <p:cNvSpPr txBox="1"/>
            <p:nvPr/>
          </p:nvSpPr>
          <p:spPr>
            <a:xfrm>
              <a:off x="4565482" y="3958134"/>
              <a:ext cx="173390" cy="338235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A2948C-5F30-CC1B-43EC-C6E3B63E74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91" y="-104046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314B45-A214-525D-0516-F63942F843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6353" y="2462300"/>
            <a:ext cx="6419644" cy="2371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151F29-962A-3C0D-0533-BD710AC3ADEB}"/>
              </a:ext>
            </a:extLst>
          </p:cNvPr>
          <p:cNvSpPr txBox="1"/>
          <p:nvPr/>
        </p:nvSpPr>
        <p:spPr>
          <a:xfrm>
            <a:off x="6819900" y="4495800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1626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10AE18-2E4A-FABD-A98F-6A222FF09E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3716" y="1090176"/>
            <a:ext cx="8913124" cy="50906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8073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6D3B12-E548-CB50-42B6-27B3DCA745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6133" y="438292"/>
            <a:ext cx="9474005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9768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1026" name="Picture 2" descr="Tree Cartoon Wallpapers - Top Free Tree Cartoon Backgrounds -  WallpaperAcces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04800"/>
            <a:ext cx="5938715" cy="62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07" y="1542697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67" y="-10798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08" y="79287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6160">
            <a:off x="7170995" y="235314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546" y="3200400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4464" y="3687124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rd GIFs - Get the best GIF on GIPHY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583" y="179547"/>
            <a:ext cx="3435012" cy="24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5081" y="2197962"/>
            <a:ext cx="3551238" cy="2038350"/>
          </a:xfrm>
          <a:prstGeom prst="cloudCallout">
            <a:avLst>
              <a:gd name="adj1" fmla="val 61523"/>
              <a:gd name="adj2" fmla="val -617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 panose="020B0604020202020204"/>
              </a:rPr>
              <a:t>ĂN KHẾ </a:t>
            </a:r>
          </a:p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 panose="020B0604020202020204"/>
              </a:rPr>
              <a:t>TRẢ VÀNG</a:t>
            </a:r>
          </a:p>
        </p:txBody>
      </p:sp>
      <p:pic>
        <p:nvPicPr>
          <p:cNvPr id="2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49200" y="2765113"/>
            <a:ext cx="609600" cy="609600"/>
          </a:xfrm>
          <a:prstGeom prst="rect">
            <a:avLst/>
          </a:prstGeom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3800270"/>
            <a:ext cx="2477546" cy="285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Welcome to Basky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" y="5292726"/>
            <a:ext cx="2463484" cy="129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khế 1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93" y="2150600"/>
            <a:ext cx="835025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khế 2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8" y="102120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khế 2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575" y="2153775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khế 4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727" y="2252889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40" y="1981932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940" y="1447801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40" y="1514476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552" y="1546683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64" y="1945218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14109" r="85396">
                        <a14:foregroundMark x1="22277" y1="22819" x2="48020" y2="38255"/>
                        <a14:foregroundMark x1="16089" y1="2013" x2="22277" y2="16779"/>
                        <a14:foregroundMark x1="24010" y1="18792" x2="33168" y2="24161"/>
                        <a14:foregroundMark x1="36386" y1="27517" x2="50990" y2="30872"/>
                        <a14:foregroundMark x1="50990" y1="30872" x2="67079" y2="25503"/>
                        <a14:foregroundMark x1="68317" y1="24832" x2="79208" y2="14094"/>
                        <a14:foregroundMark x1="79950" y1="14094" x2="83416" y2="671"/>
                        <a14:foregroundMark x1="81436" y1="22819" x2="72277" y2="72483"/>
                        <a14:foregroundMark x1="83416" y1="14765" x2="71287" y2="83221"/>
                        <a14:foregroundMark x1="71040" y1="36242" x2="60149" y2="95973"/>
                        <a14:foregroundMark x1="48020" y1="44295" x2="45050" y2="91275"/>
                        <a14:foregroundMark x1="18812" y1="23490" x2="34158" y2="88591"/>
                        <a14:foregroundMark x1="25990" y1="77181" x2="28960" y2="85906"/>
                        <a14:foregroundMark x1="15842" y1="10067" x2="23267" y2="74497"/>
                        <a14:foregroundMark x1="32178" y1="91275" x2="43317" y2="97315"/>
                        <a14:foregroundMark x1="82921" y1="25503" x2="75495" y2="83893"/>
                        <a14:foregroundMark x1="82178" y1="36242" x2="81188" y2="61745"/>
                        <a14:foregroundMark x1="79455" y1="67114" x2="75248" y2="77181"/>
                        <a14:foregroundMark x1="73515" y1="79866" x2="69059" y2="92617"/>
                        <a14:backgroundMark x1="32426" y1="12752" x2="67327" y2="12752"/>
                        <a14:backgroundMark x1="21287" y1="5369" x2="31683" y2="1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9" y="5694303"/>
            <a:ext cx="24622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214" y="3793236"/>
            <a:ext cx="2086845" cy="295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745659" y="174774"/>
            <a:ext cx="6080125" cy="243143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quả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khế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đến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câu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hỏi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Tại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slide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câu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hỏi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, 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con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chim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quay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về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slide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này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Chơi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thì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enter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xuất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hiên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người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nông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dân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hạnh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phúc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người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nông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dân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hạnh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phúc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đến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bài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mới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Đọc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mn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xoá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ô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này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nhé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!</a:t>
            </a:r>
          </a:p>
        </p:txBody>
      </p:sp>
      <p:sp>
        <p:nvSpPr>
          <p:cNvPr id="3" name="Rectangle: Rounded Corners 2">
            <a:hlinkClick r:id="rId29" action="ppaction://hlinksldjump"/>
            <a:extLst>
              <a:ext uri="{FF2B5EF4-FFF2-40B4-BE49-F238E27FC236}">
                <a16:creationId xmlns:a16="http://schemas.microsoft.com/office/drawing/2014/main" id="{E1512CD8-5C9B-1AEE-7798-279039C4D196}"/>
              </a:ext>
            </a:extLst>
          </p:cNvPr>
          <p:cNvSpPr/>
          <p:nvPr/>
        </p:nvSpPr>
        <p:spPr>
          <a:xfrm>
            <a:off x="10772775" y="180975"/>
            <a:ext cx="1228725" cy="419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455E-7 -7.40741E-6 C -0.00183 0.00161 -0.00379 0.00254 -0.00535 0.00486 C -0.01331 0.01666 -0.00274 0.00902 -0.01214 0.01435 C -0.01305 0.01666 -0.01357 0.01944 -0.01475 0.02152 C -0.01592 0.02361 -0.01775 0.02407 -0.01879 0.02615 C -0.02388 0.03634 -0.02206 0.0405 -0.02819 0.04536 C -0.0308 0.04745 -0.03354 0.04837 -0.03628 0.04999 C -0.03759 0.05069 -0.04033 0.05231 -0.04033 0.05231 C -0.04594 0.06782 -0.04476 0.08425 -0.05233 0.09768 C -0.05572 0.11435 -0.05116 0.09467 -0.05768 0.11203 C -0.05847 0.11411 -0.05833 0.11689 -0.05912 0.11898 C -0.06055 0.12268 -0.06264 0.12546 -0.06447 0.1287 C -0.0676 0.14004 -0.0693 0.14467 -0.07517 0.15231 C -0.08365 0.1824 -0.0723 0.14606 -0.08195 0.16666 C -0.08326 0.16944 -0.08339 0.17337 -0.08456 0.17615 C -0.08561 0.17893 -0.08731 0.18101 -0.08861 0.18333 C -0.09109 0.19675 -0.0954 0.20902 -0.10205 0.21666 C -0.10518 0.23379 -0.11523 0.24467 -0.12084 0.25948 C -0.12267 0.26967 -0.12672 0.27291 -0.13154 0.2787 C -0.13963 0.29907 -0.12841 0.27268 -0.13833 0.2905 C -0.1429 0.29884 -0.13937 0.29583 -0.14224 0.30486 C -0.14564 0.3155 -0.14916 0.32453 -0.15569 0.3287 C -0.16795 0.34976 -0.15373 0.32314 -0.16104 0.34282 C -0.16391 0.35046 -0.16874 0.35694 -0.17187 0.36435 C -0.18022 0.38356 -0.17343 0.3743 -0.18126 0.38333 C -0.19066 0.40925 -0.17657 0.37222 -0.18792 0.39536 C -0.19001 0.39953 -0.19144 0.40486 -0.19327 0.40948 C -0.19418 0.4118 -0.19601 0.41666 -0.19601 0.41666 C -0.19914 0.43425 -0.19666 0.42754 -0.20266 0.43819 C -0.20606 0.45555 -0.20684 0.46759 -0.21741 0.47384 C -0.22015 0.47708 -0.22446 0.47777 -0.2255 0.48333 C -0.2272 0.49282 -0.2255 0.48981 -0.23085 0.49282 C -0.23529 0.50439 -0.24403 0.5081 -0.25108 0.51435 C -0.25251 0.52245 -0.25499 0.52708 -0.25499 0.53564 " pathEditMode="relative" ptsTypes="fffffffffffffffffffffffffffffffffA">
                                      <p:cBhvr>
                                        <p:cTn id="2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0" numSld="9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966E-6 -4.85549E-6 C -0.00718 0.00486 -0.01214 0.01295 -0.01788 0.02128 C -0.02101 0.02567 -0.02154 0.02428 -0.02389 0.0296 C -0.02871 0.04024 -0.03511 0.05573 -0.04177 0.06336 C -0.0462 0.07561 -0.05247 0.0837 -0.05847 0.09295 C -0.06317 0.10012 -0.06643 0.10821 -0.07139 0.11422 C -0.07283 0.11769 -0.07426 0.12209 -0.07622 0.12486 C -0.07935 0.12925 -0.08575 0.13735 -0.08575 0.13758 C -0.08914 0.14659 -0.09489 0.15469 -0.10011 0.1607 C -0.10298 0.16787 -0.10637 0.17526 -0.10963 0.18174 C -0.11146 0.18544 -0.11407 0.18821 -0.11564 0.19237 C -0.1172 0.19654 -0.12034 0.20509 -0.12034 0.20532 C -0.12073 0.20787 -0.1206 0.2111 -0.12151 0.21365 C -0.12229 0.21573 -0.12412 0.21596 -0.12516 0.21781 C -0.12778 0.2222 -0.1296 0.22798 -0.13234 0.23261 C -0.13521 0.2481 -0.13287 0.24209 -0.13822 0.25157 C -0.1407 0.26405 -0.14435 0.27376 -0.14787 0.28532 C -0.15075 0.3059 -0.14827 0.29781 -0.15375 0.31076 C -0.15466 0.31561 -0.15479 0.32116 -0.15623 0.32555 C -0.15701 0.3281 -0.15884 0.32948 -0.15975 0.33203 C -0.16341 0.34128 -0.16393 0.35122 -0.17045 0.35515 C -0.17241 0.35862 -0.17489 0.36162 -0.17646 0.36579 C -0.17724 0.36787 -0.17776 0.37041 -0.17881 0.37203 C -0.18102 0.3755 -0.18598 0.38058 -0.18598 0.38081 C -0.18703 0.39584 -0.18677 0.39816 -0.19186 0.4081 C -0.19368 0.4229 -0.19525 0.43399 -0.19786 0.4481 C -0.19864 0.45226 -0.19943 0.45665 -0.20021 0.46081 C -0.2006 0.4629 -0.20139 0.46729 -0.20139 0.46752 C -0.20256 0.47492 -0.2237 0.54405 -0.22475 0.55029 " pathEditMode="relative" rAng="0" ptsTypes="fffffffffffffffffffffffffffff">
                                      <p:cBhvr>
                                        <p:cTn id="36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27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81481E-6 C -0.00365 0.00487 -0.0086 0.01297 -0.01434 0.0213 C -0.01747 0.0257 -0.01799 0.02431 -0.02034 0.02963 C -0.02517 0.04028 -0.03156 0.05579 -0.03821 0.06343 C -0.04264 0.0757 -0.0489 0.0838 -0.0549 0.09306 C -0.0596 0.10024 -0.06286 0.10811 -0.06781 0.11413 C -0.06925 0.1176 -0.07068 0.122 -0.07264 0.12477 C -0.07577 0.12917 -0.08229 0.13727 -0.08229 0.1375 C -0.08568 0.14653 -0.09142 0.15463 -0.09663 0.16065 C -0.0995 0.16783 -0.10289 0.17524 -0.10615 0.18172 C -0.10798 0.18542 -0.11059 0.1882 -0.11215 0.19237 C -0.11372 0.19653 -0.11685 0.2051 -0.11685 0.20533 C -0.11724 0.20788 -0.11711 0.21112 -0.11802 0.21366 C -0.1188 0.21575 -0.12063 0.21598 -0.12167 0.21783 C -0.12428 0.22223 -0.12611 0.22801 -0.12884 0.23264 C -0.13171 0.24815 -0.12937 0.24213 -0.13471 0.25163 C -0.13719 0.26413 -0.14084 0.27385 -0.14436 0.28542 C -0.14723 0.30579 -0.14476 0.29792 -0.15023 0.31065 C -0.15115 0.31551 -0.15128 0.32107 -0.15271 0.32547 C -0.15349 0.32801 -0.15532 0.3294 -0.15623 0.33195 C -0.15988 0.34121 -0.1604 0.35116 -0.16693 0.3551 C -0.16888 0.35857 -0.17136 0.36158 -0.17292 0.36575 C -0.17371 0.36783 -0.17423 0.37038 -0.17527 0.372 C -0.17749 0.37547 -0.18244 0.38056 -0.18244 0.38079 C -0.18349 0.39584 -0.18323 0.39815 -0.18831 0.40811 C -0.19014 0.42292 -0.1917 0.43403 -0.19431 0.44815 C -0.19509 0.45232 -0.19588 0.45672 -0.19666 0.46088 C -0.19705 0.46297 -0.19783 0.46737 -0.19783 0.4676 C -0.19901 0.475 -0.1887 0.59352 -0.18975 0.59977 " pathEditMode="relative" rAng="0" ptsTypes="fffffffffffffffffffffffffffff">
                                      <p:cBhvr>
                                        <p:cTn id="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3" y="2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796E-6 2.96296E-6 C -0.00639 0.00301 -0.01135 0.0081 -0.01748 0.01203 C -0.02414 0.03032 -0.01553 0.00902 -0.02414 0.02384 C -0.02662 0.02824 -0.02845 0.03379 -0.03093 0.03819 C -0.03275 0.04791 -0.0351 0.0493 -0.04032 0.05254 C -0.04228 0.05787 -0.04384 0.06296 -0.04698 0.06666 C -0.04815 0.06805 -0.04972 0.06805 -0.05102 0.06921 C -0.05494 0.07315 -0.06342 0.08171 -0.06707 0.08819 C -0.06981 0.09305 -0.07203 0.09884 -0.07516 0.10254 C -0.0779 0.10578 -0.08326 0.11203 -0.08326 0.11227 C -0.08587 0.12615 -0.08247 0.11296 -0.08861 0.12384 C -0.08978 0.12592 -0.09004 0.12893 -0.09122 0.13102 C -0.09369 0.13541 -0.09683 0.13842 -0.09931 0.14282 C -0.10218 0.1581 -0.10792 0.15602 -0.11562 0.15949 C -0.11836 0.16088 -0.1224 0.16458 -0.12488 0.16666 C -0.13363 0.18264 -0.12306 0.16597 -0.13558 0.17615 C -0.14681 0.18518 -0.14107 0.18541 -0.15307 0.19051 C -0.15881 0.20092 -0.16442 0.20671 -0.17186 0.21203 C -0.17278 0.21527 -0.1733 0.21875 -0.17447 0.22152 C -0.17552 0.2243 -0.17747 0.22592 -0.17852 0.2287 C -0.1793 0.23078 -0.17917 0.23379 -0.17982 0.23588 C -0.18139 0.24074 -0.18413 0.24467 -0.18517 0.25 C -0.18844 0.26713 -0.18635 0.26018 -0.19065 0.27152 C -0.19261 0.28541 -0.19405 0.29652 -0.19731 0.30949 C -0.19809 0.31273 -0.19901 0.3162 -0.20005 0.31921 C -0.20175 0.32407 -0.2054 0.33333 -0.2054 0.33356 C -0.20866 0.35115 -0.20671 0.34328 -0.21075 0.35717 C -0.21219 0.36782 -0.21271 0.37268 -0.21884 0.37615 C -0.22119 0.38935 -0.22263 0.40277 -0.2268 0.41435 C -0.22811 0.42315 -0.23085 0.4294 -0.23215 0.43819 C -0.23502 0.45671 -0.23555 0.47338 -0.24024 0.49051 C -0.24207 0.49722 -0.2405 0.50602 -0.24298 0.51203 C -0.24403 0.51458 -0.24651 0.51365 -0.24833 0.51435 C -0.25055 0.52662 -0.25512 0.57338 -0.25656 0.58518 " pathEditMode="relative" rAng="0" ptsTypes="ffffffffffffffffffffffffffffffffff">
                                      <p:cBhvr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8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904E-6 1.48148E-6 C -0.00417 0.00741 -0.00665 0.01597 -0.0107 0.02384 C -0.01448 0.03125 -0.0197 0.03657 -0.02283 0.04514 C -0.02584 0.05347 -0.02884 0.05879 -0.03354 0.06435 C -0.03654 0.07199 -0.04006 0.07778 -0.04293 0.08565 C -0.04332 0.08889 -0.04345 0.09213 -0.04424 0.09514 C -0.04489 0.09768 -0.04645 0.09954 -0.04698 0.10231 C -0.05011 0.12083 -0.04711 0.12153 -0.05507 0.13565 C -0.05676 0.14514 -0.05911 0.15 -0.06303 0.15717 C -0.06485 0.17176 -0.06394 0.17986 -0.07112 0.18796 C -0.07477 0.19745 -0.07973 0.20463 -0.08456 0.2118 C -0.086 0.21389 -0.08743 0.21643 -0.08861 0.21898 C -0.08965 0.22106 -0.09004 0.2243 -0.09122 0.22616 C -0.09369 0.22986 -0.09657 0.23241 -0.09931 0.23565 C -0.10061 0.23727 -0.10335 0.24051 -0.10335 0.24074 C -0.1057 0.25301 -0.10348 0.24629 -0.11275 0.25717 C -0.11405 0.25879 -0.11679 0.2618 -0.11679 0.26204 C -0.11914 0.27454 -0.12097 0.26944 -0.12749 0.27384 C -0.13271 0.27731 -0.13676 0.28102 -0.14224 0.28333 C -0.14498 0.28819 -0.14681 0.29236 -0.15033 0.29514 C -0.15294 0.29722 -0.15842 0.3 -0.15842 0.30023 C -0.16025 0.30231 -0.16168 0.30602 -0.16377 0.30717 C -0.16925 0.31042 -0.17617 0.31042 -0.18256 0.31435 C -0.18583 0.32292 -0.18987 0.32523 -0.19457 0.33102 C -0.19653 0.34028 -0.19874 0.34537 -0.20266 0.35231 C -0.20462 0.36319 -0.20671 0.38565 -0.20671 0.38588 C -0.20723 0.39537 -0.20684 0.40717 -0.20945 0.41667 C -0.21349 0.43125 -0.20814 0.44282 -0.21101 0.45833 " pathEditMode="relative" rAng="0" ptsTypes="ffffffffffffffffffffffffffff">
                                      <p:cBhvr>
                                        <p:cTn id="7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5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14850" y="533400"/>
            <a:ext cx="5528468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Đây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là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gì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bình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hành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26" name="Picture 2" descr="Nhận xét hình bình hành là gì">
            <a:extLst>
              <a:ext uri="{FF2B5EF4-FFF2-40B4-BE49-F238E27FC236}">
                <a16:creationId xmlns:a16="http://schemas.microsoft.com/office/drawing/2014/main" id="{6651517D-79A0-790C-E9A1-E3A1ED804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9BD2AF-D4E3-06B2-6030-E4DE955B4D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5" action="ppaction://hlinksldjump"/>
            <a:extLst>
              <a:ext uri="{FF2B5EF4-FFF2-40B4-BE49-F238E27FC236}">
                <a16:creationId xmlns:a16="http://schemas.microsoft.com/office/drawing/2014/main" id="{94ADCF1E-C267-0816-B387-A52542BAB5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4C8616-D2E8-0986-1D52-EB23B151C848}"/>
              </a:ext>
            </a:extLst>
          </p:cNvPr>
          <p:cNvSpPr/>
          <p:nvPr/>
        </p:nvSpPr>
        <p:spPr>
          <a:xfrm>
            <a:off x="4514849" y="533400"/>
            <a:ext cx="5667375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2.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Đọc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tên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cặp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song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song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có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trong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ABCD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FD61C2-398C-7F37-9CCF-BE5DA2AA4123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AB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∥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DC; AD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∥ 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BC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" name="Picture 2" descr="Nhận xét hình bình hành là gì">
            <a:extLst>
              <a:ext uri="{FF2B5EF4-FFF2-40B4-BE49-F238E27FC236}">
                <a16:creationId xmlns:a16="http://schemas.microsoft.com/office/drawing/2014/main" id="{6E72B0DB-5D41-ED81-ADC5-D7BC5048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4DD2CD-2B93-EAB1-B1D5-DE35744BD5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5" action="ppaction://hlinksldjump"/>
            <a:extLst>
              <a:ext uri="{FF2B5EF4-FFF2-40B4-BE49-F238E27FC236}">
                <a16:creationId xmlns:a16="http://schemas.microsoft.com/office/drawing/2014/main" id="{3894CAC1-ACD0-37EC-2022-8D8BB23FDD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14E1580-35AD-A64D-C767-0144D83EB87B}"/>
              </a:ext>
            </a:extLst>
          </p:cNvPr>
          <p:cNvSpPr/>
          <p:nvPr/>
        </p:nvSpPr>
        <p:spPr>
          <a:xfrm>
            <a:off x="4514849" y="533400"/>
            <a:ext cx="5667375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3.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Đọc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tên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cặp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bằng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nhau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có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trong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ABCD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D98F8C-4868-1BA0-E8A6-953F179D8438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AB = DC; AD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=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BC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" name="Picture 2" descr="Nhận xét hình bình hành là gì">
            <a:extLst>
              <a:ext uri="{FF2B5EF4-FFF2-40B4-BE49-F238E27FC236}">
                <a16:creationId xmlns:a16="http://schemas.microsoft.com/office/drawing/2014/main" id="{7C9FDA4D-B89A-EEA8-FFA1-2632C1C88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9E6205-77A2-B6C0-AC8A-2E284F65D3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5" action="ppaction://hlinksldjump"/>
            <a:extLst>
              <a:ext uri="{FF2B5EF4-FFF2-40B4-BE49-F238E27FC236}">
                <a16:creationId xmlns:a16="http://schemas.microsoft.com/office/drawing/2014/main" id="{D1A48248-656E-FDE2-D1EA-282E5C0C32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C96127-6CF3-69A0-2402-55892F6569DA}"/>
              </a:ext>
            </a:extLst>
          </p:cNvPr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4.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Hãy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nêu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lại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đặc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điểm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của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?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21A99A-92E3-9C1D-61CB-3915285DA7CC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bình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hành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có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hai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cặp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cạnh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đối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diện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, song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song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và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bằng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nhau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endParaRPr lang="en-US" sz="5400" kern="0" dirty="0">
              <a:solidFill>
                <a:srgbClr val="002060"/>
              </a:solidFill>
              <a:latin typeface="Arial" panose="020B0604020202020204"/>
              <a:sym typeface="Arial" panose="020B0604020202020204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659565-1C71-D65E-9391-261EC3FDAB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7811" y="1975345"/>
            <a:ext cx="6489307" cy="16353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4319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AED34D1-C556-424E-89A7-75F22BF005B6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)*{62A87B66-7C05-4A14-A1BC-2283CF161C81}&quot;,&quot;C:\\Users\\lekha\\Downloads\\Tuần 15-TOAN\\Tuần 15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3. T2. Bài 31. HÌNH BÌNH HÀNH, HÌNH THOI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885ECB-BB3B-49DD-A265-65B55BBD8133}:73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4E997A-843D-492B-9A33-060691EB6128}:73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0E1048-A06C-44CE-AA7F-8DFF6EB1FF9B}:73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A35CD3-B2B7-450E-BE6C-2BA59309F469}:731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6F656D-D6D1-482E-9AAF-6820287C4241}:731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AA278E-9A71-4463-BB6B-21982C80BC82}:25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30F6EA-122D-44F3-8A1C-BCB822AC6267}:32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F1A3341-5A63-4067-A647-A97C2A192D88}:32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B19505-09CC-4B58-9367-D8E54C693D90}:731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BE5D87-0FB8-41E1-B6C5-FF5D561342E8}:73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478F04-741F-4B0E-A47E-45C02B8A1A85}:770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BD1059-9C89-4904-8C76-00FF42424D0D}:33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F943D1-0D61-4800-AEDA-59A7ECA84279}:730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3A8FC9-89CA-41C0-8337-C5CAA445AD9C}:33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354E0A-356F-41A8-B91F-E85895F0838B}:33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6D8DB9-4921-4600-9FAB-CFE2B700BD55}:33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4A7997-CA18-45C3-859C-4933624B454B}:731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41CEBF-2C96-46D9-AE33-6B8CE71ECC8A}:33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061B5B-FE70-4D6B-88BA-FF1C45F99DC0}:73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29392C-203C-46CC-A3F3-CB70A3663278}:731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83</TotalTime>
  <Words>414</Words>
  <Application>Microsoft Office PowerPoint</Application>
  <PresentationFormat>Widescreen</PresentationFormat>
  <Paragraphs>63</Paragraphs>
  <Slides>20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Calibri</vt:lpstr>
      <vt:lpstr>Cambria</vt:lpstr>
      <vt:lpstr>Karla</vt:lpstr>
      <vt:lpstr>Karla Regular</vt:lpstr>
      <vt:lpstr>Luckiest Guy</vt:lpstr>
      <vt:lpstr>Times New Roman</vt:lpstr>
      <vt:lpstr>UTM Cookies</vt:lpstr>
      <vt:lpstr>Vogue-ExtraBold</vt:lpstr>
      <vt:lpstr>阿里巴巴普惠体</vt:lpstr>
      <vt:lpstr>Office 主题</vt:lpstr>
      <vt:lpstr>Building Siblings Relationships by Slidesgo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3. T2. Bài 31. HÌNH BÌNH HÀNH, HÌNH THOI</dc:title>
  <dc:subject>9Slide.vn</dc:subject>
  <dc:creator>huong</dc:creator>
  <dc:description>9Slide.vn</dc:description>
  <cp:lastModifiedBy>2001hongha2001@gmail.com</cp:lastModifiedBy>
  <cp:revision>24</cp:revision>
  <dcterms:created xsi:type="dcterms:W3CDTF">2023-10-06T02:27:46Z</dcterms:created>
  <dcterms:modified xsi:type="dcterms:W3CDTF">2024-12-14T14:10:52Z</dcterms:modified>
  <cp:category>9Slide.vn</cp:category>
</cp:coreProperties>
</file>