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57" r:id="rId3"/>
    <p:sldId id="260" r:id="rId4"/>
    <p:sldId id="259" r:id="rId5"/>
    <p:sldId id="261" r:id="rId6"/>
    <p:sldId id="263" r:id="rId7"/>
    <p:sldId id="269" r:id="rId8"/>
    <p:sldId id="270" r:id="rId9"/>
    <p:sldId id="265" r:id="rId10"/>
    <p:sldId id="256" r:id="rId11"/>
    <p:sldId id="272" r:id="rId12"/>
    <p:sldId id="271" r:id="rId13"/>
    <p:sldId id="268" r:id="rId14"/>
    <p:sldId id="273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F95E7-9C1E-4949-9D32-610086459F23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6E7CB-3AED-4FCC-8801-B6B802C80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A868B-02CF-4FDA-94FC-9B4E5C9E141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../NHAC/INNER%20KIDS%20BABY%20SHARK%20-%20TRAP%20REMIX.mp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7" y="5686427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8" y="5686427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8" y="5686427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8" y="5686427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8" y="5715003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5" y="5712622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5375277"/>
            <a:ext cx="149066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3" y="5332413"/>
            <a:ext cx="1490663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8" y="5686427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6" y="0"/>
            <a:ext cx="20812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3" y="0"/>
            <a:ext cx="20796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3" y="0"/>
            <a:ext cx="20812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8" y="0"/>
            <a:ext cx="20796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3" y="38100"/>
            <a:ext cx="10826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Box 27"/>
          <p:cNvSpPr txBox="1">
            <a:spLocks noChangeArrowheads="1"/>
          </p:cNvSpPr>
          <p:nvPr/>
        </p:nvSpPr>
        <p:spPr bwMode="auto">
          <a:xfrm>
            <a:off x="2247900" y="802483"/>
            <a:ext cx="784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15512" y="1600201"/>
            <a:ext cx="5940345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 MÔN TIẾNG VIỆT</a:t>
            </a:r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9" name="TextBox 32"/>
          <p:cNvSpPr txBox="1">
            <a:spLocks noChangeArrowheads="1"/>
          </p:cNvSpPr>
          <p:nvPr/>
        </p:nvSpPr>
        <p:spPr bwMode="auto">
          <a:xfrm>
            <a:off x="2895600" y="3657600"/>
            <a:ext cx="621944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5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 THÚY HẰNG</a:t>
            </a:r>
            <a:endParaRPr lang="en-US" sz="2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 1C</a:t>
            </a:r>
            <a:endParaRPr lang="en-US" sz="2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08866" y="2306180"/>
            <a:ext cx="5553634" cy="11205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77: OAI, UÊ, UY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71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4" grpId="0"/>
      <p:bldP spid="31" grpId="0"/>
      <p:bldP spid="206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khoa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838200"/>
            <a:ext cx="3048000" cy="2133600"/>
          </a:xfrm>
          <a:prstGeom prst="rect">
            <a:avLst/>
          </a:prstGeom>
          <a:noFill/>
        </p:spPr>
      </p:pic>
      <p:pic>
        <p:nvPicPr>
          <p:cNvPr id="1027" name="Picture 3" descr="C:\Users\Admin\Desktop\van tuế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838200"/>
            <a:ext cx="3276600" cy="2133600"/>
          </a:xfrm>
          <a:prstGeom prst="rect">
            <a:avLst/>
          </a:prstGeom>
          <a:noFill/>
        </p:spPr>
      </p:pic>
      <p:pic>
        <p:nvPicPr>
          <p:cNvPr id="1028" name="Picture 4" descr="C:\Users\Admin\Desktop\tà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3886200"/>
            <a:ext cx="4572000" cy="2133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67000" y="30480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khoai</a:t>
            </a:r>
            <a:r>
              <a:rPr lang="en-US" sz="4800" dirty="0"/>
              <a:t> </a:t>
            </a:r>
            <a:r>
              <a:rPr lang="en-US" sz="4800" dirty="0" err="1"/>
              <a:t>sọ</a:t>
            </a:r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304800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vạn</a:t>
            </a:r>
            <a:r>
              <a:rPr lang="en-US" sz="4800" dirty="0"/>
              <a:t> </a:t>
            </a:r>
            <a:r>
              <a:rPr lang="en-US" sz="4800" dirty="0" err="1"/>
              <a:t>tuế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6027004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tàu</a:t>
            </a:r>
            <a:r>
              <a:rPr lang="en-US" sz="4800" dirty="0"/>
              <a:t> </a:t>
            </a:r>
            <a:r>
              <a:rPr lang="en-US" sz="4800" dirty="0" err="1"/>
              <a:t>thuỷ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01" y="725805"/>
            <a:ext cx="898112" cy="623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1" y="381001"/>
            <a:ext cx="100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699005"/>
              </p:ext>
            </p:extLst>
          </p:nvPr>
        </p:nvGraphicFramePr>
        <p:xfrm>
          <a:off x="4267200" y="1143000"/>
          <a:ext cx="3581400" cy="232833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0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416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4167">
                <a:tc grid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343401" y="2286001"/>
            <a:ext cx="3103257" cy="1029547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4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oại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343400" y="1219201"/>
            <a:ext cx="1634766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endParaRPr lang="en-US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19800" y="1219201"/>
            <a:ext cx="1468490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1" y="381001"/>
            <a:ext cx="870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uê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7601" y="381001"/>
            <a:ext cx="835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uy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35814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khoai</a:t>
            </a:r>
            <a:endParaRPr lang="en-US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35814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ngoái</a:t>
            </a:r>
            <a:endParaRPr lang="en-US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7239000" y="35814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ngoại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43434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huệ</a:t>
            </a:r>
            <a:endParaRPr lang="en-US" sz="4800" dirty="0"/>
          </a:p>
        </p:txBody>
      </p:sp>
      <p:sp>
        <p:nvSpPr>
          <p:cNvPr id="16" name="TextBox 15"/>
          <p:cNvSpPr txBox="1"/>
          <p:nvPr/>
        </p:nvSpPr>
        <p:spPr>
          <a:xfrm>
            <a:off x="4953000" y="43434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thuế</a:t>
            </a:r>
            <a:endParaRPr lang="en-US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7315200" y="42672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tuế</a:t>
            </a:r>
            <a:endParaRPr lang="en-US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2743200" y="50292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huy</a:t>
            </a:r>
            <a:endParaRPr lang="en-US" sz="4800" dirty="0"/>
          </a:p>
        </p:txBody>
      </p:sp>
      <p:sp>
        <p:nvSpPr>
          <p:cNvPr id="19" name="TextBox 18"/>
          <p:cNvSpPr txBox="1"/>
          <p:nvPr/>
        </p:nvSpPr>
        <p:spPr>
          <a:xfrm>
            <a:off x="5029200" y="50292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luỹ</a:t>
            </a:r>
            <a:endParaRPr lang="en-US" sz="4800" dirty="0"/>
          </a:p>
        </p:txBody>
      </p:sp>
      <p:sp>
        <p:nvSpPr>
          <p:cNvPr id="20" name="TextBox 19"/>
          <p:cNvSpPr txBox="1"/>
          <p:nvPr/>
        </p:nvSpPr>
        <p:spPr>
          <a:xfrm>
            <a:off x="7315200" y="49530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thuỷ</a:t>
            </a:r>
            <a:endParaRPr lang="en-US" sz="4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33600" y="57912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khoai</a:t>
            </a:r>
            <a:r>
              <a:rPr lang="en-US" sz="4800" dirty="0"/>
              <a:t> </a:t>
            </a:r>
            <a:r>
              <a:rPr lang="en-US" sz="4800" dirty="0" err="1"/>
              <a:t>sọ</a:t>
            </a:r>
            <a:endParaRPr lang="en-US" sz="4800" dirty="0"/>
          </a:p>
        </p:txBody>
      </p:sp>
      <p:sp>
        <p:nvSpPr>
          <p:cNvPr id="22" name="TextBox 21"/>
          <p:cNvSpPr txBox="1"/>
          <p:nvPr/>
        </p:nvSpPr>
        <p:spPr>
          <a:xfrm>
            <a:off x="4648200" y="579120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vạn</a:t>
            </a:r>
            <a:r>
              <a:rPr lang="en-US" sz="4800" dirty="0"/>
              <a:t> </a:t>
            </a:r>
            <a:r>
              <a:rPr lang="en-US" sz="4800" dirty="0" err="1"/>
              <a:t>tuế</a:t>
            </a:r>
            <a:endParaRPr lang="en-US" sz="4800" dirty="0"/>
          </a:p>
        </p:txBody>
      </p:sp>
      <p:sp>
        <p:nvSpPr>
          <p:cNvPr id="23" name="TextBox 22"/>
          <p:cNvSpPr txBox="1"/>
          <p:nvPr/>
        </p:nvSpPr>
        <p:spPr>
          <a:xfrm>
            <a:off x="7162800" y="5791201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tàu</a:t>
            </a:r>
            <a:r>
              <a:rPr lang="en-US" sz="4800" dirty="0"/>
              <a:t> </a:t>
            </a:r>
            <a:r>
              <a:rPr lang="en-US" sz="4800" dirty="0" err="1"/>
              <a:t>thuỷ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219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9" grpId="0" animBg="1"/>
      <p:bldP spid="40" grpId="0" animBg="1"/>
      <p:bldP spid="11" grpId="0"/>
      <p:bldP spid="12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838200"/>
            <a:ext cx="8458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533401"/>
            <a:ext cx="8534400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33600" y="3505200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nghỉ</a:t>
            </a:r>
            <a:r>
              <a:rPr lang="en-US" sz="3200" dirty="0"/>
              <a:t>, </a:t>
            </a:r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thoải</a:t>
            </a:r>
            <a:r>
              <a:rPr lang="en-US" sz="3200" dirty="0"/>
              <a:t> </a:t>
            </a:r>
            <a:r>
              <a:rPr lang="en-US" sz="3200" dirty="0" err="1"/>
              <a:t>mải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trái</a:t>
            </a:r>
            <a:r>
              <a:rPr lang="en-US" sz="3200" dirty="0"/>
              <a:t> </a:t>
            </a:r>
            <a:r>
              <a:rPr lang="en-US" sz="3200" dirty="0" err="1"/>
              <a:t>vườn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. </a:t>
            </a:r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thầm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xoài</a:t>
            </a:r>
            <a:r>
              <a:rPr lang="en-US" sz="3200" dirty="0"/>
              <a:t> </a:t>
            </a:r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lỉu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. </a:t>
            </a:r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cúi</a:t>
            </a:r>
            <a:r>
              <a:rPr lang="en-US" sz="3200" dirty="0"/>
              <a:t> </a:t>
            </a:r>
            <a:r>
              <a:rPr lang="en-US" sz="3200" dirty="0" err="1"/>
              <a:t>trêu</a:t>
            </a:r>
            <a:r>
              <a:rPr lang="en-US" sz="3200" dirty="0"/>
              <a:t> </a:t>
            </a:r>
            <a:r>
              <a:rPr lang="en-US" sz="3200" dirty="0" err="1"/>
              <a:t>đám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</a:t>
            </a:r>
            <a:r>
              <a:rPr lang="en-US" sz="3200" dirty="0" err="1"/>
              <a:t>khoai</a:t>
            </a:r>
            <a:r>
              <a:rPr lang="en-US" sz="3200" dirty="0"/>
              <a:t> </a:t>
            </a:r>
            <a:r>
              <a:rPr lang="en-US" sz="3200" dirty="0" err="1"/>
              <a:t>lang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bò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đất</a:t>
            </a:r>
            <a:r>
              <a:rPr lang="en-US" sz="3200" dirty="0"/>
              <a:t>.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gió</a:t>
            </a:r>
            <a:r>
              <a:rPr lang="en-US" sz="3200" dirty="0"/>
              <a:t> </a:t>
            </a:r>
            <a:r>
              <a:rPr lang="en-US" sz="3200" dirty="0" err="1"/>
              <a:t>nô</a:t>
            </a:r>
            <a:r>
              <a:rPr lang="en-US" sz="3200" dirty="0"/>
              <a:t> </a:t>
            </a:r>
            <a:r>
              <a:rPr lang="en-US" sz="3200" dirty="0" err="1"/>
              <a:t>giỡn</a:t>
            </a:r>
            <a:r>
              <a:rPr lang="en-US" sz="3200" dirty="0"/>
              <a:t> </a:t>
            </a:r>
            <a:r>
              <a:rPr lang="en-US" sz="3200" dirty="0" err="1"/>
              <a:t>bên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huệ</a:t>
            </a:r>
            <a:r>
              <a:rPr lang="en-US" sz="3200" dirty="0"/>
              <a:t> </a:t>
            </a:r>
            <a:r>
              <a:rPr lang="en-US" sz="3200" dirty="0" err="1"/>
              <a:t>trắng</a:t>
            </a:r>
            <a:r>
              <a:rPr lang="en-US" sz="3200" dirty="0"/>
              <a:t>.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đưa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vuốt</a:t>
            </a:r>
            <a:r>
              <a:rPr lang="en-US" sz="3200" dirty="0"/>
              <a:t>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cánh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tiên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thi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khoe</a:t>
            </a:r>
            <a:r>
              <a:rPr lang="en-US" sz="3200" dirty="0"/>
              <a:t> </a:t>
            </a:r>
            <a:r>
              <a:rPr lang="en-US" sz="3200" dirty="0" err="1"/>
              <a:t>sắc</a:t>
            </a:r>
            <a:r>
              <a:rPr lang="en-US" sz="3200" dirty="0"/>
              <a:t>.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953000" y="3962400"/>
            <a:ext cx="533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67600" y="449580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19800" y="495300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372600" y="548640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915400" y="594360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886201" y="4191000"/>
            <a:ext cx="149961" cy="254524"/>
            <a:chOff x="329938" y="3742441"/>
            <a:chExt cx="211970" cy="254524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9829801" y="4114800"/>
            <a:ext cx="149961" cy="254524"/>
            <a:chOff x="329938" y="3742441"/>
            <a:chExt cx="211970" cy="254524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819401" y="5181600"/>
            <a:ext cx="149961" cy="254524"/>
            <a:chOff x="329938" y="3742441"/>
            <a:chExt cx="211970" cy="254524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3124201" y="5638800"/>
            <a:ext cx="149961" cy="254524"/>
            <a:chOff x="329938" y="3742441"/>
            <a:chExt cx="211970" cy="254524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172201" y="6096000"/>
            <a:ext cx="149961" cy="254524"/>
            <a:chOff x="329938" y="3742441"/>
            <a:chExt cx="211970" cy="254524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286000" y="2286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nghỉ</a:t>
            </a:r>
            <a:r>
              <a:rPr lang="en-US" sz="2800" dirty="0"/>
              <a:t>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1905000" y="2286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</a:rPr>
              <a:t>Vườn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nhà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Hà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có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những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cây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gì</a:t>
            </a:r>
            <a:r>
              <a:rPr lang="en-US" sz="2800" dirty="0">
                <a:solidFill>
                  <a:srgbClr val="7030A0"/>
                </a:solidFill>
              </a:rPr>
              <a:t>?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52600" y="2286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đùa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vườn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  <p:bldP spid="32" grpId="1"/>
      <p:bldP spid="34" grpId="0"/>
      <p:bldP spid="3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"/>
            <a:ext cx="8915400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590800" y="46482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vườn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?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4724401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Vườn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4876801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khu</a:t>
            </a:r>
            <a:r>
              <a:rPr lang="en-US" sz="3600" dirty="0"/>
              <a:t> </a:t>
            </a:r>
            <a:r>
              <a:rPr lang="en-US" sz="3600" dirty="0" err="1"/>
              <a:t>vườn</a:t>
            </a:r>
            <a:r>
              <a:rPr lang="en-US" sz="3600" dirty="0"/>
              <a:t> </a:t>
            </a:r>
            <a:r>
              <a:rPr lang="en-US" sz="3600" dirty="0" err="1"/>
              <a:t>riêng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muốn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khu</a:t>
            </a:r>
            <a:r>
              <a:rPr lang="en-US" sz="3600" dirty="0"/>
              <a:t> </a:t>
            </a:r>
            <a:r>
              <a:rPr lang="en-US" sz="3600" dirty="0" err="1"/>
              <a:t>vườn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5266662" y="381001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990600"/>
            <a:ext cx="2952520" cy="28887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4114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thêm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ngữ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vần</a:t>
            </a:r>
            <a:r>
              <a:rPr lang="en-US" sz="4800" dirty="0"/>
              <a:t> </a:t>
            </a:r>
            <a:r>
              <a:rPr lang="en-US" sz="4800" dirty="0" err="1"/>
              <a:t>oai</a:t>
            </a:r>
            <a:r>
              <a:rPr lang="en-US" sz="4800" dirty="0"/>
              <a:t>, </a:t>
            </a:r>
            <a:r>
              <a:rPr lang="en-US" sz="4800" dirty="0" err="1"/>
              <a:t>uê</a:t>
            </a:r>
            <a:r>
              <a:rPr lang="en-US" sz="4800" dirty="0"/>
              <a:t>, </a:t>
            </a:r>
            <a:r>
              <a:rPr lang="en-US" sz="4800" dirty="0" err="1"/>
              <a:t>uy</a:t>
            </a:r>
            <a:r>
              <a:rPr lang="en-US" sz="4800" dirty="0"/>
              <a:t> . </a:t>
            </a:r>
            <a:r>
              <a:rPr lang="en-US" sz="4800" dirty="0" err="1"/>
              <a:t>Đặt</a:t>
            </a:r>
            <a:r>
              <a:rPr lang="en-US" sz="4800" dirty="0"/>
              <a:t> </a:t>
            </a:r>
            <a:r>
              <a:rPr lang="en-US" sz="4800" dirty="0" err="1"/>
              <a:t>câu</a:t>
            </a:r>
            <a:r>
              <a:rPr lang="en-US" sz="4800" dirty="0"/>
              <a:t> </a:t>
            </a:r>
            <a:r>
              <a:rPr lang="en-US" sz="4800" dirty="0" err="1"/>
              <a:t>với</a:t>
            </a:r>
            <a:r>
              <a:rPr lang="en-US" sz="4800" dirty="0"/>
              <a:t> </a:t>
            </a:r>
            <a:r>
              <a:rPr lang="en-US" sz="4800" dirty="0" err="1"/>
              <a:t>mỗi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ngữ</a:t>
            </a:r>
            <a:r>
              <a:rPr lang="en-US" sz="4800" dirty="0"/>
              <a:t> </a:t>
            </a:r>
            <a:r>
              <a:rPr lang="en-US" sz="4800" dirty="0" err="1"/>
              <a:t>đó</a:t>
            </a:r>
            <a:r>
              <a:rPr lang="en-US" sz="4800" dirty="0"/>
              <a:t>.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7075" y="-533400"/>
            <a:ext cx="4038600" cy="65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712826" y="78317"/>
            <a:ext cx="1476375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9362" y="3949701"/>
            <a:ext cx="1854783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8128874" y="3627767"/>
            <a:ext cx="21717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9802" y="-157480"/>
            <a:ext cx="1807633" cy="216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800" y="2789567"/>
            <a:ext cx="4572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91000" y="-533400"/>
            <a:ext cx="2190750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82000" y="360680"/>
            <a:ext cx="1809750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63675" y="1465580"/>
            <a:ext cx="1962150" cy="26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90800" y="54153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endParaRPr lang="en-US" sz="4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763491" y="2169226"/>
            <a:ext cx="4785756" cy="1780475"/>
          </a:xfrm>
          <a:prstGeom prst="ellipse">
            <a:avLst/>
          </a:prstGeom>
          <a:solidFill>
            <a:srgbClr val="F814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mở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hộp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quà</a:t>
            </a:r>
            <a:endParaRPr lang="en-US" sz="4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590800" y="533400"/>
            <a:ext cx="14478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endParaRPr lang="en-US" sz="3200" dirty="0"/>
          </a:p>
        </p:txBody>
      </p:sp>
      <p:sp>
        <p:nvSpPr>
          <p:cNvPr id="14" name="Oval 13"/>
          <p:cNvSpPr/>
          <p:nvPr/>
        </p:nvSpPr>
        <p:spPr>
          <a:xfrm>
            <a:off x="4419600" y="609600"/>
            <a:ext cx="14478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tóc</a:t>
            </a:r>
            <a:r>
              <a:rPr lang="en-US" sz="3200" dirty="0"/>
              <a:t> </a:t>
            </a:r>
            <a:r>
              <a:rPr lang="en-US" sz="3200" dirty="0" err="1"/>
              <a:t>xoăn</a:t>
            </a:r>
            <a:endParaRPr lang="en-US" sz="3200" dirty="0"/>
          </a:p>
        </p:txBody>
      </p:sp>
      <p:sp>
        <p:nvSpPr>
          <p:cNvPr id="15" name="Oval 14"/>
          <p:cNvSpPr/>
          <p:nvPr/>
        </p:nvSpPr>
        <p:spPr>
          <a:xfrm>
            <a:off x="6781800" y="609600"/>
            <a:ext cx="16002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nhọn</a:t>
            </a:r>
            <a:r>
              <a:rPr lang="en-US" sz="3200" dirty="0"/>
              <a:t> </a:t>
            </a:r>
            <a:r>
              <a:rPr lang="en-US" sz="3200" dirty="0" err="1"/>
              <a:t>hoắt</a:t>
            </a:r>
            <a:endParaRPr lang="en-US" sz="3200" dirty="0"/>
          </a:p>
        </p:txBody>
      </p:sp>
      <p:sp>
        <p:nvSpPr>
          <p:cNvPr id="16" name="Oval 15"/>
          <p:cNvSpPr/>
          <p:nvPr/>
        </p:nvSpPr>
        <p:spPr>
          <a:xfrm>
            <a:off x="8534400" y="609600"/>
            <a:ext cx="14478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>
          <a:xfrm>
            <a:off x="1981200" y="2362200"/>
            <a:ext cx="14478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xoan</a:t>
            </a:r>
            <a:endParaRPr lang="en-US" sz="3200" dirty="0"/>
          </a:p>
        </p:txBody>
      </p:sp>
      <p:sp>
        <p:nvSpPr>
          <p:cNvPr id="18" name="Oval 17"/>
          <p:cNvSpPr/>
          <p:nvPr/>
        </p:nvSpPr>
        <p:spPr>
          <a:xfrm>
            <a:off x="1752600" y="4419600"/>
            <a:ext cx="17526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thoăn</a:t>
            </a:r>
            <a:r>
              <a:rPr lang="en-US" sz="3200" dirty="0"/>
              <a:t> </a:t>
            </a:r>
            <a:r>
              <a:rPr lang="en-US" sz="3200" dirty="0" err="1"/>
              <a:t>thoắt</a:t>
            </a:r>
            <a:endParaRPr lang="en-US" sz="3200" dirty="0"/>
          </a:p>
        </p:txBody>
      </p:sp>
      <p:sp>
        <p:nvSpPr>
          <p:cNvPr id="19" name="Oval 18"/>
          <p:cNvSpPr/>
          <p:nvPr/>
        </p:nvSpPr>
        <p:spPr>
          <a:xfrm>
            <a:off x="3886200" y="3124200"/>
            <a:ext cx="19050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ngoan</a:t>
            </a:r>
            <a:endParaRPr lang="en-US" sz="3200" dirty="0"/>
          </a:p>
        </p:txBody>
      </p:sp>
      <p:sp>
        <p:nvSpPr>
          <p:cNvPr id="20" name="Oval 19"/>
          <p:cNvSpPr/>
          <p:nvPr/>
        </p:nvSpPr>
        <p:spPr>
          <a:xfrm>
            <a:off x="5791200" y="4724400"/>
            <a:ext cx="16764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loắt</a:t>
            </a:r>
            <a:r>
              <a:rPr lang="en-US" sz="3200" dirty="0"/>
              <a:t> </a:t>
            </a:r>
            <a:r>
              <a:rPr lang="en-US" sz="3200" dirty="0" err="1"/>
              <a:t>choắt</a:t>
            </a:r>
            <a:endParaRPr lang="en-US" sz="3200" dirty="0"/>
          </a:p>
        </p:txBody>
      </p:sp>
      <p:sp>
        <p:nvSpPr>
          <p:cNvPr id="21" name="Oval 20"/>
          <p:cNvSpPr/>
          <p:nvPr/>
        </p:nvSpPr>
        <p:spPr>
          <a:xfrm>
            <a:off x="8458200" y="4800600"/>
            <a:ext cx="18288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giàn</a:t>
            </a:r>
            <a:r>
              <a:rPr lang="en-US" sz="3200" dirty="0"/>
              <a:t> </a:t>
            </a:r>
            <a:r>
              <a:rPr lang="en-US" sz="3200" dirty="0" err="1"/>
              <a:t>khoan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528" y="2329957"/>
            <a:ext cx="1401031" cy="451104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2743200" y="1066801"/>
            <a:ext cx="6672370" cy="198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800" b="1" dirty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800" b="1" dirty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77:</a:t>
            </a:r>
            <a:r>
              <a:rPr lang="vi-VN" sz="48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oai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uê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uy</a:t>
            </a:r>
            <a:endParaRPr lang="en-GB" sz="6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32004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9496" b="63232"/>
          <a:stretch>
            <a:fillRect/>
          </a:stretch>
        </p:blipFill>
        <p:spPr bwMode="auto">
          <a:xfrm>
            <a:off x="1905000" y="9144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06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04800"/>
            <a:ext cx="220980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609600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oai</a:t>
            </a:r>
            <a:endParaRPr lang="en-US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609600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uê</a:t>
            </a:r>
            <a:endParaRPr lang="en-US" sz="6600" dirty="0"/>
          </a:p>
        </p:txBody>
      </p:sp>
      <p:sp>
        <p:nvSpPr>
          <p:cNvPr id="6" name="TextBox 5"/>
          <p:cNvSpPr txBox="1"/>
          <p:nvPr/>
        </p:nvSpPr>
        <p:spPr>
          <a:xfrm>
            <a:off x="8153400" y="609600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uy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01" y="725805"/>
            <a:ext cx="898112" cy="623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1" y="381001"/>
            <a:ext cx="100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699005"/>
              </p:ext>
            </p:extLst>
          </p:nvPr>
        </p:nvGraphicFramePr>
        <p:xfrm>
          <a:off x="4114800" y="1600200"/>
          <a:ext cx="3602092" cy="232833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416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4167">
                <a:tc grid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329156" y="2668694"/>
            <a:ext cx="3103257" cy="1029547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4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oại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329154" y="1622076"/>
            <a:ext cx="1634766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endParaRPr lang="en-US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963921" y="1622076"/>
            <a:ext cx="1468490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1" y="381001"/>
            <a:ext cx="870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uê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7601" y="381001"/>
            <a:ext cx="835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uy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9" grpId="0" animBg="1"/>
      <p:bldP spid="40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3" y="261189"/>
            <a:ext cx="969117" cy="117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20" y="126672"/>
            <a:ext cx="8438180" cy="666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86547" y="2592783"/>
            <a:ext cx="6319653" cy="3582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 cap="rnd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endParaRPr lang="en-US" sz="4400" dirty="0">
              <a:solidFill>
                <a:srgbClr val="FFFFFF"/>
              </a:solidFill>
              <a:latin typeface="Quicksand Medium" panose="000006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0001" y="2619393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 Rounded MT Bold" pitchFamily="34" charset="0"/>
              </a:rPr>
              <a:t>ghép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tiếng</a:t>
            </a:r>
            <a:r>
              <a:rPr lang="en-US" sz="3600" b="1" dirty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4400" b="1" dirty="0" err="1">
                <a:latin typeface="Arial Rounded MT Bold" pitchFamily="34" charset="0"/>
              </a:rPr>
              <a:t>Âm</a:t>
            </a:r>
            <a:r>
              <a:rPr lang="en-US" sz="4400" b="1" dirty="0">
                <a:latin typeface="Arial Rounded MT Bold" pitchFamily="34" charset="0"/>
              </a:rPr>
              <a:t>, </a:t>
            </a:r>
            <a:r>
              <a:rPr lang="en-US" sz="4400" b="1" dirty="0" err="1">
                <a:latin typeface="Arial Rounded MT Bold" pitchFamily="34" charset="0"/>
              </a:rPr>
              <a:t>vần</a:t>
            </a:r>
            <a:r>
              <a:rPr lang="en-US" sz="4400" b="1" dirty="0">
                <a:latin typeface="Arial Rounded MT Bold" pitchFamily="34" charset="0"/>
              </a:rPr>
              <a:t>   </a:t>
            </a:r>
            <a:r>
              <a:rPr lang="en-US" sz="4400" b="1" dirty="0" err="1">
                <a:latin typeface="Arial Rounded MT Bold" pitchFamily="34" charset="0"/>
              </a:rPr>
              <a:t>tiếng</a:t>
            </a:r>
            <a:r>
              <a:rPr lang="en-US" sz="4400" b="1" dirty="0">
                <a:latin typeface="Arial Rounded MT Bold" pitchFamily="34" charset="0"/>
              </a:rPr>
              <a:t> </a:t>
            </a:r>
            <a:r>
              <a:rPr lang="en-US" sz="4400" b="1" dirty="0" err="1">
                <a:latin typeface="Arial Rounded MT Bold" pitchFamily="34" charset="0"/>
              </a:rPr>
              <a:t>với</a:t>
            </a:r>
            <a:endParaRPr lang="en-US" sz="5400" b="1" dirty="0"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401" y="4383978"/>
            <a:ext cx="541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oai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</a:t>
            </a:r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uê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uy</a:t>
            </a:r>
            <a:endParaRPr lang="en-GB" sz="48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41" y="3"/>
            <a:ext cx="6784975" cy="84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26645" y="-11075"/>
            <a:ext cx="3438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vi-VN" sz="4000" b="1" dirty="0">
                <a:latin typeface="Calibri" pitchFamily="34" charset="0"/>
                <a:cs typeface="Calibri" pitchFamily="34" charset="0"/>
              </a:rPr>
              <a:t>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01" y="725805"/>
            <a:ext cx="898112" cy="623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1" y="381001"/>
            <a:ext cx="100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699005"/>
              </p:ext>
            </p:extLst>
          </p:nvPr>
        </p:nvGraphicFramePr>
        <p:xfrm>
          <a:off x="4114800" y="1600200"/>
          <a:ext cx="3602092" cy="232833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416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4167">
                <a:tc grid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329156" y="2668694"/>
            <a:ext cx="3103257" cy="1029547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4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oại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329154" y="1622076"/>
            <a:ext cx="1634766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endParaRPr lang="en-US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963921" y="1622076"/>
            <a:ext cx="1468490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1" y="381001"/>
            <a:ext cx="870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uê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7601" y="381001"/>
            <a:ext cx="835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uy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42672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khoai</a:t>
            </a:r>
            <a:endParaRPr lang="en-US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42672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ngoái</a:t>
            </a:r>
            <a:endParaRPr lang="en-US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7467600" y="42672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ngoại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51054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huệ</a:t>
            </a:r>
            <a:endParaRPr lang="en-US" sz="4800" dirty="0"/>
          </a:p>
        </p:txBody>
      </p:sp>
      <p:sp>
        <p:nvSpPr>
          <p:cNvPr id="16" name="TextBox 15"/>
          <p:cNvSpPr txBox="1"/>
          <p:nvPr/>
        </p:nvSpPr>
        <p:spPr>
          <a:xfrm>
            <a:off x="5029200" y="51054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thuế</a:t>
            </a:r>
            <a:endParaRPr lang="en-US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7467600" y="51054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tuế</a:t>
            </a:r>
            <a:endParaRPr lang="en-US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2743200" y="58674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huy</a:t>
            </a:r>
            <a:endParaRPr lang="en-US" sz="4800" dirty="0"/>
          </a:p>
        </p:txBody>
      </p:sp>
      <p:sp>
        <p:nvSpPr>
          <p:cNvPr id="19" name="TextBox 18"/>
          <p:cNvSpPr txBox="1"/>
          <p:nvPr/>
        </p:nvSpPr>
        <p:spPr>
          <a:xfrm>
            <a:off x="5105400" y="58674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luỹ</a:t>
            </a:r>
            <a:endParaRPr lang="en-US" sz="4800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58674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thuỷ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219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9" grpId="0" animBg="1"/>
      <p:bldP spid="40" grpId="0" animBg="1"/>
      <p:bldP spid="11" grpId="0"/>
      <p:bldP spid="12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6116" y="2813447"/>
            <a:ext cx="4541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 nhé</a:t>
            </a: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Right Arrow 1">
            <a:hlinkClick r:id="rId3" action="ppaction://hlinkfile"/>
          </p:cNvPr>
          <p:cNvSpPr/>
          <p:nvPr/>
        </p:nvSpPr>
        <p:spPr>
          <a:xfrm>
            <a:off x="4754880" y="4044555"/>
            <a:ext cx="2346960" cy="112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275</Words>
  <Application>Microsoft Office PowerPoint</Application>
  <PresentationFormat>Widescreen</PresentationFormat>
  <Paragraphs>78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.VnAvant</vt:lpstr>
      <vt:lpstr>Arial</vt:lpstr>
      <vt:lpstr>Arial Rounded MT Bold</vt:lpstr>
      <vt:lpstr>Arial-Rounded</vt:lpstr>
      <vt:lpstr>Calibri</vt:lpstr>
      <vt:lpstr>Quicksand Medium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NHATMINH</cp:lastModifiedBy>
  <cp:revision>20</cp:revision>
  <dcterms:created xsi:type="dcterms:W3CDTF">2020-12-28T05:36:30Z</dcterms:created>
  <dcterms:modified xsi:type="dcterms:W3CDTF">2024-05-30T14:46:07Z</dcterms:modified>
</cp:coreProperties>
</file>