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1"/>
  </p:notesMasterIdLst>
  <p:sldIdLst>
    <p:sldId id="310" r:id="rId3"/>
    <p:sldId id="307" r:id="rId4"/>
    <p:sldId id="303" r:id="rId5"/>
    <p:sldId id="308" r:id="rId6"/>
    <p:sldId id="305" r:id="rId7"/>
    <p:sldId id="280" r:id="rId8"/>
    <p:sldId id="281" r:id="rId9"/>
    <p:sldId id="294" r:id="rId10"/>
    <p:sldId id="297" r:id="rId11"/>
    <p:sldId id="296" r:id="rId12"/>
    <p:sldId id="288" r:id="rId13"/>
    <p:sldId id="289" r:id="rId14"/>
    <p:sldId id="290" r:id="rId15"/>
    <p:sldId id="309" r:id="rId16"/>
    <p:sldId id="298" r:id="rId17"/>
    <p:sldId id="274" r:id="rId18"/>
    <p:sldId id="276" r:id="rId19"/>
    <p:sldId id="292" r:id="rId20"/>
  </p:sldIdLst>
  <p:sldSz cx="9144000" cy="5143500" type="screen16x9"/>
  <p:notesSz cx="9144000" cy="6858000"/>
  <p:defaultTextStyle>
    <a:defPPr>
      <a:defRPr lang="en-US"/>
    </a:defPPr>
    <a:lvl1pPr marL="0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9FF828"/>
    <a:srgbClr val="005A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79" autoAdjust="0"/>
    <p:restoredTop sz="94660"/>
  </p:normalViewPr>
  <p:slideViewPr>
    <p:cSldViewPr>
      <p:cViewPr varScale="1">
        <p:scale>
          <a:sx n="97" d="100"/>
          <a:sy n="97" d="100"/>
        </p:scale>
        <p:origin x="534" y="84"/>
      </p:cViewPr>
      <p:guideLst>
        <p:guide orient="horz" pos="2160"/>
        <p:guide pos="384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B16D1-9A7E-485E-9C2F-029C2F2A970C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4EA56-B637-4A4F-8B17-7696E60E7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94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32F37-3AD0-47B2-BE14-BBDA323237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01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32F37-3AD0-47B2-BE14-BBDA323237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96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4EA56-B637-4A4F-8B17-7696E60E729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17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10971-9F6A-4F3D-A457-2EB52B81417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78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9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3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17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77912" tIns="77912" rIns="77912" bIns="77912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55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55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55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55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55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55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55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55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77912" tIns="77912" rIns="77912" bIns="77912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916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9651A89B-FAD6-4134-BC4C-897E8DD09845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06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E058CD4-B31D-49D4-BD77-E30CB2332F09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388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E5022E1-96BF-44FD-8EE7-A15488C4AAC9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054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12BE147-A42C-4BCC-846A-65560156C4C3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763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3955CE3-A2CF-45F1-9AEA-6A51E157E36B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600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9F91135-468F-40EE-A46E-07702D1406C3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236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DEBF1FF3-2C05-4FD3-87DB-E916787CC76E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288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48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39E04104-BA23-48B3-8FEF-D169AA036B93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377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D3303C0F-51F2-4026-8C29-A2A4237812F0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0406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9CECA978-8774-48F5-9080-386481FB0200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3268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BC91E3EF-B74F-469A-BAFD-61CF6449D9F0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555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96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92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88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8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81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77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73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70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09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4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4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05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83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81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7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02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56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6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779252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219" indent="-292219" algn="l" defTabSz="77925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3142" indent="-243516" algn="l" defTabSz="77925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4065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90" indent="-194813" algn="l" defTabSz="779252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316" indent="-194813" algn="l" defTabSz="779252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942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smtClean="0">
                <a:latin typeface="Arial" panose="020B060402020202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3C6BE33B-0C29-4021-A1F4-569C7B287FD2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79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Bauernbar">
            <a:hlinkClick r:id="rId2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1" y="2686050"/>
            <a:ext cx="476607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1371600" y="228600"/>
            <a:ext cx="6343650" cy="1600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  <a:contourClr>
                <a:srgbClr val="0000FF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 kern="1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tham gia tiết học  hôm nay</a:t>
            </a: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2343150" y="1920478"/>
            <a:ext cx="4171950" cy="4226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 dirty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2700" kern="10" dirty="0" err="1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700" kern="10" dirty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10" dirty="0" err="1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2700" kern="10" dirty="0">
              <a:ln w="222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>
                  <a:alpha val="96861"/>
                </a:srgb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 dirty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sz="2700" kern="10" dirty="0" smtClean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A</a:t>
            </a:r>
            <a:endParaRPr lang="en-US" sz="2700" kern="10" dirty="0">
              <a:ln w="222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>
                  <a:alpha val="96861"/>
                </a:srgb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1371600" y="4171950"/>
            <a:ext cx="6457950" cy="78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 err="1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altLang="en-US" sz="2800" b="1" dirty="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altLang="en-US" sz="2800" b="1" dirty="0">
                <a:solidFill>
                  <a:srgbClr val="FF3300"/>
                </a:solidFill>
                <a:latin typeface=".VnAvant" panose="020B7200000000000000" pitchFamily="34" charset="0"/>
              </a:rPr>
              <a:t>: </a:t>
            </a:r>
            <a:r>
              <a:rPr lang="en-US" altLang="en-US" sz="2800" b="1" dirty="0" smtClean="0">
                <a:solidFill>
                  <a:srgbClr val="FF3300"/>
                </a:solidFill>
                <a:latin typeface=".VnAvant" panose="020B7200000000000000" pitchFamily="34" charset="0"/>
              </a:rPr>
              <a:t>Mai Thu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.VnAvant" panose="020B7200000000000000" pitchFamily="34" charset="0"/>
              </a:rPr>
              <a:t>Hương</a:t>
            </a:r>
            <a:endParaRPr lang="en-US" altLang="en-US" sz="2800" b="1" dirty="0">
              <a:solidFill>
                <a:srgbClr val="FF33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80216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" presetClass="emph" presetSubtype="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0391" y="-20782"/>
            <a:ext cx="9144000" cy="130343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007384"/>
            <a:ext cx="9144000" cy="130343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65100" y="217794"/>
            <a:ext cx="457200" cy="457200"/>
          </a:xfrm>
          <a:prstGeom prst="ellipse">
            <a:avLst/>
          </a:prstGeom>
          <a:solidFill>
            <a:srgbClr val="990099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3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" name="Rectangle 1"/>
          <p:cNvSpPr/>
          <p:nvPr/>
        </p:nvSpPr>
        <p:spPr>
          <a:xfrm>
            <a:off x="660400" y="206988"/>
            <a:ext cx="8288260" cy="830960"/>
          </a:xfrm>
          <a:prstGeom prst="rect">
            <a:avLst/>
          </a:prstGeom>
          <a:solidFill>
            <a:srgbClr val="9900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03" tIns="45702" rIns="91403" bIns="45702" rtlCol="0">
            <a:spAutoFit/>
          </a:bodyPr>
          <a:lstStyle/>
          <a:p>
            <a:pPr algn="just"/>
            <a:r>
              <a:rPr lang="en-US" sz="2400" b="1">
                <a:solidFill>
                  <a:schemeClr val="l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Tìm trong khổ thơ thứ hai và thứ ba những tiếng có vần at, ep, êp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7461" y="2889250"/>
            <a:ext cx="39837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Lớn lên bạn làm gì?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Tớ sẽ làm đầu bếp,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Làm bánh ngọt thật đẹp,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Nấu món mì...siêu ngon.</a:t>
            </a:r>
            <a:endParaRPr lang="en-US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67787" y="1192590"/>
            <a:ext cx="39497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Lớn lên bạn làm gì?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À, tớ gieo hạt...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Mỗi khi vào mùa gặt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Lúa vàng reo trên đồng.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98292" y="2840613"/>
            <a:ext cx="401919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Lớn lên bạn làm gì?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Câu hỏi này...khó quá!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Để tớ làm bài đã...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Rồi ngày mai, nghĩ dần...</a:t>
            </a:r>
          </a:p>
          <a:p>
            <a:r>
              <a:rPr lang="en-US" sz="1800" i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en-US" sz="1800" i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(Thái Dương)</a:t>
            </a:r>
            <a:endParaRPr lang="en-US" sz="18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7461" y="1167190"/>
            <a:ext cx="40049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Lớn lên bạn làm gì?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Tớ muốn làm thủy thủ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Lái tàu vượt sóng dữ,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Băng qua nhiều đại dương.</a:t>
            </a:r>
            <a:endParaRPr lang="en-US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71827" y="1570139"/>
            <a:ext cx="612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u="sng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ạt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56000" y="3624698"/>
            <a:ext cx="76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</a:t>
            </a:r>
            <a:r>
              <a:rPr lang="en-US" sz="2400" u="sng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ẹp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78026" y="3255713"/>
            <a:ext cx="76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bếp</a:t>
            </a:r>
          </a:p>
        </p:txBody>
      </p:sp>
      <p:sp>
        <p:nvSpPr>
          <p:cNvPr id="8" name="Rectangle 7"/>
          <p:cNvSpPr/>
          <p:nvPr/>
        </p:nvSpPr>
        <p:spPr>
          <a:xfrm>
            <a:off x="150535" y="4460202"/>
            <a:ext cx="32784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Tiếng có vần at:        ;  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799" y="4484867"/>
            <a:ext cx="2133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vần ep:        ;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334000" y="4484867"/>
            <a:ext cx="2133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vần êp:        ;</a:t>
            </a:r>
          </a:p>
        </p:txBody>
      </p:sp>
    </p:spTree>
    <p:extLst>
      <p:ext uri="{BB962C8B-B14F-4D97-AF65-F5344CB8AC3E}">
        <p14:creationId xmlns:p14="http://schemas.microsoft.com/office/powerpoint/2010/main" val="295629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32099E-6 L -0.40694 0.5611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47" y="2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60494E-6 L 0.09444 0.167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83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45679E-6 L 0.39358 0.2395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70" y="11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16" grpId="0"/>
      <p:bldP spid="16" grpId="1"/>
      <p:bldP spid="16" grpId="2"/>
      <p:bldP spid="17" grpId="0"/>
      <p:bldP spid="17" grpId="1"/>
      <p:bldP spid="17" grpId="2"/>
      <p:bldP spid="8" grpId="0"/>
      <p:bldP spid="9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505201" y="1733551"/>
            <a:ext cx="2438400" cy="990600"/>
          </a:xfrm>
          <a:prstGeom prst="roundRect">
            <a:avLst/>
          </a:prstGeom>
          <a:solidFill>
            <a:srgbClr val="7030A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sz="61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Viết</a:t>
            </a:r>
            <a:endParaRPr lang="en-US" sz="6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75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4972050"/>
            <a:ext cx="9144000" cy="1714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5" tIns="38957" rIns="77915" bIns="38957" spcCol="0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714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5" tIns="38957" rIns="77915" bIns="38957" spcCol="0"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19138" y="361950"/>
            <a:ext cx="3026876" cy="569338"/>
            <a:chOff x="49789" y="341587"/>
            <a:chExt cx="4035834" cy="759117"/>
          </a:xfrm>
          <a:solidFill>
            <a:srgbClr val="7030A0"/>
          </a:solidFill>
        </p:grpSpPr>
        <p:sp>
          <p:nvSpPr>
            <p:cNvPr id="5" name="Oval 4"/>
            <p:cNvSpPr/>
            <p:nvPr/>
          </p:nvSpPr>
          <p:spPr>
            <a:xfrm>
              <a:off x="49789" y="401907"/>
              <a:ext cx="609600" cy="609600"/>
            </a:xfrm>
            <a:prstGeom prst="ellipse">
              <a:avLst/>
            </a:prstGeom>
            <a:grp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31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02366" y="341587"/>
              <a:ext cx="3283257" cy="759117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100" b="1" dirty="0" err="1">
                  <a:latin typeface="Arial" pitchFamily="34" charset="0"/>
                  <a:ea typeface="Arial-Rounded" panose="020B0500000000000000" pitchFamily="34" charset="0"/>
                  <a:cs typeface="Arial" pitchFamily="34" charset="0"/>
                </a:rPr>
                <a:t>Viết</a:t>
              </a:r>
              <a:r>
                <a:rPr lang="en-US" sz="3100" b="1" dirty="0">
                  <a:latin typeface="Arial" pitchFamily="34" charset="0"/>
                  <a:ea typeface="Arial-Rounded" panose="020B0500000000000000" pitchFamily="34" charset="0"/>
                  <a:cs typeface="Arial" pitchFamily="34" charset="0"/>
                </a:rPr>
                <a:t> </a:t>
              </a:r>
              <a:r>
                <a:rPr lang="en-US" sz="3100" b="1" dirty="0" err="1">
                  <a:latin typeface="Arial" pitchFamily="34" charset="0"/>
                  <a:ea typeface="Arial-Rounded" panose="020B0500000000000000" pitchFamily="34" charset="0"/>
                  <a:cs typeface="Arial" pitchFamily="34" charset="0"/>
                </a:rPr>
                <a:t>từ</a:t>
              </a:r>
              <a:r>
                <a:rPr lang="en-US" sz="3100" b="1" dirty="0">
                  <a:latin typeface="Arial" pitchFamily="34" charset="0"/>
                  <a:ea typeface="Arial-Rounded" panose="020B0500000000000000" pitchFamily="34" charset="0"/>
                  <a:cs typeface="Arial" pitchFamily="34" charset="0"/>
                </a:rPr>
                <a:t> </a:t>
              </a:r>
              <a:r>
                <a:rPr lang="en-US" sz="3100" b="1" dirty="0" err="1">
                  <a:latin typeface="Arial" pitchFamily="34" charset="0"/>
                  <a:ea typeface="Arial-Rounded" panose="020B0500000000000000" pitchFamily="34" charset="0"/>
                  <a:cs typeface="Arial" pitchFamily="34" charset="0"/>
                </a:rPr>
                <a:t>ngữ</a:t>
              </a:r>
              <a:endParaRPr lang="en-US" sz="3100" b="1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52400" y="1108540"/>
            <a:ext cx="8763001" cy="2926421"/>
            <a:chOff x="313028" y="2845612"/>
            <a:chExt cx="11684001" cy="3901895"/>
          </a:xfrm>
        </p:grpSpPr>
        <p:grpSp>
          <p:nvGrpSpPr>
            <p:cNvPr id="11" name="Group 10"/>
            <p:cNvGrpSpPr/>
            <p:nvPr/>
          </p:nvGrpSpPr>
          <p:grpSpPr>
            <a:xfrm>
              <a:off x="313028" y="2845612"/>
              <a:ext cx="11684001" cy="2421840"/>
              <a:chOff x="-764688" y="3503806"/>
              <a:chExt cx="10305843" cy="2147323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5072" y="3503806"/>
                <a:ext cx="10216227" cy="21473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-764688" y="3911076"/>
                <a:ext cx="3337580" cy="691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err="1">
                    <a:solidFill>
                      <a:srgbClr val="00206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thủy</a:t>
                </a:r>
                <a:r>
                  <a:rPr lang="en-US" sz="3200" b="1" dirty="0">
                    <a:solidFill>
                      <a:srgbClr val="00206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thủ</a:t>
                </a:r>
                <a:endParaRPr lang="en-US" sz="3200" b="1" dirty="0">
                  <a:solidFill>
                    <a:srgbClr val="00206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282257" y="3928253"/>
                <a:ext cx="3337580" cy="691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err="1">
                    <a:solidFill>
                      <a:srgbClr val="00206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thủy</a:t>
                </a:r>
                <a:r>
                  <a:rPr lang="en-US" sz="3200" b="1" dirty="0">
                    <a:solidFill>
                      <a:srgbClr val="00206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thủ</a:t>
                </a:r>
                <a:endParaRPr lang="en-US" sz="3200" b="1" dirty="0">
                  <a:solidFill>
                    <a:srgbClr val="00206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418817" y="3918590"/>
                <a:ext cx="3337580" cy="691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err="1">
                    <a:solidFill>
                      <a:srgbClr val="00206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thủy</a:t>
                </a:r>
                <a:r>
                  <a:rPr lang="en-US" sz="3200" b="1" dirty="0">
                    <a:solidFill>
                      <a:srgbClr val="00206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thủ</a:t>
                </a:r>
                <a:endParaRPr lang="en-US" sz="3200" b="1" dirty="0">
                  <a:solidFill>
                    <a:srgbClr val="00206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872" y="4325667"/>
              <a:ext cx="11582398" cy="2421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Rectangle 36"/>
            <p:cNvSpPr/>
            <p:nvPr/>
          </p:nvSpPr>
          <p:spPr>
            <a:xfrm>
              <a:off x="341383" y="4799694"/>
              <a:ext cx="4094750" cy="7797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mùa</a:t>
              </a:r>
              <a:r>
                <a:rPr lang="en-US" sz="3200" b="1" dirty="0">
                  <a:solidFill>
                    <a:srgbClr val="00206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gặt</a:t>
              </a:r>
              <a:endParaRPr lang="en-US" sz="32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760943" y="4796559"/>
              <a:ext cx="4094751" cy="7797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mùa</a:t>
              </a:r>
              <a:r>
                <a:rPr lang="en-US" sz="3200" b="1" dirty="0">
                  <a:solidFill>
                    <a:srgbClr val="00206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gặt</a:t>
              </a:r>
              <a:endParaRPr lang="en-US" sz="32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323428" y="4804376"/>
              <a:ext cx="2873204" cy="7797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mùa</a:t>
              </a:r>
              <a:r>
                <a:rPr lang="en-US" sz="3200" b="1" dirty="0">
                  <a:solidFill>
                    <a:srgbClr val="00206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gặt</a:t>
              </a:r>
              <a:endParaRPr lang="en-US" sz="32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4876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991100"/>
            <a:ext cx="9144000" cy="1714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5" tIns="38957" rIns="77915" bIns="38957" spcCol="0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714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5" tIns="38957" rIns="77915" bIns="38957" spcCol="0"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04800" y="423900"/>
            <a:ext cx="5943601" cy="471450"/>
            <a:chOff x="49789" y="316398"/>
            <a:chExt cx="7924801" cy="628600"/>
          </a:xfrm>
          <a:solidFill>
            <a:srgbClr val="7030A0"/>
          </a:solidFill>
        </p:grpSpPr>
        <p:sp>
          <p:nvSpPr>
            <p:cNvPr id="5" name="Oval 4"/>
            <p:cNvSpPr/>
            <p:nvPr/>
          </p:nvSpPr>
          <p:spPr>
            <a:xfrm>
              <a:off x="49789" y="335398"/>
              <a:ext cx="609600" cy="609600"/>
            </a:xfrm>
            <a:prstGeom prst="ellipse">
              <a:avLst/>
            </a:prstGeom>
            <a:grp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31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02366" y="316398"/>
              <a:ext cx="7172224" cy="615488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400" b="1">
                  <a:latin typeface="Arial" pitchFamily="34" charset="0"/>
                  <a:ea typeface="Arial-Rounded" panose="020B0500000000000000" pitchFamily="34" charset="0"/>
                  <a:cs typeface="Arial" pitchFamily="34" charset="0"/>
                </a:rPr>
                <a:t>Viết những tiếng có vần </a:t>
              </a:r>
              <a:r>
                <a:rPr lang="en-US" sz="2400" b="1" i="1">
                  <a:latin typeface="Arial" pitchFamily="34" charset="0"/>
                  <a:ea typeface="Arial-Rounded" panose="020B0500000000000000" pitchFamily="34" charset="0"/>
                  <a:cs typeface="Arial" pitchFamily="34" charset="0"/>
                </a:rPr>
                <a:t>at, ep, êp</a:t>
              </a:r>
              <a:endParaRPr lang="en-US" sz="2400" b="1" i="1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581150"/>
            <a:ext cx="8534399" cy="181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177800" y="1881108"/>
            <a:ext cx="129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hạt</a:t>
            </a:r>
            <a:endParaRPr lang="en-US" sz="3600" b="1" dirty="0">
              <a:solidFill>
                <a:srgbClr val="00206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95500" y="1881107"/>
            <a:ext cx="129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hạt</a:t>
            </a:r>
            <a:endParaRPr lang="en-US" sz="3600" b="1" dirty="0">
              <a:solidFill>
                <a:srgbClr val="00206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51300" y="1898650"/>
            <a:ext cx="129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hạt</a:t>
            </a:r>
            <a:endParaRPr lang="en-US" sz="3600" b="1" dirty="0">
              <a:solidFill>
                <a:srgbClr val="00206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69000" y="1885950"/>
            <a:ext cx="129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hạt</a:t>
            </a:r>
            <a:endParaRPr lang="en-US" sz="3600" b="1" dirty="0">
              <a:solidFill>
                <a:srgbClr val="00206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7800" y="2457451"/>
            <a:ext cx="129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đẹp</a:t>
            </a:r>
            <a:endParaRPr lang="en-US" sz="3600" b="1" dirty="0">
              <a:solidFill>
                <a:srgbClr val="00206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95500" y="2457450"/>
            <a:ext cx="129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đẹp</a:t>
            </a:r>
          </a:p>
          <a:p>
            <a:endParaRPr lang="en-US" sz="3600" b="1" dirty="0">
              <a:solidFill>
                <a:srgbClr val="00206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51300" y="2474993"/>
            <a:ext cx="129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đẹp</a:t>
            </a:r>
          </a:p>
          <a:p>
            <a:endParaRPr lang="en-US" sz="3600" b="1" dirty="0">
              <a:solidFill>
                <a:srgbClr val="00206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69000" y="2462293"/>
            <a:ext cx="129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đẹp</a:t>
            </a:r>
          </a:p>
          <a:p>
            <a:endParaRPr lang="en-US" sz="3600" b="1" dirty="0">
              <a:solidFill>
                <a:srgbClr val="00206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7800" y="2998708"/>
            <a:ext cx="129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bếp</a:t>
            </a:r>
            <a:endParaRPr lang="en-US" sz="3600" b="1" dirty="0">
              <a:solidFill>
                <a:srgbClr val="00206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95500" y="2998707"/>
            <a:ext cx="129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bếp</a:t>
            </a:r>
            <a:endParaRPr lang="en-US" sz="3600" b="1" dirty="0">
              <a:solidFill>
                <a:srgbClr val="00206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51300" y="3016250"/>
            <a:ext cx="129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bếp</a:t>
            </a:r>
            <a:endParaRPr lang="en-US" sz="3600" b="1" dirty="0">
              <a:solidFill>
                <a:srgbClr val="00206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69000" y="3003550"/>
            <a:ext cx="129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bếp</a:t>
            </a:r>
            <a:endParaRPr lang="en-US" sz="3600" b="1" dirty="0">
              <a:solidFill>
                <a:srgbClr val="00206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899400" y="1887319"/>
            <a:ext cx="129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hạt</a:t>
            </a:r>
            <a:endParaRPr lang="en-US" sz="3600" b="1" dirty="0">
              <a:solidFill>
                <a:srgbClr val="00206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912100" y="2459851"/>
            <a:ext cx="129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đẹp</a:t>
            </a:r>
          </a:p>
          <a:p>
            <a:endParaRPr lang="en-US" sz="3600" b="1" dirty="0">
              <a:solidFill>
                <a:srgbClr val="00206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899400" y="3003550"/>
            <a:ext cx="129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bếp</a:t>
            </a:r>
            <a:endParaRPr lang="en-US" sz="3600" b="1" dirty="0">
              <a:solidFill>
                <a:srgbClr val="00206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580731"/>
            <a:ext cx="8534399" cy="181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32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18000" b="-9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124200" y="2213940"/>
            <a:ext cx="2590800" cy="815009"/>
          </a:xfrm>
          <a:prstGeom prst="roundRect">
            <a:avLst/>
          </a:prstGeom>
          <a:solidFill>
            <a:srgbClr val="7030A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 2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68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013158"/>
            <a:ext cx="9144000" cy="1303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5" tIns="38957" rIns="77915" bIns="38957" spcCol="0"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41564"/>
            <a:ext cx="9144000" cy="13163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6200" y="78737"/>
            <a:ext cx="533400" cy="538678"/>
          </a:xfrm>
          <a:prstGeom prst="ellipse">
            <a:avLst/>
          </a:prstGeom>
          <a:solidFill>
            <a:srgbClr val="7030A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85800" y="69850"/>
            <a:ext cx="2771010" cy="447976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77883" tIns="38942" rIns="77883" bIns="38942" rtlCol="0">
            <a:spAutoFit/>
          </a:bodyPr>
          <a:lstStyle/>
          <a:p>
            <a:pPr algn="just"/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Trả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lời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câu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hỏi</a:t>
            </a:r>
            <a:endParaRPr lang="en-US" sz="24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2100" y="4425950"/>
            <a:ext cx="8610600" cy="5534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just"/>
            <a:r>
              <a:rPr lang="en-US" sz="2400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a. Bạn nhỏ muốn trở thành thuỷ thủ để làm gì? 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304801" y="4460363"/>
            <a:ext cx="8597899" cy="5534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just"/>
            <a:r>
              <a:rPr lang="en-US" sz="2400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b. Bạn nhỏ muốn trở thành đầu bếp để làm gì?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257688" y="4395193"/>
            <a:ext cx="8648700" cy="6567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just"/>
            <a:r>
              <a:rPr lang="en-US" sz="2400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c. Bạn nhỏ trong khổ thơ thứ ba muốn làm nghề gì?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496042" y="2172770"/>
            <a:ext cx="30098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496042" y="2552700"/>
            <a:ext cx="36956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0" y="5013158"/>
            <a:ext cx="9144000" cy="130343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5" tIns="38957" rIns="77915" bIns="38957" spcCol="0"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057400" y="453165"/>
            <a:ext cx="4809460" cy="601907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ctr"/>
            <a:r>
              <a:rPr lang="en-US" sz="34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Lớn lên bạn làm gì?</a:t>
            </a:r>
            <a:endParaRPr lang="en-US" sz="3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57200" y="2647950"/>
            <a:ext cx="39837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Lớn lên bạn làm gì?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Tớ sẽ làm đầu bếp,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Làm bánh ngọt thật đẹp,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Nấu món mì...siêu ngon.</a:t>
            </a:r>
            <a:endParaRPr lang="en-US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495800" y="2571750"/>
            <a:ext cx="401919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Lớn lên bạn làm gì?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Câu hỏi này...khó quá!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Để tớ làm bài đã...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Rồi ngày mai, nghĩ dần...</a:t>
            </a:r>
          </a:p>
          <a:p>
            <a:r>
              <a:rPr lang="en-US" sz="1800" i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en-US" sz="1800" i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(Thái Dương)</a:t>
            </a:r>
            <a:endParaRPr lang="en-US" sz="18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565295" y="1009650"/>
            <a:ext cx="39497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Lớn lên bạn làm gì?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À, tớ gieo hạt...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Mỗi khi vào mùa gặt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Lúa vàng reo trên đồng.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57200" y="1027490"/>
            <a:ext cx="40049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Lớn lên bạn làm gì?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Tớ muốn làm thủy thủ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Lái tàu vượt sóng dữ,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Băng qua nhiều đại dương.</a:t>
            </a:r>
            <a:endParaRPr lang="en-US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572241" y="3790950"/>
            <a:ext cx="331469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572241" y="4198560"/>
            <a:ext cx="331469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5055115" y="1794480"/>
            <a:ext cx="159815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4612410" y="2172770"/>
            <a:ext cx="278129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>
            <a:off x="4612410" y="2528370"/>
            <a:ext cx="316229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Callout 12"/>
          <p:cNvSpPr/>
          <p:nvPr/>
        </p:nvSpPr>
        <p:spPr>
          <a:xfrm>
            <a:off x="7620000" y="895350"/>
            <a:ext cx="1460500" cy="1569660"/>
          </a:xfrm>
          <a:prstGeom prst="wedgeEllipseCallout">
            <a:avLst>
              <a:gd name="adj1" fmla="val -69286"/>
              <a:gd name="adj2" fmla="val 18756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i="1">
                <a:latin typeface="Arial" pitchFamily="34" charset="0"/>
                <a:cs typeface="Arial" pitchFamily="34" charset="0"/>
              </a:rPr>
              <a:t>muốn là nông dân, trồng lúa</a:t>
            </a:r>
            <a:endParaRPr lang="en-US" sz="1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73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51" grpId="0" animBg="1"/>
      <p:bldP spid="51" grpId="1" animBg="1"/>
      <p:bldP spid="56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0391" y="10393"/>
            <a:ext cx="9144000" cy="1303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5" tIns="38957" rIns="77915" bIns="38957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6245" y="195230"/>
            <a:ext cx="5925955" cy="517111"/>
            <a:chOff x="457200" y="373804"/>
            <a:chExt cx="7901275" cy="689481"/>
          </a:xfrm>
        </p:grpSpPr>
        <p:sp>
          <p:nvSpPr>
            <p:cNvPr id="6" name="Oval 5"/>
            <p:cNvSpPr/>
            <p:nvPr/>
          </p:nvSpPr>
          <p:spPr>
            <a:xfrm>
              <a:off x="457200" y="373804"/>
              <a:ext cx="609600" cy="6096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27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66800" y="386241"/>
              <a:ext cx="7291675" cy="677044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700" b="1" dirty="0">
                  <a:solidFill>
                    <a:schemeClr val="bg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Học </a:t>
              </a:r>
              <a:r>
                <a:rPr lang="en-US" sz="2700" b="1">
                  <a:solidFill>
                    <a:schemeClr val="bg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thuộc lòng 2 khổ thơ cuối</a:t>
              </a:r>
              <a:endParaRPr lang="en-US" sz="27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" y="5108407"/>
            <a:ext cx="9144000" cy="1303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5" tIns="38957" rIns="77915" bIns="38957" spcCol="0"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84944" y="1566150"/>
            <a:ext cx="322766" cy="30326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94" tIns="38947" rIns="77894" bIns="38947"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209800" y="3211890"/>
            <a:ext cx="322766" cy="30326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94" tIns="38947" rIns="77894" bIns="38947"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86404" y="3211890"/>
            <a:ext cx="40191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Lớn lên bạn làm gì?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Câu hỏi này...khó quá!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Để tớ làm bài đã...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Rồi ngày mai, nghĩ dần...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28006" y="1459290"/>
            <a:ext cx="39497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Lớn lên bạn làm gì?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À, tớ gieo hạt...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Mỗi khi vào mùa gặt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Lúa vàng reo trên đồng.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67271" y="731407"/>
            <a:ext cx="4809460" cy="632685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ctr"/>
            <a:r>
              <a:rPr lang="en-US" sz="3600" b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Lớn lên bạn làm gì?</a:t>
            </a:r>
            <a:endParaRPr lang="en-US" sz="36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24504" y="1496180"/>
            <a:ext cx="394970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Lớn lên </a:t>
            </a:r>
            <a:r>
              <a:rPr lang="en-US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bạn làm gì?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À, tớ gieo </a:t>
            </a:r>
            <a:r>
              <a:rPr lang="en-US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hạt...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Mỗi khi vào </a:t>
            </a:r>
            <a:r>
              <a:rPr lang="en-US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mùa gặt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Lúa vàng </a:t>
            </a:r>
            <a:r>
              <a:rPr lang="en-US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reo trên đồng</a:t>
            </a:r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781300" y="3230940"/>
            <a:ext cx="4019196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Lớn lên </a:t>
            </a:r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bạn làm gì?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Câu hỏi này...</a:t>
            </a:r>
            <a:r>
              <a:rPr lang="en-US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khó quá!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Để tớ </a:t>
            </a:r>
            <a:r>
              <a:rPr lang="en-US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làm bài đã...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Rồi ngày mai, </a:t>
            </a:r>
            <a:r>
              <a:rPr lang="en-US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nghĩ dần...</a:t>
            </a:r>
          </a:p>
        </p:txBody>
      </p:sp>
    </p:spTree>
    <p:extLst>
      <p:ext uri="{BB962C8B-B14F-4D97-AF65-F5344CB8AC3E}">
        <p14:creationId xmlns:p14="http://schemas.microsoft.com/office/powerpoint/2010/main" val="279661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5013158"/>
            <a:ext cx="9144000" cy="1303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5" tIns="38957" rIns="77915" bIns="38957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85750" y="170644"/>
            <a:ext cx="7575550" cy="475121"/>
            <a:chOff x="-1239982" y="304800"/>
            <a:chExt cx="10100734" cy="633496"/>
          </a:xfrm>
          <a:solidFill>
            <a:srgbClr val="7030A0"/>
          </a:solidFill>
        </p:grpSpPr>
        <p:sp>
          <p:nvSpPr>
            <p:cNvPr id="7" name="Oval 6"/>
            <p:cNvSpPr/>
            <p:nvPr/>
          </p:nvSpPr>
          <p:spPr>
            <a:xfrm>
              <a:off x="-1239982" y="304800"/>
              <a:ext cx="609600" cy="609600"/>
            </a:xfrm>
            <a:prstGeom prst="ellipse">
              <a:avLst/>
            </a:prstGeom>
            <a:grp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27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-541867" y="322807"/>
              <a:ext cx="9402619" cy="615489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4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Trao đổi: Lớn lên, em muốn làm nghề gì? Vì sao? </a:t>
              </a:r>
            </a:p>
          </p:txBody>
        </p:sp>
      </p:grpSp>
      <p:sp>
        <p:nvSpPr>
          <p:cNvPr id="3" name="AutoShape 8" descr="Các điểm du lịch Quảng Bình 30/4 cho những gia đình có trẻ em - PYS Travel"/>
          <p:cNvSpPr>
            <a:spLocks noChangeAspect="1" noChangeArrowheads="1"/>
          </p:cNvSpPr>
          <p:nvPr/>
        </p:nvSpPr>
        <p:spPr bwMode="auto">
          <a:xfrm>
            <a:off x="116682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45282" y="4083050"/>
            <a:ext cx="8417718" cy="8091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just"/>
            <a:r>
              <a:rPr lang="en-US" sz="2400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- GV gợi ý một số nghề nghiệp đã nêu trong phần khởi động và trong bài thơ.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52400" y="4051008"/>
            <a:ext cx="8874918" cy="8412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just"/>
            <a:r>
              <a:rPr lang="en-US" sz="2400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- GV yêu cầu HS thảo luận nhóm và trình bày ý kiến của mình.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10391" y="5019412"/>
            <a:ext cx="9144000" cy="130343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5" tIns="38957" rIns="77915" bIns="38957" spcCol="0" rtlCol="0" anchor="ctr"/>
          <a:lstStyle/>
          <a:p>
            <a:pPr algn="ctr"/>
            <a:endParaRPr lang="en-US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28749"/>
            <a:ext cx="2561919" cy="261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Oval Callout 15"/>
          <p:cNvSpPr/>
          <p:nvPr/>
        </p:nvSpPr>
        <p:spPr>
          <a:xfrm>
            <a:off x="6553200" y="1088396"/>
            <a:ext cx="1752600" cy="1559554"/>
          </a:xfrm>
          <a:prstGeom prst="wedgeEllipseCallout">
            <a:avLst>
              <a:gd name="adj1" fmla="val -140123"/>
              <a:gd name="adj2" fmla="val 60871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đầu bếp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2" y="1475231"/>
            <a:ext cx="2581275" cy="2526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val Callout 17"/>
          <p:cNvSpPr/>
          <p:nvPr/>
        </p:nvSpPr>
        <p:spPr>
          <a:xfrm>
            <a:off x="6553200" y="1047750"/>
            <a:ext cx="1981200" cy="1806245"/>
          </a:xfrm>
          <a:prstGeom prst="wedgeEllipseCallout">
            <a:avLst>
              <a:gd name="adj1" fmla="val -126020"/>
              <a:gd name="adj2" fmla="val 53137"/>
            </a:avLst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kĩ sư xây dựng</a:t>
            </a: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77644"/>
            <a:ext cx="2458991" cy="2289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Oval Callout 19"/>
          <p:cNvSpPr/>
          <p:nvPr/>
        </p:nvSpPr>
        <p:spPr>
          <a:xfrm>
            <a:off x="6506152" y="1055027"/>
            <a:ext cx="2075296" cy="1806245"/>
          </a:xfrm>
          <a:prstGeom prst="wedgeEllipseCallout">
            <a:avLst>
              <a:gd name="adj1" fmla="val -122376"/>
              <a:gd name="adj2" fmla="val 49621"/>
            </a:avLst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bác sĩ</a:t>
            </a:r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351" y="1282796"/>
            <a:ext cx="2547168" cy="258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val Callout 21"/>
          <p:cNvSpPr/>
          <p:nvPr/>
        </p:nvSpPr>
        <p:spPr>
          <a:xfrm>
            <a:off x="6477000" y="1047749"/>
            <a:ext cx="2075296" cy="1806245"/>
          </a:xfrm>
          <a:prstGeom prst="wedgeEllipseCallout">
            <a:avLst>
              <a:gd name="adj1" fmla="val -122376"/>
              <a:gd name="adj2" fmla="val 49621"/>
            </a:avLst>
          </a:prstGeom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giáo viên</a:t>
            </a:r>
          </a:p>
        </p:txBody>
      </p:sp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2" y="1352550"/>
            <a:ext cx="2536779" cy="2482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Oval Callout 23"/>
          <p:cNvSpPr/>
          <p:nvPr/>
        </p:nvSpPr>
        <p:spPr>
          <a:xfrm>
            <a:off x="6391852" y="1133607"/>
            <a:ext cx="2075296" cy="1806245"/>
          </a:xfrm>
          <a:prstGeom prst="wedgeEllipseCallout">
            <a:avLst>
              <a:gd name="adj1" fmla="val -122376"/>
              <a:gd name="adj2" fmla="val 49621"/>
            </a:avLst>
          </a:prstGeom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 công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41" y="1015801"/>
            <a:ext cx="2762250" cy="289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Oval Callout 26"/>
          <p:cNvSpPr/>
          <p:nvPr/>
        </p:nvSpPr>
        <p:spPr>
          <a:xfrm>
            <a:off x="6344804" y="1088396"/>
            <a:ext cx="2075296" cy="1806245"/>
          </a:xfrm>
          <a:prstGeom prst="wedgeEllipseCallout">
            <a:avLst>
              <a:gd name="adj1" fmla="val -122376"/>
              <a:gd name="adj2" fmla="val 49621"/>
            </a:avLst>
          </a:prstGeom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thủy thủ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601547"/>
            <a:ext cx="616267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20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6" grpId="1" animBg="1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  <p:bldP spid="24" grpId="0" animBg="1"/>
      <p:bldP spid="24" grpId="1" animBg="1"/>
      <p:bldP spid="27" grpId="0" animBg="1"/>
      <p:bldP spid="2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4972050"/>
            <a:ext cx="9144000" cy="1714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5" tIns="38957" rIns="77915" bIns="38957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9144000" cy="1714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5" tIns="38957" rIns="77915" bIns="38957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1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9000" t="42000" r="-180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13349" y="-10982"/>
            <a:ext cx="9157349" cy="15540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862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/>
            <a:endParaRPr lang="en-US"/>
          </a:p>
        </p:txBody>
      </p:sp>
      <p:sp>
        <p:nvSpPr>
          <p:cNvPr id="5" name="Flowchart: Document 17"/>
          <p:cNvSpPr/>
          <p:nvPr/>
        </p:nvSpPr>
        <p:spPr>
          <a:xfrm>
            <a:off x="-32399" y="8069"/>
            <a:ext cx="9176399" cy="133291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AF4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494726" y="-636558"/>
            <a:ext cx="1852225" cy="1722548"/>
            <a:chOff x="-2957976" y="-1125796"/>
            <a:chExt cx="2469633" cy="2296731"/>
          </a:xfrm>
        </p:grpSpPr>
        <p:sp>
          <p:nvSpPr>
            <p:cNvPr id="7" name="Oval 6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AF4F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-16793" y="-63012"/>
            <a:ext cx="1006148" cy="900210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/>
            <a:r>
              <a:rPr lang="en-US" sz="5400" b="1" dirty="0">
                <a:solidFill>
                  <a:srgbClr val="E20CA5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08938" y="133796"/>
            <a:ext cx="8339862" cy="746322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/>
            <a:r>
              <a:rPr lang="en-US" sz="44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ĐẤT NƯỚC VÀ CON NGƯỜI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001556" y="1140000"/>
            <a:ext cx="6172200" cy="1090826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E20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0"/>
            <p:cNvSpPr/>
            <p:nvPr/>
          </p:nvSpPr>
          <p:spPr>
            <a:xfrm>
              <a:off x="9589679" y="101573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371600" y="1123950"/>
            <a:ext cx="1034105" cy="1059257"/>
            <a:chOff x="1149549" y="1066515"/>
            <a:chExt cx="992332" cy="992332"/>
          </a:xfrm>
          <a:solidFill>
            <a:srgbClr val="F0720A"/>
          </a:solidFill>
        </p:grpSpPr>
        <p:sp>
          <p:nvSpPr>
            <p:cNvPr id="17" name="Oval 16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188514" y="1081550"/>
              <a:ext cx="914400" cy="914400"/>
            </a:xfrm>
            <a:prstGeom prst="ellipse">
              <a:avLst/>
            </a:prstGeom>
            <a:solidFill>
              <a:srgbClr val="E20CA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537153" y="1123950"/>
            <a:ext cx="742950" cy="1107959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/>
            <a:r>
              <a:rPr lang="en-US" sz="27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4100" b="1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3</a:t>
            </a:r>
            <a:endParaRPr lang="en-US" sz="4100" b="1" dirty="0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91861" y="1358148"/>
            <a:ext cx="4953893" cy="561656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/>
            <a:r>
              <a:rPr lang="en-US" sz="3200" b="1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LỚN LÊN BẠN LÀM GÌ?</a:t>
            </a:r>
            <a:endParaRPr lang="en-US" sz="3200" b="1" dirty="0">
              <a:solidFill>
                <a:srgbClr val="7030A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41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18000" b="-9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124200" y="2213940"/>
            <a:ext cx="2590800" cy="815009"/>
          </a:xfrm>
          <a:prstGeom prst="roundRect">
            <a:avLst/>
          </a:prstGeom>
          <a:solidFill>
            <a:srgbClr val="7030A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 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0803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18000" b="-9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667000" y="2213940"/>
            <a:ext cx="3505200" cy="815009"/>
          </a:xfrm>
          <a:prstGeom prst="roundRect">
            <a:avLst/>
          </a:prstGeom>
          <a:solidFill>
            <a:srgbClr val="7030A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 ĐỘNG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85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0391" y="-2307"/>
            <a:ext cx="9144000" cy="130343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5" tIns="38957" rIns="77915" bIns="38957" spcCol="0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0391" y="5019412"/>
            <a:ext cx="9144000" cy="130343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5" tIns="38957" rIns="77915" bIns="38957" spcCol="0"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66800" y="833609"/>
            <a:ext cx="6858000" cy="509574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Mỗi người trong hình làm nghề gì?</a:t>
            </a:r>
            <a:endParaRPr lang="en-US" sz="2800" dirty="0">
              <a:solidFill>
                <a:srgbClr val="FF0000"/>
              </a:solidFill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8600" y="249812"/>
            <a:ext cx="3657600" cy="569338"/>
            <a:chOff x="6928" y="287832"/>
            <a:chExt cx="4114800" cy="759117"/>
          </a:xfrm>
          <a:solidFill>
            <a:srgbClr val="990099"/>
          </a:solidFill>
        </p:grpSpPr>
        <p:sp>
          <p:nvSpPr>
            <p:cNvPr id="11" name="Oval 10"/>
            <p:cNvSpPr/>
            <p:nvPr/>
          </p:nvSpPr>
          <p:spPr>
            <a:xfrm>
              <a:off x="6928" y="320477"/>
              <a:ext cx="609600" cy="726472"/>
            </a:xfrm>
            <a:prstGeom prst="ellipse">
              <a:avLst/>
            </a:prstGeom>
            <a:grp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31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6528" y="287832"/>
              <a:ext cx="3505200" cy="759117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100" b="1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Quan</a:t>
              </a:r>
              <a:r>
                <a:rPr lang="en-US" sz="3100" b="1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3100" b="1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sát</a:t>
              </a:r>
              <a:r>
                <a:rPr lang="en-US" sz="3100" b="1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3100" b="1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tranh</a:t>
              </a:r>
              <a:endParaRPr lang="en-US" sz="3100" b="1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695" y="1352550"/>
            <a:ext cx="4536209" cy="340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28749"/>
            <a:ext cx="2561919" cy="261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6553200" y="1088396"/>
            <a:ext cx="1752600" cy="1559554"/>
          </a:xfrm>
          <a:prstGeom prst="wedgeEllipseCallout">
            <a:avLst>
              <a:gd name="adj1" fmla="val -140123"/>
              <a:gd name="adj2" fmla="val 60871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đầu bếp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2" y="1475231"/>
            <a:ext cx="2581275" cy="2526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Oval Callout 18"/>
          <p:cNvSpPr/>
          <p:nvPr/>
        </p:nvSpPr>
        <p:spPr>
          <a:xfrm>
            <a:off x="6553200" y="1047750"/>
            <a:ext cx="1981200" cy="1806245"/>
          </a:xfrm>
          <a:prstGeom prst="wedgeEllipseCallout">
            <a:avLst>
              <a:gd name="adj1" fmla="val -126020"/>
              <a:gd name="adj2" fmla="val 53137"/>
            </a:avLst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kĩ sư xây dựng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77644"/>
            <a:ext cx="2458991" cy="2289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val Callout 20"/>
          <p:cNvSpPr/>
          <p:nvPr/>
        </p:nvSpPr>
        <p:spPr>
          <a:xfrm>
            <a:off x="6506152" y="1055027"/>
            <a:ext cx="2075296" cy="1806245"/>
          </a:xfrm>
          <a:prstGeom prst="wedgeEllipseCallout">
            <a:avLst>
              <a:gd name="adj1" fmla="val -122376"/>
              <a:gd name="adj2" fmla="val 49621"/>
            </a:avLst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bác sĩ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351" y="1282796"/>
            <a:ext cx="2547168" cy="258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Oval Callout 22"/>
          <p:cNvSpPr/>
          <p:nvPr/>
        </p:nvSpPr>
        <p:spPr>
          <a:xfrm>
            <a:off x="6477000" y="1047749"/>
            <a:ext cx="2075296" cy="1806245"/>
          </a:xfrm>
          <a:prstGeom prst="wedgeEllipseCallout">
            <a:avLst>
              <a:gd name="adj1" fmla="val -122376"/>
              <a:gd name="adj2" fmla="val 49621"/>
            </a:avLst>
          </a:prstGeom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giáo viên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2" y="1352550"/>
            <a:ext cx="2536779" cy="2482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Oval Callout 24"/>
          <p:cNvSpPr/>
          <p:nvPr/>
        </p:nvSpPr>
        <p:spPr>
          <a:xfrm>
            <a:off x="6391852" y="1133607"/>
            <a:ext cx="2075296" cy="1806245"/>
          </a:xfrm>
          <a:prstGeom prst="wedgeEllipseCallout">
            <a:avLst>
              <a:gd name="adj1" fmla="val -122376"/>
              <a:gd name="adj2" fmla="val 49621"/>
            </a:avLst>
          </a:prstGeom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 công</a:t>
            </a:r>
          </a:p>
        </p:txBody>
      </p:sp>
    </p:spTree>
    <p:extLst>
      <p:ext uri="{BB962C8B-B14F-4D97-AF65-F5344CB8AC3E}">
        <p14:creationId xmlns:p14="http://schemas.microsoft.com/office/powerpoint/2010/main" val="17673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3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0391" y="10393"/>
            <a:ext cx="9144000" cy="130343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5" tIns="38957" rIns="77915" bIns="38957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00458"/>
            <a:ext cx="9144000" cy="130343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5" tIns="38957" rIns="77915" bIns="38957" spcCol="0"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2400" y="173612"/>
            <a:ext cx="1752600" cy="569338"/>
            <a:chOff x="-348673" y="244119"/>
            <a:chExt cx="2336801" cy="759117"/>
          </a:xfrm>
          <a:solidFill>
            <a:srgbClr val="990099"/>
          </a:solidFill>
        </p:grpSpPr>
        <p:sp>
          <p:nvSpPr>
            <p:cNvPr id="7" name="Oval 6"/>
            <p:cNvSpPr/>
            <p:nvPr/>
          </p:nvSpPr>
          <p:spPr>
            <a:xfrm>
              <a:off x="-348673" y="320478"/>
              <a:ext cx="609600" cy="609600"/>
            </a:xfrm>
            <a:prstGeom prst="ellipse">
              <a:avLst/>
            </a:prstGeom>
            <a:grp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31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6882" y="244119"/>
              <a:ext cx="1631246" cy="759117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100" b="1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Đọc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2057400" y="415065"/>
            <a:ext cx="4809460" cy="632685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Lớn lên bạn làm gì?</a:t>
            </a:r>
            <a:endParaRPr lang="en-US" sz="3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6705600" y="189356"/>
            <a:ext cx="2438400" cy="697353"/>
          </a:xfrm>
          <a:prstGeom prst="cloud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sz="2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Arial-Rounded" pitchFamily="34" charset="0"/>
                <a:cs typeface="Arial" pitchFamily="34" charset="0"/>
              </a:rPr>
              <a:t>Đọc mẫu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8200" y="4515997"/>
            <a:ext cx="6705600" cy="494153"/>
          </a:xfrm>
          <a:prstGeom prst="rect">
            <a:avLst/>
          </a:prstGeom>
          <a:solidFill>
            <a:srgbClr val="00B0F0"/>
          </a:solidFill>
        </p:spPr>
        <p:txBody>
          <a:bodyPr wrap="square" lIns="77894" tIns="38947" rIns="77894" bIns="38947" rtlCol="0">
            <a:spAutoFit/>
          </a:bodyPr>
          <a:lstStyle/>
          <a:p>
            <a:pPr algn="ctr"/>
            <a:r>
              <a:rPr lang="en-US" sz="2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Arial-Rounded" pitchFamily="34" charset="0"/>
                <a:cs typeface="Arial" pitchFamily="34" charset="0"/>
              </a:rPr>
              <a:t>Em hãy tìm từ khó đọc, khó hiểu trong bài.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25170" y="4524463"/>
            <a:ext cx="5584080" cy="494153"/>
          </a:xfrm>
          <a:prstGeom prst="rect">
            <a:avLst/>
          </a:prstGeom>
          <a:solidFill>
            <a:srgbClr val="00B0F0"/>
          </a:solidFill>
        </p:spPr>
        <p:txBody>
          <a:bodyPr wrap="square" lIns="77894" tIns="38947" rIns="77894" bIns="38947" rtlCol="0">
            <a:spAutoFit/>
          </a:bodyPr>
          <a:lstStyle/>
          <a:p>
            <a:pPr algn="ctr"/>
            <a:r>
              <a:rPr lang="en-US" sz="2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Arial-Rounded" pitchFamily="34" charset="0"/>
                <a:cs typeface="Arial" pitchFamily="34" charset="0"/>
              </a:rPr>
              <a:t>Đọc nối tiếp </a:t>
            </a:r>
            <a:r>
              <a:rPr lang="en-US" sz="2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Arial-Rounded" pitchFamily="34" charset="0"/>
                <a:cs typeface="Arial" pitchFamily="34" charset="0"/>
              </a:rPr>
              <a:t>câu</a:t>
            </a:r>
            <a:r>
              <a:rPr lang="en-US" sz="2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Arial-Rounded" pitchFamily="34" charset="0"/>
                <a:cs typeface="Arial" pitchFamily="34" charset="0"/>
              </a:rPr>
              <a:t> 2 </a:t>
            </a:r>
            <a:r>
              <a:rPr lang="en-US" sz="2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Arial-Rounded" pitchFamily="34" charset="0"/>
                <a:cs typeface="Arial" pitchFamily="34" charset="0"/>
              </a:rPr>
              <a:t>lần</a:t>
            </a: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783" y="2800350"/>
            <a:ext cx="39837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Lớn lên bạn làm gì?</a:t>
            </a:r>
          </a:p>
          <a:p>
            <a:r>
              <a:rPr lang="en-US" sz="2400">
                <a:latin typeface="Arial" pitchFamily="34" charset="0"/>
                <a:cs typeface="Arial" pitchFamily="34" charset="0"/>
              </a:rPr>
              <a:t>Tớ sẽ làm đầu bếp,</a:t>
            </a:r>
          </a:p>
          <a:p>
            <a:r>
              <a:rPr lang="en-US" sz="2400">
                <a:latin typeface="Arial" pitchFamily="34" charset="0"/>
                <a:cs typeface="Arial" pitchFamily="34" charset="0"/>
              </a:rPr>
              <a:t>Làm bánh ngọt thật đẹp,</a:t>
            </a:r>
          </a:p>
          <a:p>
            <a:r>
              <a:rPr lang="en-US" sz="2400">
                <a:latin typeface="Arial" pitchFamily="34" charset="0"/>
                <a:cs typeface="Arial" pitchFamily="34" charset="0"/>
              </a:rPr>
              <a:t>Nấu món mì...siêu ngon.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8109" y="1103690"/>
            <a:ext cx="39497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Lớn lên bạn làm gì?</a:t>
            </a:r>
          </a:p>
          <a:p>
            <a:r>
              <a:rPr lang="en-US" sz="2400">
                <a:latin typeface="Arial" pitchFamily="34" charset="0"/>
                <a:cs typeface="Arial" pitchFamily="34" charset="0"/>
              </a:rPr>
              <a:t>À, tớ gieo hạt...</a:t>
            </a:r>
          </a:p>
          <a:p>
            <a:r>
              <a:rPr lang="en-US" sz="2400">
                <a:latin typeface="Arial" pitchFamily="34" charset="0"/>
                <a:cs typeface="Arial" pitchFamily="34" charset="0"/>
              </a:rPr>
              <a:t>Mỗi khi vào mùa gặt</a:t>
            </a:r>
          </a:p>
          <a:p>
            <a:r>
              <a:rPr lang="en-US" sz="2400">
                <a:latin typeface="Arial" pitchFamily="34" charset="0"/>
                <a:cs typeface="Arial" pitchFamily="34" charset="0"/>
              </a:rPr>
              <a:t>Lúa vàng reo trên đồng.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61609" y="2751713"/>
            <a:ext cx="426950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Lớn lên bạn làm gì?</a:t>
            </a:r>
          </a:p>
          <a:p>
            <a:r>
              <a:rPr lang="en-US" sz="2400">
                <a:latin typeface="Arial" pitchFamily="34" charset="0"/>
                <a:cs typeface="Arial" pitchFamily="34" charset="0"/>
              </a:rPr>
              <a:t>Câu hỏi này...khó quá!</a:t>
            </a:r>
          </a:p>
          <a:p>
            <a:r>
              <a:rPr lang="en-US" sz="2400">
                <a:latin typeface="Arial" pitchFamily="34" charset="0"/>
                <a:cs typeface="Arial" pitchFamily="34" charset="0"/>
              </a:rPr>
              <a:t>Để tớ làm bài đã...</a:t>
            </a:r>
          </a:p>
          <a:p>
            <a:r>
              <a:rPr lang="en-US" sz="2400">
                <a:latin typeface="Arial" pitchFamily="34" charset="0"/>
                <a:cs typeface="Arial" pitchFamily="34" charset="0"/>
              </a:rPr>
              <a:t>Rồi ngày mai, nghĩ dần...</a:t>
            </a:r>
          </a:p>
          <a:p>
            <a:r>
              <a:rPr lang="en-US" sz="1800" i="1">
                <a:latin typeface="Arial" pitchFamily="34" charset="0"/>
                <a:cs typeface="Arial" pitchFamily="34" charset="0"/>
              </a:rPr>
              <a:t>                            (Thái Dương)</a:t>
            </a:r>
            <a:endParaRPr lang="en-US" sz="1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783" y="1078290"/>
            <a:ext cx="40049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Lớn lên bạn làm gì?</a:t>
            </a:r>
          </a:p>
          <a:p>
            <a:r>
              <a:rPr lang="en-US" sz="2400">
                <a:latin typeface="Arial" pitchFamily="34" charset="0"/>
                <a:cs typeface="Arial" pitchFamily="34" charset="0"/>
              </a:rPr>
              <a:t>Tớ muốn làm thủy thủ</a:t>
            </a:r>
          </a:p>
          <a:p>
            <a:r>
              <a:rPr lang="en-US" sz="2400">
                <a:latin typeface="Arial" pitchFamily="34" charset="0"/>
                <a:cs typeface="Arial" pitchFamily="34" charset="0"/>
              </a:rPr>
              <a:t>Lái tàu vượt sóng dữ,</a:t>
            </a:r>
          </a:p>
          <a:p>
            <a:r>
              <a:rPr lang="en-US" sz="2400">
                <a:latin typeface="Arial" pitchFamily="34" charset="0"/>
                <a:cs typeface="Arial" pitchFamily="34" charset="0"/>
              </a:rPr>
              <a:t>Băng qua nhiều đại dương.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2446239" y="1847850"/>
            <a:ext cx="10589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29166" y="1460500"/>
            <a:ext cx="1092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29166" y="2190750"/>
            <a:ext cx="9186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260285" y="2216150"/>
            <a:ext cx="11687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304245" y="1885950"/>
            <a:ext cx="5843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[hanhtrangso.nxbgd.vn] Đọc_ Lớn lên bạn làm gì__HT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38209" y="44623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4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6566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14" grpId="0" animBg="1"/>
      <p:bldP spid="16" grpId="0" animBg="1"/>
      <p:bldP spid="16" grpId="1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0391" y="10393"/>
            <a:ext cx="9144000" cy="13034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5" tIns="38957" rIns="77915" bIns="38957" spcCol="0"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013158"/>
            <a:ext cx="9144000" cy="130343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5" tIns="38957" rIns="77915" bIns="38957" spcCol="0"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4000" y="4548574"/>
            <a:ext cx="4769558" cy="494153"/>
          </a:xfrm>
          <a:prstGeom prst="rect">
            <a:avLst/>
          </a:prstGeom>
          <a:solidFill>
            <a:srgbClr val="00B0F0"/>
          </a:solidFill>
        </p:spPr>
        <p:txBody>
          <a:bodyPr wrap="square" lIns="77894" tIns="38947" rIns="77894" bIns="38947" rtlCol="0">
            <a:spAutoFit/>
          </a:bodyPr>
          <a:lstStyle/>
          <a:p>
            <a:pPr algn="ctr"/>
            <a:r>
              <a:rPr lang="en-US" sz="2700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VB chia </a:t>
            </a:r>
            <a:r>
              <a:rPr lang="en-US" sz="2700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thành</a:t>
            </a:r>
            <a:r>
              <a:rPr lang="en-US" sz="2700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mấy</a:t>
            </a:r>
            <a:r>
              <a:rPr lang="en-US" sz="2700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khổ</a:t>
            </a:r>
            <a:r>
              <a:rPr lang="en-US" sz="2700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thơ</a:t>
            </a:r>
            <a:r>
              <a:rPr lang="en-US" sz="2700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30560" y="4548574"/>
            <a:ext cx="4662997" cy="494153"/>
          </a:xfrm>
          <a:prstGeom prst="rect">
            <a:avLst/>
          </a:prstGeom>
          <a:solidFill>
            <a:srgbClr val="00B0F0"/>
          </a:solidFill>
        </p:spPr>
        <p:txBody>
          <a:bodyPr wrap="square" lIns="77894" tIns="38947" rIns="77894" bIns="38947" rtlCol="0">
            <a:spAutoFit/>
          </a:bodyPr>
          <a:lstStyle/>
          <a:p>
            <a:pPr algn="ctr"/>
            <a:r>
              <a:rPr lang="en-US" sz="2700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  <a:r>
              <a:rPr lang="en-US" sz="2700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nối</a:t>
            </a:r>
            <a:r>
              <a:rPr lang="en-US" sz="2700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tiếp</a:t>
            </a:r>
            <a:r>
              <a:rPr lang="en-US" sz="2700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khổ</a:t>
            </a:r>
            <a:r>
              <a:rPr lang="en-US" sz="2700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thơ</a:t>
            </a:r>
            <a:endParaRPr lang="en-US" sz="2700" dirty="0">
              <a:solidFill>
                <a:schemeClr val="bg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-10391" y="-2307"/>
            <a:ext cx="9144000" cy="130343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5" tIns="38957" rIns="77915" bIns="38957" spcCol="0"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98278" y="1117720"/>
            <a:ext cx="322766" cy="30326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94" tIns="38947" rIns="77894" bIns="38947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673151" y="2216150"/>
            <a:ext cx="169240" cy="357253"/>
            <a:chOff x="5029200" y="2686885"/>
            <a:chExt cx="225653" cy="476337"/>
          </a:xfrm>
        </p:grpSpPr>
        <p:cxnSp>
          <p:nvCxnSpPr>
            <p:cNvPr id="37" name="Straight Connector 36"/>
            <p:cNvCxnSpPr/>
            <p:nvPr/>
          </p:nvCxnSpPr>
          <p:spPr>
            <a:xfrm flipH="1">
              <a:off x="5029200" y="2686885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5118554" y="2695631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4351482" y="3991020"/>
            <a:ext cx="169240" cy="357253"/>
            <a:chOff x="5029200" y="2686885"/>
            <a:chExt cx="225653" cy="476337"/>
          </a:xfrm>
        </p:grpSpPr>
        <p:cxnSp>
          <p:nvCxnSpPr>
            <p:cNvPr id="40" name="Straight Connector 39"/>
            <p:cNvCxnSpPr/>
            <p:nvPr/>
          </p:nvCxnSpPr>
          <p:spPr>
            <a:xfrm flipH="1">
              <a:off x="5029200" y="2686885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5118554" y="2695631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8237682" y="2288831"/>
            <a:ext cx="169240" cy="357253"/>
            <a:chOff x="5029200" y="2686885"/>
            <a:chExt cx="225653" cy="476337"/>
          </a:xfrm>
        </p:grpSpPr>
        <p:cxnSp>
          <p:nvCxnSpPr>
            <p:cNvPr id="46" name="Straight Connector 45"/>
            <p:cNvCxnSpPr/>
            <p:nvPr/>
          </p:nvCxnSpPr>
          <p:spPr>
            <a:xfrm flipH="1">
              <a:off x="5029200" y="2686885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5118554" y="2695631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0" y="173612"/>
            <a:ext cx="1817478" cy="569338"/>
            <a:chOff x="-348673" y="244119"/>
            <a:chExt cx="2423305" cy="759117"/>
          </a:xfrm>
          <a:solidFill>
            <a:srgbClr val="990099"/>
          </a:solidFill>
        </p:grpSpPr>
        <p:sp>
          <p:nvSpPr>
            <p:cNvPr id="57" name="Oval 56"/>
            <p:cNvSpPr/>
            <p:nvPr/>
          </p:nvSpPr>
          <p:spPr>
            <a:xfrm>
              <a:off x="-348673" y="320478"/>
              <a:ext cx="609600" cy="609600"/>
            </a:xfrm>
            <a:prstGeom prst="ellipse">
              <a:avLst/>
            </a:prstGeom>
            <a:grp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31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56882" y="244119"/>
              <a:ext cx="1717750" cy="759117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100" b="1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Đọc</a:t>
              </a:r>
            </a:p>
          </p:txBody>
        </p:sp>
      </p:grpSp>
      <p:sp>
        <p:nvSpPr>
          <p:cNvPr id="59" name="Rectangle 58"/>
          <p:cNvSpPr/>
          <p:nvPr/>
        </p:nvSpPr>
        <p:spPr>
          <a:xfrm>
            <a:off x="2057400" y="415065"/>
            <a:ext cx="4809460" cy="632685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Lớn lên bạn làm gì?</a:t>
            </a:r>
            <a:endParaRPr lang="en-US" sz="3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37461" y="2800350"/>
            <a:ext cx="39837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Lớn lên bạn làm gì?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Tớ sẽ làm đầu bếp,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Làm bánh ngọt thật đẹp,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Nấu món mì...siêu ngon.</a:t>
            </a:r>
            <a:endParaRPr lang="en-US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867787" y="1103690"/>
            <a:ext cx="39497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Lớn lên bạn làm gì?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À, tớ gieo hạt...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Mỗi khi vào mùa gặt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Lúa vàng reo trên đồng.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798292" y="2751713"/>
            <a:ext cx="401919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Lớn lên bạn làm gì?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Câu hỏi này...khó quá!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Để tớ làm bài đã...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Rồi ngày mai, nghĩ dần...</a:t>
            </a:r>
          </a:p>
          <a:p>
            <a:r>
              <a:rPr lang="en-US" sz="1800" i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en-US" sz="1800" i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(Thái Dương)</a:t>
            </a:r>
            <a:endParaRPr lang="en-US" sz="18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37461" y="1078290"/>
            <a:ext cx="40049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Lớn lên bạn làm gì?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Tớ muốn làm thủy thủ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Lái tàu vượt sóng dữ,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Băng qua nhiều đại dương.</a:t>
            </a:r>
            <a:endParaRPr lang="en-US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4577719" y="1157239"/>
            <a:ext cx="322766" cy="30326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94" tIns="38947" rIns="77894" bIns="38947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617682" y="2851150"/>
            <a:ext cx="322766" cy="30326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94" tIns="38947" rIns="77894" bIns="38947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8153062" y="3917218"/>
            <a:ext cx="169240" cy="357253"/>
            <a:chOff x="5029200" y="2686885"/>
            <a:chExt cx="225653" cy="476337"/>
          </a:xfrm>
        </p:grpSpPr>
        <p:cxnSp>
          <p:nvCxnSpPr>
            <p:cNvPr id="71" name="Straight Connector 70"/>
            <p:cNvCxnSpPr/>
            <p:nvPr/>
          </p:nvCxnSpPr>
          <p:spPr>
            <a:xfrm flipH="1">
              <a:off x="5029200" y="2686885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5118554" y="2695631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3" name="Oval 72"/>
          <p:cNvSpPr/>
          <p:nvPr/>
        </p:nvSpPr>
        <p:spPr>
          <a:xfrm>
            <a:off x="4493099" y="2785626"/>
            <a:ext cx="322766" cy="30326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94" tIns="38947" rIns="77894" bIns="38947"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98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33" grpId="0" animBg="1"/>
      <p:bldP spid="35" grpId="0" animBg="1"/>
      <p:bldP spid="34" grpId="0" animBg="1"/>
      <p:bldP spid="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0391" y="10393"/>
            <a:ext cx="9144000" cy="130343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5" tIns="38957" rIns="77915" bIns="38957" spcCol="0"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0391" y="5013158"/>
            <a:ext cx="9144000" cy="130343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5" tIns="38957" rIns="77915" bIns="38957" spcCol="0"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28950" y="140736"/>
            <a:ext cx="2914649" cy="648041"/>
          </a:xfrm>
          <a:prstGeom prst="rect">
            <a:avLst/>
          </a:prstGeom>
          <a:solidFill>
            <a:srgbClr val="9900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77894" tIns="38947" rIns="77894" bIns="38947" rtlCol="0">
            <a:spAutoFit/>
          </a:bodyPr>
          <a:lstStyle/>
          <a:p>
            <a:pPr algn="ctr"/>
            <a:r>
              <a:rPr lang="en-US" sz="3700" dirty="0">
                <a:latin typeface="Arial" pitchFamily="34" charset="0"/>
                <a:ea typeface="Arial-Rounded" pitchFamily="34" charset="0"/>
                <a:cs typeface="Arial" pitchFamily="34" charset="0"/>
              </a:rPr>
              <a:t>Giải nghĩa từ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1069980"/>
            <a:ext cx="8077200" cy="7019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77925" tIns="38963" rIns="77925" bIns="3896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b="1" i="1" dirty="0" err="1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thuỷ</a:t>
            </a:r>
            <a:r>
              <a:rPr lang="en-US" sz="2700" b="1" i="1" dirty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thủ</a:t>
            </a:r>
            <a:r>
              <a:rPr lang="en-US" sz="2700" b="1" i="1" dirty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: </a:t>
            </a:r>
            <a:r>
              <a:rPr lang="en-US" sz="2700" b="1" i="1" dirty="0" err="1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người</a:t>
            </a:r>
            <a:r>
              <a:rPr lang="en-US" sz="2700" b="1" i="1" dirty="0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700" b="1" i="1" dirty="0" err="1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làm</a:t>
            </a:r>
            <a:r>
              <a:rPr lang="en-US" sz="2700" b="1" i="1" dirty="0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700" b="1" i="1" dirty="0" err="1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việc</a:t>
            </a:r>
            <a:r>
              <a:rPr lang="en-US" sz="2700" b="1" i="1" dirty="0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700" b="1" i="1" dirty="0" err="1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trên</a:t>
            </a:r>
            <a:r>
              <a:rPr lang="en-US" sz="2700" b="1" i="1" dirty="0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700" b="1" i="1" dirty="0" err="1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tàu</a:t>
            </a:r>
            <a:r>
              <a:rPr lang="en-US" sz="2700" b="1" i="1" dirty="0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700" b="1" i="1" dirty="0" err="1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thuỷ</a:t>
            </a:r>
            <a:r>
              <a:rPr lang="en-US" sz="2700" b="1" i="1" dirty="0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;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1949450"/>
            <a:ext cx="8077200" cy="7019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77925" tIns="38963" rIns="77925" bIns="3896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b="1" i="1" dirty="0" err="1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sóng</a:t>
            </a:r>
            <a:r>
              <a:rPr lang="en-US" sz="2700" b="1" i="1" dirty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dữ</a:t>
            </a:r>
            <a:r>
              <a:rPr lang="en-US" sz="2700" b="1" i="1" dirty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: </a:t>
            </a:r>
            <a:r>
              <a:rPr lang="en-US" sz="2700" b="1" i="1" dirty="0" err="1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sóng</a:t>
            </a:r>
            <a:r>
              <a:rPr lang="en-US" sz="2700" b="1" i="1" dirty="0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700" b="1" i="1" dirty="0" err="1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lớn</a:t>
            </a:r>
            <a:r>
              <a:rPr lang="en-US" sz="2700" b="1" i="1" dirty="0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700" b="1" i="1" dirty="0" err="1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và</a:t>
            </a:r>
            <a:r>
              <a:rPr lang="en-US" sz="2700" b="1" i="1" dirty="0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700" b="1" i="1" dirty="0" err="1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nguy</a:t>
            </a:r>
            <a:r>
              <a:rPr lang="en-US" sz="2700" b="1" i="1" dirty="0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700" b="1" i="1" dirty="0" err="1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hiểm</a:t>
            </a:r>
            <a:r>
              <a:rPr lang="en-US" sz="2700" b="1" i="1" dirty="0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; 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2851150"/>
            <a:ext cx="8077200" cy="7019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77925" tIns="38963" rIns="77925" bIns="3896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b="1" i="1" dirty="0" err="1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đầu</a:t>
            </a:r>
            <a:r>
              <a:rPr lang="en-US" sz="2700" b="1" i="1" dirty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bếp</a:t>
            </a:r>
            <a:r>
              <a:rPr lang="en-US" sz="2700" b="1" i="1" dirty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: </a:t>
            </a:r>
            <a:r>
              <a:rPr lang="en-US" sz="2700" b="1" i="1" dirty="0" err="1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người</a:t>
            </a:r>
            <a:r>
              <a:rPr lang="en-US" sz="2700" b="1" i="1" dirty="0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700" b="1" i="1" dirty="0" err="1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nấu</a:t>
            </a:r>
            <a:r>
              <a:rPr lang="en-US" sz="2700" b="1" i="1" dirty="0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700" b="1" i="1" dirty="0" err="1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ăn</a:t>
            </a:r>
            <a:r>
              <a:rPr lang="en-US" sz="2700" b="1" i="1" dirty="0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6169" y="3657577"/>
            <a:ext cx="8947440" cy="7019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77925" tIns="38963" rIns="77925" bIns="3896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b="1" i="1" dirty="0" err="1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gieo</a:t>
            </a:r>
            <a:r>
              <a:rPr lang="en-US" sz="2700" b="1" i="1" dirty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:</a:t>
            </a:r>
            <a:r>
              <a:rPr lang="en-US" sz="2700" i="1" dirty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700" b="1" i="1" dirty="0" err="1" smtClean="0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rắc</a:t>
            </a:r>
            <a:r>
              <a:rPr lang="en-US" sz="2700" b="1" i="1" dirty="0" smtClean="0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700" b="1" i="1" dirty="0" err="1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hạt</a:t>
            </a:r>
            <a:r>
              <a:rPr lang="en-US" sz="2700" b="1" i="1" dirty="0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700" b="1" i="1" dirty="0" err="1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giống</a:t>
            </a:r>
            <a:r>
              <a:rPr lang="en-US" sz="2700" b="1" i="1" dirty="0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700" b="1" i="1" dirty="0" err="1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xuống</a:t>
            </a:r>
            <a:r>
              <a:rPr lang="en-US" sz="2700" b="1" i="1" dirty="0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700" b="1" i="1" dirty="0" err="1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đất</a:t>
            </a:r>
            <a:r>
              <a:rPr lang="en-US" sz="2700" b="1" i="1" dirty="0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700" b="1" i="1" dirty="0" err="1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để</a:t>
            </a:r>
            <a:r>
              <a:rPr lang="en-US" sz="2700" b="1" i="1" dirty="0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700" b="1" i="1" dirty="0" err="1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cho</a:t>
            </a:r>
            <a:r>
              <a:rPr lang="en-US" sz="2700" b="1" i="1" dirty="0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700" b="1" i="1" dirty="0" err="1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mọc</a:t>
            </a:r>
            <a:r>
              <a:rPr lang="en-US" sz="2700" b="1" i="1" dirty="0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700" b="1" i="1" dirty="0" err="1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thành</a:t>
            </a:r>
            <a:r>
              <a:rPr lang="en-US" sz="2700" b="1" i="1" dirty="0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700" b="1" i="1" dirty="0" err="1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cây</a:t>
            </a:r>
            <a:r>
              <a:rPr lang="en-US" sz="2700" b="1" i="1" dirty="0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433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013158"/>
            <a:ext cx="9144000" cy="130343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5" tIns="38957" rIns="77915" bIns="38957" spcCol="0"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30343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10706" y="4476491"/>
            <a:ext cx="3583831" cy="494153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77894" tIns="38947" rIns="77894" bIns="38947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Luyện</a:t>
            </a:r>
            <a:r>
              <a:rPr lang="en-US" sz="27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  <a:r>
              <a:rPr lang="en-US" sz="27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b="1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nhóm</a:t>
            </a:r>
            <a:r>
              <a:rPr lang="en-US" sz="2700" b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4</a:t>
            </a:r>
            <a:endParaRPr lang="en-US" sz="2700" b="1" dirty="0">
              <a:solidFill>
                <a:schemeClr val="bg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588369" y="4470667"/>
            <a:ext cx="3583831" cy="494153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77894" tIns="38947" rIns="77894" bIns="38947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Thi</a:t>
            </a:r>
            <a:r>
              <a:rPr lang="en-US" sz="27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  <a:r>
              <a:rPr lang="en-US" sz="27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b="1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nhóm</a:t>
            </a:r>
            <a:r>
              <a:rPr lang="en-US" sz="2700" b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4</a:t>
            </a:r>
            <a:endParaRPr lang="en-US" sz="2700" b="1" dirty="0">
              <a:solidFill>
                <a:schemeClr val="bg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590800" y="4447418"/>
            <a:ext cx="3583831" cy="494153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77894" tIns="38947" rIns="77894" bIns="38947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  <a:r>
              <a:rPr lang="en-US" sz="27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toàn</a:t>
            </a:r>
            <a:r>
              <a:rPr lang="en-US" sz="27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bài</a:t>
            </a:r>
            <a:endParaRPr lang="en-US" sz="2700" b="1" dirty="0">
              <a:solidFill>
                <a:schemeClr val="bg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-10391" y="10393"/>
            <a:ext cx="9144000" cy="13034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5" tIns="38957" rIns="77915" bIns="38957" spcCol="0"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-10391" y="-2307"/>
            <a:ext cx="9144000" cy="130343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5" tIns="38957" rIns="77915" bIns="38957" spcCol="0"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98278" y="1117720"/>
            <a:ext cx="322766" cy="30326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94" tIns="38947" rIns="77894" bIns="38947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4673151" y="2216150"/>
            <a:ext cx="169240" cy="357253"/>
            <a:chOff x="5029200" y="2686885"/>
            <a:chExt cx="225653" cy="476337"/>
          </a:xfrm>
        </p:grpSpPr>
        <p:cxnSp>
          <p:nvCxnSpPr>
            <p:cNvPr id="33" name="Straight Connector 32"/>
            <p:cNvCxnSpPr/>
            <p:nvPr/>
          </p:nvCxnSpPr>
          <p:spPr>
            <a:xfrm flipH="1">
              <a:off x="5029200" y="2686885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5118554" y="2695631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4351482" y="3991020"/>
            <a:ext cx="169240" cy="357253"/>
            <a:chOff x="5029200" y="2686885"/>
            <a:chExt cx="225653" cy="476337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5029200" y="2686885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5118554" y="2695631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8237682" y="2288831"/>
            <a:ext cx="169240" cy="357253"/>
            <a:chOff x="5029200" y="2686885"/>
            <a:chExt cx="225653" cy="476337"/>
          </a:xfrm>
        </p:grpSpPr>
        <p:cxnSp>
          <p:nvCxnSpPr>
            <p:cNvPr id="39" name="Straight Connector 38"/>
            <p:cNvCxnSpPr/>
            <p:nvPr/>
          </p:nvCxnSpPr>
          <p:spPr>
            <a:xfrm flipH="1">
              <a:off x="5029200" y="2686885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5118554" y="2695631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0" y="173612"/>
            <a:ext cx="1817478" cy="569338"/>
            <a:chOff x="-348673" y="244119"/>
            <a:chExt cx="2423305" cy="759117"/>
          </a:xfrm>
          <a:solidFill>
            <a:srgbClr val="990099"/>
          </a:solidFill>
        </p:grpSpPr>
        <p:sp>
          <p:nvSpPr>
            <p:cNvPr id="42" name="Oval 41"/>
            <p:cNvSpPr/>
            <p:nvPr/>
          </p:nvSpPr>
          <p:spPr>
            <a:xfrm>
              <a:off x="-348673" y="320478"/>
              <a:ext cx="609600" cy="609600"/>
            </a:xfrm>
            <a:prstGeom prst="ellipse">
              <a:avLst/>
            </a:prstGeom>
            <a:grp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31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56882" y="244119"/>
              <a:ext cx="1717750" cy="759117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100" b="1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Đọc</a:t>
              </a:r>
            </a:p>
          </p:txBody>
        </p:sp>
      </p:grpSp>
      <p:sp>
        <p:nvSpPr>
          <p:cNvPr id="44" name="Rectangle 43"/>
          <p:cNvSpPr/>
          <p:nvPr/>
        </p:nvSpPr>
        <p:spPr>
          <a:xfrm>
            <a:off x="2057400" y="415065"/>
            <a:ext cx="4809460" cy="632685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Lớn lên bạn làm gì?</a:t>
            </a:r>
            <a:endParaRPr lang="en-US" sz="3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37461" y="2800350"/>
            <a:ext cx="39837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Lớn lên bạn làm gì?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Tớ sẽ làm đầu bếp,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Làm bánh ngọt thật đẹp,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Nấu món mì...siêu ngon.</a:t>
            </a:r>
            <a:endParaRPr lang="en-US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867787" y="1103690"/>
            <a:ext cx="39497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Lớn lên bạn làm gì?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À, tớ gieo hạt...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Mỗi khi vào mùa gặt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Lúa vàng reo trên đồng.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798292" y="2751713"/>
            <a:ext cx="401919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Lớn lên bạn làm gì?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Câu hỏi này...khó quá!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Để tớ làm bài đã...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Rồi ngày mai, nghĩ dần...</a:t>
            </a:r>
          </a:p>
          <a:p>
            <a:r>
              <a:rPr lang="en-US" sz="1800" i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en-US" sz="1800" i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(Thái Dương)</a:t>
            </a:r>
            <a:endParaRPr lang="en-US" sz="18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837461" y="1078290"/>
            <a:ext cx="40049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Lớn lên bạn làm gì?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Tớ muốn làm thủy thủ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Lái tàu vượt sóng dữ,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Băng qua nhiều đại dương.</a:t>
            </a:r>
            <a:endParaRPr lang="en-US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4577719" y="1157239"/>
            <a:ext cx="322766" cy="30326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94" tIns="38947" rIns="77894" bIns="38947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7" name="Oval 66"/>
          <p:cNvSpPr/>
          <p:nvPr/>
        </p:nvSpPr>
        <p:spPr>
          <a:xfrm>
            <a:off x="617682" y="2851150"/>
            <a:ext cx="322766" cy="30326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94" tIns="38947" rIns="77894" bIns="38947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8153062" y="3917218"/>
            <a:ext cx="169240" cy="357253"/>
            <a:chOff x="5029200" y="2686885"/>
            <a:chExt cx="225653" cy="476337"/>
          </a:xfrm>
        </p:grpSpPr>
        <p:cxnSp>
          <p:nvCxnSpPr>
            <p:cNvPr id="69" name="Straight Connector 68"/>
            <p:cNvCxnSpPr/>
            <p:nvPr/>
          </p:nvCxnSpPr>
          <p:spPr>
            <a:xfrm flipH="1">
              <a:off x="5029200" y="2686885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5118554" y="2695631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1" name="Oval 70"/>
          <p:cNvSpPr/>
          <p:nvPr/>
        </p:nvSpPr>
        <p:spPr>
          <a:xfrm>
            <a:off x="4493099" y="2785626"/>
            <a:ext cx="322766" cy="30326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94" tIns="38947" rIns="77894" bIns="38947"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14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8" grpId="0" animBg="1"/>
      <p:bldP spid="49" grpId="0" animBg="1"/>
      <p:bldP spid="30" grpId="0" animBg="1"/>
      <p:bldP spid="66" grpId="0" animBg="1"/>
      <p:bldP spid="67" grpId="0" animBg="1"/>
      <p:bldP spid="7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3384</TotalTime>
  <Words>1012</Words>
  <Application>Microsoft Office PowerPoint</Application>
  <PresentationFormat>On-screen Show (16:9)</PresentationFormat>
  <Paragraphs>211</Paragraphs>
  <Slides>18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.VnAvant</vt:lpstr>
      <vt:lpstr>Arial</vt:lpstr>
      <vt:lpstr>Arial Rounded MT Bold</vt:lpstr>
      <vt:lpstr>Arial-Rounded</vt:lpstr>
      <vt:lpstr>Calibri</vt:lpstr>
      <vt:lpstr>HP001 4 hàng</vt:lpstr>
      <vt:lpstr>Tahoma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NHATMINH</cp:lastModifiedBy>
  <cp:revision>200</cp:revision>
  <dcterms:created xsi:type="dcterms:W3CDTF">2020-06-14T07:01:18Z</dcterms:created>
  <dcterms:modified xsi:type="dcterms:W3CDTF">2024-05-30T14:52:57Z</dcterms:modified>
</cp:coreProperties>
</file>