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Lst>
  <p:notesMasterIdLst>
    <p:notesMasterId r:id="rId19"/>
  </p:notesMasterIdLst>
  <p:sldIdLst>
    <p:sldId id="4248" r:id="rId2"/>
    <p:sldId id="4152" r:id="rId3"/>
    <p:sldId id="4189" r:id="rId4"/>
    <p:sldId id="4247" r:id="rId5"/>
    <p:sldId id="4219" r:id="rId6"/>
    <p:sldId id="4220" r:id="rId7"/>
    <p:sldId id="4194" r:id="rId8"/>
    <p:sldId id="4193" r:id="rId9"/>
    <p:sldId id="4195" r:id="rId10"/>
    <p:sldId id="4190" r:id="rId11"/>
    <p:sldId id="4241" r:id="rId12"/>
    <p:sldId id="4221" r:id="rId13"/>
    <p:sldId id="4242" r:id="rId14"/>
    <p:sldId id="4218" r:id="rId15"/>
    <p:sldId id="4222" r:id="rId16"/>
    <p:sldId id="4202" r:id="rId17"/>
    <p:sldId id="4170" r:id="rId18"/>
  </p:sldIdLst>
  <p:sldSz cx="12192000" cy="6858000"/>
  <p:notesSz cx="6858000" cy="9144000"/>
  <p:embeddedFontLst>
    <p:embeddedFont>
      <p:font typeface="Roboto Black" panose="020B0604020202020204" charset="0"/>
      <p:bold r:id="rId20"/>
      <p:boldItalic r:id="rId21"/>
    </p:embeddedFon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70"/>
    <a:srgbClr val="F1A13E"/>
    <a:srgbClr val="EE1AD5"/>
    <a:srgbClr val="D0DF5D"/>
    <a:srgbClr val="F5A06B"/>
    <a:srgbClr val="FCAF19"/>
    <a:srgbClr val="D9CC26"/>
    <a:srgbClr val="55CBF1"/>
    <a:srgbClr val="1BB78E"/>
    <a:srgbClr val="31B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01" autoAdjust="0"/>
  </p:normalViewPr>
  <p:slideViewPr>
    <p:cSldViewPr snapToGrid="0">
      <p:cViewPr varScale="1">
        <p:scale>
          <a:sx n="66" d="100"/>
          <a:sy n="66" d="100"/>
        </p:scale>
        <p:origin x="900" y="6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30/05/2024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cho HS thực hiện các động tác. </a:t>
            </a:r>
            <a:r>
              <a:rPr lang="en-US"/>
              <a:t>GV nêu</a:t>
            </a:r>
            <a:r>
              <a:rPr lang="en-US" baseline="0"/>
              <a:t> cách chơi cho HS nắm được. Cho mỗi nhóm chơi 1 lần.</a:t>
            </a:r>
          </a:p>
          <a:p>
            <a:r>
              <a:rPr lang="en-US"/>
              <a:t>GV n</a:t>
            </a:r>
            <a:r>
              <a:rPr lang="vi-VN"/>
              <a:t>hận xét phần chơi của các nhóm. Chúc mừng các nhóm làm đúng</a:t>
            </a:r>
            <a:r>
              <a:rPr lang="en-US"/>
              <a:t>.</a:t>
            </a:r>
          </a:p>
        </p:txBody>
      </p:sp>
      <p:sp>
        <p:nvSpPr>
          <p:cNvPr id="4" name="Slide Number Placeholder 3"/>
          <p:cNvSpPr>
            <a:spLocks noGrp="1"/>
          </p:cNvSpPr>
          <p:nvPr>
            <p:ph type="sldNum" sz="quarter" idx="10"/>
          </p:nvPr>
        </p:nvSpPr>
        <p:spPr/>
        <p:txBody>
          <a:bodyPr/>
          <a:lstStyle/>
          <a:p>
            <a:fld id="{EBEB516E-07DC-497B-9789-361D47A843FC}" type="slidenum">
              <a:rPr lang="vi-VN" smtClean="0"/>
              <a:t>3</a:t>
            </a:fld>
            <a:endParaRPr lang="vi-VN"/>
          </a:p>
        </p:txBody>
      </p:sp>
    </p:spTree>
    <p:extLst>
      <p:ext uri="{BB962C8B-B14F-4D97-AF65-F5344CB8AC3E}">
        <p14:creationId xmlns:p14="http://schemas.microsoft.com/office/powerpoint/2010/main" val="210959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Thực hiện</a:t>
            </a:r>
            <a:r>
              <a:rPr lang="en-US" baseline="0">
                <a:latin typeface="Times New Roman" panose="02020603050405020304" pitchFamily="18" charset="0"/>
                <a:cs typeface="Times New Roman" panose="02020603050405020304" pitchFamily="18" charset="0"/>
              </a:rPr>
              <a:t> tương tự như rau</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13</a:t>
            </a:fld>
            <a:endParaRPr lang="vi-VN"/>
          </a:p>
        </p:txBody>
      </p:sp>
    </p:spTree>
    <p:extLst>
      <p:ext uri="{BB962C8B-B14F-4D97-AF65-F5344CB8AC3E}">
        <p14:creationId xmlns:p14="http://schemas.microsoft.com/office/powerpoint/2010/main" val="395585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2. Cho HS thảo luận nhóm, sau đó đại diện HS lên trình bày phiếu học tập của nhóm. Các nhóm khác đặt câu hỏi nếu có thắc mắc học muốn góp ý</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14</a:t>
            </a:fld>
            <a:endParaRPr lang="vi-VN"/>
          </a:p>
        </p:txBody>
      </p:sp>
    </p:spTree>
    <p:extLst>
      <p:ext uri="{BB962C8B-B14F-4D97-AF65-F5344CB8AC3E}">
        <p14:creationId xmlns:p14="http://schemas.microsoft.com/office/powerpoint/2010/main" val="208503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phân</a:t>
            </a:r>
            <a:r>
              <a:rPr lang="en-US" baseline="0">
                <a:latin typeface="Times New Roman" panose="02020603050405020304" pitchFamily="18" charset="0"/>
                <a:cs typeface="Times New Roman" panose="02020603050405020304" pitchFamily="18" charset="0"/>
              </a:rPr>
              <a:t> tích vì sao cặp hình vuông 4-4 nối với cặp so sánh số 4=4 (vì hình 4 hình vuông vàng tương ứng bằng 4 hình vuông xanh).</a:t>
            </a:r>
          </a:p>
          <a:p>
            <a:r>
              <a:rPr lang="en-US" baseline="0">
                <a:latin typeface="Times New Roman" panose="02020603050405020304" pitchFamily="18" charset="0"/>
                <a:cs typeface="Times New Roman" panose="02020603050405020304" pitchFamily="18" charset="0"/>
              </a:rPr>
              <a:t>Sau khi cho HS nối hình xong, GV yêu cầu HS nói rõ vì sao chọn nối 2 cặp thẻ đó.</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15</a:t>
            </a:fld>
            <a:endParaRPr lang="vi-VN"/>
          </a:p>
        </p:txBody>
      </p:sp>
    </p:spTree>
    <p:extLst>
      <p:ext uri="{BB962C8B-B14F-4D97-AF65-F5344CB8AC3E}">
        <p14:creationId xmlns:p14="http://schemas.microsoft.com/office/powerpoint/2010/main" val="332422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yêu</a:t>
            </a:r>
            <a:r>
              <a:rPr lang="en-US" baseline="0"/>
              <a:t> cầu HS chuẩn bị dụng cụ và vật liệu cho buổi học sau</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16</a:t>
            </a:fld>
            <a:endParaRPr lang="vi-VN"/>
          </a:p>
        </p:txBody>
      </p:sp>
    </p:spTree>
    <p:extLst>
      <p:ext uri="{BB962C8B-B14F-4D97-AF65-F5344CB8AC3E}">
        <p14:creationId xmlns:p14="http://schemas.microsoft.com/office/powerpoint/2010/main" val="186119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Trong </a:t>
            </a:r>
            <a:r>
              <a:rPr lang="en-US" dirty="0" err="1"/>
              <a:t>quá</a:t>
            </a:r>
            <a:r>
              <a:rPr lang="en-US" dirty="0"/>
              <a:t> </a:t>
            </a:r>
            <a:r>
              <a:rPr lang="en-US" dirty="0" err="1"/>
              <a:t>trình</a:t>
            </a:r>
            <a:r>
              <a:rPr lang="en-US" dirty="0"/>
              <a:t> </a:t>
            </a:r>
            <a:r>
              <a:rPr lang="en-US" dirty="0" err="1"/>
              <a:t>dạy</a:t>
            </a:r>
            <a:r>
              <a:rPr lang="en-US" dirty="0"/>
              <a:t> </a:t>
            </a:r>
            <a:r>
              <a:rPr lang="en-US" dirty="0" err="1"/>
              <a:t>học</a:t>
            </a:r>
            <a:r>
              <a:rPr lang="en-US" dirty="0"/>
              <a:t>, GV </a:t>
            </a:r>
            <a:r>
              <a:rPr lang="en-US" dirty="0" err="1"/>
              <a:t>thường</a:t>
            </a:r>
            <a:r>
              <a:rPr lang="en-US" dirty="0"/>
              <a:t> </a:t>
            </a:r>
            <a:r>
              <a:rPr lang="en-US" dirty="0" err="1"/>
              <a:t>xuyên</a:t>
            </a:r>
            <a:r>
              <a:rPr lang="en-US" dirty="0"/>
              <a:t> </a:t>
            </a:r>
            <a:r>
              <a:rPr lang="en-US" dirty="0" err="1"/>
              <a:t>khuyến</a:t>
            </a:r>
            <a:r>
              <a:rPr lang="en-US" dirty="0"/>
              <a:t> </a:t>
            </a:r>
            <a:r>
              <a:rPr lang="en-US" dirty="0" err="1"/>
              <a:t>khích</a:t>
            </a:r>
            <a:r>
              <a:rPr lang="en-US" dirty="0"/>
              <a:t> HS </a:t>
            </a:r>
            <a:r>
              <a:rPr lang="en-US" dirty="0" err="1"/>
              <a:t>bằng</a:t>
            </a:r>
            <a:r>
              <a:rPr lang="en-US" dirty="0"/>
              <a:t> </a:t>
            </a:r>
            <a:r>
              <a:rPr lang="en-US" dirty="0" err="1"/>
              <a:t>các</a:t>
            </a:r>
            <a:r>
              <a:rPr lang="en-US" dirty="0"/>
              <a:t> </a:t>
            </a:r>
            <a:r>
              <a:rPr lang="en-US" dirty="0" err="1"/>
              <a:t>câu</a:t>
            </a:r>
            <a:r>
              <a:rPr lang="en-US" dirty="0"/>
              <a:t> </a:t>
            </a:r>
            <a:r>
              <a:rPr lang="en-US" dirty="0" err="1"/>
              <a:t>khen</a:t>
            </a:r>
            <a:r>
              <a:rPr lang="en-US" dirty="0"/>
              <a:t> </a:t>
            </a:r>
            <a:r>
              <a:rPr lang="en-US" dirty="0" err="1"/>
              <a:t>khi</a:t>
            </a:r>
            <a:r>
              <a:rPr lang="en-US" dirty="0"/>
              <a:t> HS </a:t>
            </a:r>
            <a:r>
              <a:rPr lang="en-US" dirty="0" err="1"/>
              <a:t>trả</a:t>
            </a:r>
            <a:r>
              <a:rPr lang="en-US" dirty="0"/>
              <a:t> </a:t>
            </a:r>
            <a:r>
              <a:rPr lang="en-US" dirty="0" err="1"/>
              <a:t>lời</a:t>
            </a:r>
            <a:r>
              <a:rPr lang="en-US" dirty="0"/>
              <a:t> </a:t>
            </a:r>
            <a:r>
              <a:rPr lang="en-US" dirty="0" err="1"/>
              <a:t>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567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quan sát</a:t>
            </a:r>
            <a:r>
              <a:rPr lang="en-US" baseline="0"/>
              <a:t> và nêu ý kiến xem 2 bạn đang làm gì, sau đó mới chuyển đến nội dung 1 bạn hỏi. Sau khi có câu hỏi, mời 1 Hs trả lời, đề nghị bạn khác nhận xét câu trả lời của bạn, sau đó mới chiếu đến câu trả lời của bạn trong tranh</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5</a:t>
            </a:fld>
            <a:endParaRPr lang="vi-VN"/>
          </a:p>
        </p:txBody>
      </p:sp>
    </p:spTree>
    <p:extLst>
      <p:ext uri="{BB962C8B-B14F-4D97-AF65-F5344CB8AC3E}">
        <p14:creationId xmlns:p14="http://schemas.microsoft.com/office/powerpoint/2010/main" val="226874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quan sát</a:t>
            </a:r>
            <a:r>
              <a:rPr lang="en-US" baseline="0"/>
              <a:t> và nêu ý kiến xem 2 bạn đang làm gì, sau đó mới chuyển đến nội dung 1 bạn hỏi. Sau khi có câu hỏi, mời 1 Hs trả lời, đề nghị bạn khác nhận xét câu trả lời của bạn, sau đó mới chiếu đến câu trả lời của bạn trong tranh</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6</a:t>
            </a:fld>
            <a:endParaRPr lang="vi-VN"/>
          </a:p>
        </p:txBody>
      </p:sp>
    </p:spTree>
    <p:extLst>
      <p:ext uri="{BB962C8B-B14F-4D97-AF65-F5344CB8AC3E}">
        <p14:creationId xmlns:p14="http://schemas.microsoft.com/office/powerpoint/2010/main" val="39128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đặt</a:t>
            </a:r>
            <a:r>
              <a:rPr lang="en-US" baseline="0"/>
              <a:t> câu hỏi cho HS trả lời, sau đó giới thiệu dụng cụ học tập và các thành phần cấu tạo. GV mở rộng bằng cách giới thiệu các loại vật liệu có thể sử dụng để tạo ra dụng cụ. Ví dụ: Bảng có thể sử dụng bìa màu, bìa carton, tấm xốp… thanh làm dấu có thể dùng que tính, ống hút, que gỗ, cắt giấy bìa, thước kẻ… hình biểu diễn có thể làm hình vuông, tròn, tam giác hoặc bất cứ hình gì em thích. Có thể dùng hình có sẵn hoặc vẽ, tô màu, cắt lấy hình</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7</a:t>
            </a:fld>
            <a:endParaRPr lang="vi-VN"/>
          </a:p>
        </p:txBody>
      </p:sp>
    </p:spTree>
    <p:extLst>
      <p:ext uri="{BB962C8B-B14F-4D97-AF65-F5344CB8AC3E}">
        <p14:creationId xmlns:p14="http://schemas.microsoft.com/office/powerpoint/2010/main" val="236301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a:t>
            </a:r>
            <a:r>
              <a:rPr lang="vi-VN"/>
              <a:t>Em có thể làm được dụng cụ như vậy không?</a:t>
            </a:r>
            <a:r>
              <a:rPr lang="en-US"/>
              <a:t> Em có</a:t>
            </a:r>
            <a:r>
              <a:rPr lang="en-US" baseline="0"/>
              <a:t> muốn có bộ dụng cụ để học, chơi cùng các bạn không? Cùng học bài hôm nay để làm nhé</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8</a:t>
            </a:fld>
            <a:endParaRPr lang="vi-VN"/>
          </a:p>
        </p:txBody>
      </p:sp>
    </p:spTree>
    <p:extLst>
      <p:ext uri="{BB962C8B-B14F-4D97-AF65-F5344CB8AC3E}">
        <p14:creationId xmlns:p14="http://schemas.microsoft.com/office/powerpoint/2010/main" val="404112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1. Cho HS thảo luận nhóm, sau đó đại diện HS lên trình bày phiếu học tập của nhóm. Các nhóm khác đặt câu hỏi nếu có thắc mắc học muốn góp ý</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9</a:t>
            </a:fld>
            <a:endParaRPr lang="vi-VN"/>
          </a:p>
        </p:txBody>
      </p:sp>
    </p:spTree>
    <p:extLst>
      <p:ext uri="{BB962C8B-B14F-4D97-AF65-F5344CB8AC3E}">
        <p14:creationId xmlns:p14="http://schemas.microsoft.com/office/powerpoint/2010/main" val="232743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cho HS</a:t>
            </a:r>
            <a:r>
              <a:rPr lang="en-US" baseline="0">
                <a:latin typeface="Times New Roman" panose="02020603050405020304" pitchFamily="18" charset="0"/>
                <a:cs typeface="Times New Roman" panose="02020603050405020304" pitchFamily="18" charset="0"/>
              </a:rPr>
              <a:t> đếm số lượng cây rau ở mỗi hàng, trả lời 1 con số, bạn khác nhận xét bạn trả lời đúng hay chưa? Chúng ta cùng so sánh số lượng rau ở mỗi hàng nhé</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10</a:t>
            </a:fld>
            <a:endParaRPr lang="vi-VN"/>
          </a:p>
        </p:txBody>
      </p:sp>
    </p:spTree>
    <p:extLst>
      <p:ext uri="{BB962C8B-B14F-4D97-AF65-F5344CB8AC3E}">
        <p14:creationId xmlns:p14="http://schemas.microsoft.com/office/powerpoint/2010/main" val="149195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có thể nêu câu hỏi: con đã so sánh như thế nào? (nối 1 cây rau hàng trên với 1 cây rau hàng dưới thấy thừa ra 1 cây rau ở hàng dưới, </a:t>
            </a:r>
            <a:r>
              <a:rPr lang="en-US">
                <a:latin typeface="Times New Roman" panose="02020603050405020304" pitchFamily="18" charset="0"/>
                <a:cs typeface="Times New Roman" panose="02020603050405020304" pitchFamily="18" charset="0"/>
              </a:rPr>
              <a:t>4</a:t>
            </a:r>
            <a:r>
              <a:rPr lang="vi-VN">
                <a:latin typeface="Times New Roman" panose="02020603050405020304" pitchFamily="18" charset="0"/>
                <a:cs typeface="Times New Roman" panose="02020603050405020304" pitchFamily="18" charset="0"/>
              </a:rPr>
              <a:t> cây rau ít hơn </a:t>
            </a:r>
            <a:r>
              <a:rPr lang="en-US">
                <a:latin typeface="Times New Roman" panose="02020603050405020304" pitchFamily="18" charset="0"/>
                <a:cs typeface="Times New Roman" panose="02020603050405020304" pitchFamily="18" charset="0"/>
              </a:rPr>
              <a:t>5</a:t>
            </a:r>
            <a:r>
              <a:rPr lang="vi-VN">
                <a:latin typeface="Times New Roman" panose="02020603050405020304" pitchFamily="18" charset="0"/>
                <a:cs typeface="Times New Roman" panose="02020603050405020304" pitchFamily="18" charset="0"/>
              </a:rPr>
              <a:t> cây rau nên có </a:t>
            </a:r>
            <a:r>
              <a:rPr lang="en-US">
                <a:latin typeface="Times New Roman" panose="02020603050405020304" pitchFamily="18" charset="0"/>
                <a:cs typeface="Times New Roman" panose="02020603050405020304" pitchFamily="18" charset="0"/>
              </a:rPr>
              <a:t>4</a:t>
            </a:r>
            <a:r>
              <a:rPr lang="vi-VN">
                <a:latin typeface="Times New Roman" panose="02020603050405020304" pitchFamily="18" charset="0"/>
                <a:cs typeface="Times New Roman" panose="02020603050405020304" pitchFamily="18" charset="0"/>
              </a:rPr>
              <a:t> &lt; </a:t>
            </a:r>
            <a:r>
              <a:rPr lang="en-US">
                <a:latin typeface="Times New Roman" panose="02020603050405020304" pitchFamily="18" charset="0"/>
                <a:cs typeface="Times New Roman" panose="02020603050405020304" pitchFamily="18" charset="0"/>
              </a:rPr>
              <a:t>5</a:t>
            </a:r>
            <a:r>
              <a:rPr lang="vi-VN">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5</a:t>
            </a:r>
            <a:r>
              <a:rPr lang="vi-VN">
                <a:latin typeface="Times New Roman" panose="02020603050405020304" pitchFamily="18" charset="0"/>
                <a:cs typeface="Times New Roman" panose="02020603050405020304" pitchFamily="18" charset="0"/>
              </a:rPr>
              <a:t> &gt; </a:t>
            </a:r>
            <a:r>
              <a:rPr lang="en-US">
                <a:latin typeface="Times New Roman" panose="02020603050405020304" pitchFamily="18" charset="0"/>
                <a:cs typeface="Times New Roman" panose="02020603050405020304" pitchFamily="18" charset="0"/>
              </a:rPr>
              <a:t>4</a:t>
            </a:r>
            <a:r>
              <a:rPr lang="vi-VN">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11</a:t>
            </a:fld>
            <a:endParaRPr lang="vi-VN"/>
          </a:p>
        </p:txBody>
      </p:sp>
    </p:spTree>
    <p:extLst>
      <p:ext uri="{BB962C8B-B14F-4D97-AF65-F5344CB8AC3E}">
        <p14:creationId xmlns:p14="http://schemas.microsoft.com/office/powerpoint/2010/main" val="316181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Thực hiện</a:t>
            </a:r>
            <a:r>
              <a:rPr lang="en-US" baseline="0">
                <a:latin typeface="Times New Roman" panose="02020603050405020304" pitchFamily="18" charset="0"/>
                <a:cs typeface="Times New Roman" panose="02020603050405020304" pitchFamily="18" charset="0"/>
              </a:rPr>
              <a:t> tương tự như rau</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12</a:t>
            </a:fld>
            <a:endParaRPr lang="vi-VN"/>
          </a:p>
        </p:txBody>
      </p:sp>
    </p:spTree>
    <p:extLst>
      <p:ext uri="{BB962C8B-B14F-4D97-AF65-F5344CB8AC3E}">
        <p14:creationId xmlns:p14="http://schemas.microsoft.com/office/powerpoint/2010/main" val="413165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0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5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21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7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6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8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42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249" y="529110"/>
            <a:ext cx="10223500" cy="4657725"/>
          </a:xfrm>
          <a:prstGeom prst="rect">
            <a:avLst/>
          </a:prstGeom>
        </p:spPr>
      </p:pic>
      <p:sp>
        <p:nvSpPr>
          <p:cNvPr id="3" name="TextBox 2"/>
          <p:cNvSpPr txBox="1"/>
          <p:nvPr/>
        </p:nvSpPr>
        <p:spPr>
          <a:xfrm>
            <a:off x="2422019" y="1923874"/>
            <a:ext cx="7582487" cy="2123658"/>
          </a:xfrm>
          <a:prstGeom prst="rect">
            <a:avLst/>
          </a:prstGeom>
          <a:noFill/>
        </p:spPr>
        <p:txBody>
          <a:bodyPr wrap="square" rtlCol="0">
            <a:spAutoFit/>
          </a:bodyPr>
          <a:lstStyle/>
          <a:p>
            <a:pPr algn="ctr"/>
            <a:r>
              <a:rPr lang="en-US" sz="4400" smtClean="0">
                <a:solidFill>
                  <a:srgbClr val="FF0000"/>
                </a:solidFill>
                <a:latin typeface="Times New Roman" panose="02020603050405020304" pitchFamily="18" charset="0"/>
                <a:cs typeface="Times New Roman" panose="02020603050405020304" pitchFamily="18" charset="0"/>
              </a:rPr>
              <a:t>Trường: Tiểu học Quốc Tuấn</a:t>
            </a:r>
          </a:p>
          <a:p>
            <a:pPr algn="ctr"/>
            <a:r>
              <a:rPr lang="en-US" sz="4400" smtClean="0">
                <a:solidFill>
                  <a:srgbClr val="FF0000"/>
                </a:solidFill>
                <a:latin typeface="Times New Roman" panose="02020603050405020304" pitchFamily="18" charset="0"/>
                <a:cs typeface="Times New Roman" panose="02020603050405020304" pitchFamily="18" charset="0"/>
              </a:rPr>
              <a:t>Lớp: 1A</a:t>
            </a:r>
          </a:p>
          <a:p>
            <a:pPr algn="ctr"/>
            <a:r>
              <a:rPr lang="en-US" sz="4400" smtClean="0">
                <a:solidFill>
                  <a:srgbClr val="FF0000"/>
                </a:solidFill>
                <a:latin typeface="Times New Roman" panose="02020603050405020304" pitchFamily="18" charset="0"/>
                <a:cs typeface="Times New Roman" panose="02020603050405020304" pitchFamily="18" charset="0"/>
              </a:rPr>
              <a:t>GV: Mai Thu Hương</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59605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7748" y="2536448"/>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814645" y="1251380"/>
            <a:ext cx="577959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Hãy đếm xem có bao nhiêu cây rau:</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Rounded Rectangle 17"/>
          <p:cNvSpPr/>
          <p:nvPr/>
        </p:nvSpPr>
        <p:spPr>
          <a:xfrm>
            <a:off x="10578027" y="2550304"/>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flipV="1">
            <a:off x="10578027" y="393323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687404" y="393323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44415" y="2381498"/>
            <a:ext cx="996696" cy="1051560"/>
          </a:xfrm>
          <a:prstGeom prst="rect">
            <a:avLst/>
          </a:prstGeom>
        </p:spPr>
      </p:pic>
      <p:pic>
        <p:nvPicPr>
          <p:cNvPr id="21" name="Pictur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46783" y="2381498"/>
            <a:ext cx="996696" cy="1051560"/>
          </a:xfrm>
          <a:prstGeom prst="rect">
            <a:avLst/>
          </a:prstGeom>
        </p:spPr>
      </p:pic>
      <p:pic>
        <p:nvPicPr>
          <p:cNvPr id="24" name="Picture 2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49151" y="2381498"/>
            <a:ext cx="996696" cy="1051560"/>
          </a:xfrm>
          <a:prstGeom prst="rect">
            <a:avLst/>
          </a:prstGeom>
        </p:spPr>
      </p:pic>
      <p:pic>
        <p:nvPicPr>
          <p:cNvPr id="25" name="Picture 2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1520" y="2381498"/>
            <a:ext cx="996696" cy="1051560"/>
          </a:xfrm>
          <a:prstGeom prst="rect">
            <a:avLst/>
          </a:prstGeom>
        </p:spPr>
      </p:pic>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44415" y="3712032"/>
            <a:ext cx="996696" cy="1051560"/>
          </a:xfrm>
          <a:prstGeom prst="rect">
            <a:avLst/>
          </a:prstGeom>
        </p:spPr>
      </p:pic>
      <p:pic>
        <p:nvPicPr>
          <p:cNvPr id="27" name="Picture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46783" y="3712032"/>
            <a:ext cx="996696" cy="105156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49151" y="3712032"/>
            <a:ext cx="996696" cy="1051560"/>
          </a:xfrm>
          <a:prstGeom prst="rect">
            <a:avLst/>
          </a:prstGeom>
        </p:spPr>
      </p:pic>
      <p:pic>
        <p:nvPicPr>
          <p:cNvPr id="32" name="Picture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1520" y="3712032"/>
            <a:ext cx="996696" cy="1051560"/>
          </a:xfrm>
          <a:prstGeom prst="rect">
            <a:avLst/>
          </a:prstGeom>
        </p:spPr>
      </p:pic>
      <p:pic>
        <p:nvPicPr>
          <p:cNvPr id="33" name="Picture 3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78962" y="3712032"/>
            <a:ext cx="996696" cy="1051560"/>
          </a:xfrm>
          <a:prstGeom prst="rect">
            <a:avLst/>
          </a:prstGeom>
        </p:spPr>
      </p:pic>
      <p:sp>
        <p:nvSpPr>
          <p:cNvPr id="34" name="TextBox 33"/>
          <p:cNvSpPr txBox="1"/>
          <p:nvPr/>
        </p:nvSpPr>
        <p:spPr>
          <a:xfrm>
            <a:off x="736178" y="275452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736178" y="4056342"/>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146066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par>
                                <p:cTn id="44" presetID="22" presetClass="entr" presetSubtype="8"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par>
                                <p:cTn id="53" presetID="22" presetClass="entr" presetSubtype="8"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7" grpId="0"/>
      <p:bldP spid="18" grpId="0" animBg="1"/>
      <p:bldP spid="39" grpId="0" animBg="1"/>
      <p:bldP spid="41"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42" name="TextBox 41"/>
          <p:cNvSpPr txBox="1"/>
          <p:nvPr/>
        </p:nvSpPr>
        <p:spPr>
          <a:xfrm>
            <a:off x="3527549" y="492445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&lt;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7265" y="2050028"/>
            <a:ext cx="996696" cy="1051560"/>
          </a:xfrm>
          <a:prstGeom prst="rect">
            <a:avLst/>
          </a:prstGeom>
        </p:spPr>
      </p:pic>
      <p:pic>
        <p:nvPicPr>
          <p:cNvPr id="21" name="Pictur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89633" y="2050028"/>
            <a:ext cx="996696" cy="1051560"/>
          </a:xfrm>
          <a:prstGeom prst="rect">
            <a:avLst/>
          </a:prstGeom>
        </p:spPr>
      </p:pic>
      <p:pic>
        <p:nvPicPr>
          <p:cNvPr id="24" name="Picture 2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92001" y="2050028"/>
            <a:ext cx="996696" cy="1051560"/>
          </a:xfrm>
          <a:prstGeom prst="rect">
            <a:avLst/>
          </a:prstGeom>
        </p:spPr>
      </p:pic>
      <p:pic>
        <p:nvPicPr>
          <p:cNvPr id="25" name="Picture 2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94370" y="2050028"/>
            <a:ext cx="996696" cy="1051560"/>
          </a:xfrm>
          <a:prstGeom prst="rect">
            <a:avLst/>
          </a:prstGeom>
        </p:spPr>
      </p:pic>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7265" y="3380562"/>
            <a:ext cx="996696" cy="1051560"/>
          </a:xfrm>
          <a:prstGeom prst="rect">
            <a:avLst/>
          </a:prstGeom>
        </p:spPr>
      </p:pic>
      <p:pic>
        <p:nvPicPr>
          <p:cNvPr id="27" name="Picture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89633" y="3380562"/>
            <a:ext cx="996696" cy="105156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92001" y="3380562"/>
            <a:ext cx="996696" cy="1051560"/>
          </a:xfrm>
          <a:prstGeom prst="rect">
            <a:avLst/>
          </a:prstGeom>
        </p:spPr>
      </p:pic>
      <p:pic>
        <p:nvPicPr>
          <p:cNvPr id="32" name="Picture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94370" y="3380562"/>
            <a:ext cx="996696" cy="1051560"/>
          </a:xfrm>
          <a:prstGeom prst="rect">
            <a:avLst/>
          </a:prstGeom>
        </p:spPr>
      </p:pic>
      <p:pic>
        <p:nvPicPr>
          <p:cNvPr id="33" name="Picture 3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21812" y="3380562"/>
            <a:ext cx="996696" cy="1051560"/>
          </a:xfrm>
          <a:prstGeom prst="rect">
            <a:avLst/>
          </a:prstGeom>
        </p:spPr>
      </p:pic>
      <p:sp>
        <p:nvSpPr>
          <p:cNvPr id="34" name="TextBox 33"/>
          <p:cNvSpPr txBox="1"/>
          <p:nvPr/>
        </p:nvSpPr>
        <p:spPr>
          <a:xfrm>
            <a:off x="679028" y="242305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679028" y="3679588"/>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p:cNvSpPr txBox="1"/>
          <p:nvPr/>
        </p:nvSpPr>
        <p:spPr>
          <a:xfrm>
            <a:off x="977712" y="1166727"/>
            <a:ext cx="802743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Sử dụng các dấu &gt;, &lt;, = để so sánh số rau ở 2 hàng: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p:cNvSpPr txBox="1"/>
          <p:nvPr/>
        </p:nvSpPr>
        <p:spPr>
          <a:xfrm>
            <a:off x="2847565" y="517528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3" name="Rounded Rectangle 42"/>
          <p:cNvSpPr/>
          <p:nvPr/>
        </p:nvSpPr>
        <p:spPr>
          <a:xfrm>
            <a:off x="2757844" y="518913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flipV="1">
            <a:off x="4221695" y="517151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331072" y="517151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6" name="TextBox 45"/>
          <p:cNvSpPr txBox="1"/>
          <p:nvPr/>
        </p:nvSpPr>
        <p:spPr>
          <a:xfrm>
            <a:off x="6686140" y="5125937"/>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7" name="Rounded Rectangle 46"/>
          <p:cNvSpPr/>
          <p:nvPr/>
        </p:nvSpPr>
        <p:spPr>
          <a:xfrm>
            <a:off x="6596419" y="5139793"/>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flipV="1">
            <a:off x="8060270" y="5122166"/>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169647" y="5122166"/>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50" name="TextBox 49"/>
          <p:cNvSpPr txBox="1"/>
          <p:nvPr/>
        </p:nvSpPr>
        <p:spPr>
          <a:xfrm>
            <a:off x="7359738" y="4878236"/>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&gt;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51" name="TextBox 50"/>
          <p:cNvSpPr txBox="1"/>
          <p:nvPr/>
        </p:nvSpPr>
        <p:spPr>
          <a:xfrm>
            <a:off x="2165818"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2" name="TextBox 51"/>
          <p:cNvSpPr txBox="1"/>
          <p:nvPr/>
        </p:nvSpPr>
        <p:spPr>
          <a:xfrm>
            <a:off x="3831997"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3" name="TextBox 52"/>
          <p:cNvSpPr txBox="1"/>
          <p:nvPr/>
        </p:nvSpPr>
        <p:spPr>
          <a:xfrm>
            <a:off x="7770704"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4" name="TextBox 53"/>
          <p:cNvSpPr txBox="1"/>
          <p:nvPr/>
        </p:nvSpPr>
        <p:spPr>
          <a:xfrm>
            <a:off x="6062128"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cxnSp>
        <p:nvCxnSpPr>
          <p:cNvPr id="9" name="Straight Arrow Connector 8"/>
          <p:cNvCxnSpPr/>
          <p:nvPr/>
        </p:nvCxnSpPr>
        <p:spPr>
          <a:xfrm>
            <a:off x="3485613"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817596"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143476"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438438"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60270" y="3101588"/>
            <a:ext cx="1447552" cy="14475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5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2" presetClass="entr" presetSubtype="8"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down)">
                                      <p:cBhvr>
                                        <p:cTn id="58" dur="500"/>
                                        <p:tgtEl>
                                          <p:spTgt spid="5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down)">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childTnLst>
                                </p:cTn>
                              </p:par>
                              <p:par>
                                <p:cTn id="105" presetID="26" presetClass="emph" presetSubtype="0" repeatCount="3000" fill="hold" grpId="1" nodeType="withEffect">
                                  <p:stCondLst>
                                    <p:cond delay="0"/>
                                  </p:stCondLst>
                                  <p:childTnLst>
                                    <p:animEffect transition="out" filter="fade">
                                      <p:cBhvr>
                                        <p:cTn id="106" dur="1000" tmFilter="0, 0; .2, .5; .8, .5; 1, 0"/>
                                        <p:tgtEl>
                                          <p:spTgt spid="13"/>
                                        </p:tgtEl>
                                      </p:cBhvr>
                                    </p:animEffect>
                                    <p:animScale>
                                      <p:cBhvr>
                                        <p:cTn id="107" dur="500" autoRev="1" fill="hold"/>
                                        <p:tgtEl>
                                          <p:spTgt spid="13"/>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p:bldP spid="34" grpId="0"/>
      <p:bldP spid="35" grpId="0"/>
      <p:bldP spid="36" grpId="0"/>
      <p:bldP spid="37" grpId="0"/>
      <p:bldP spid="43" grpId="0" animBg="1"/>
      <p:bldP spid="44" grpId="0" animBg="1"/>
      <p:bldP spid="45" grpId="0"/>
      <p:bldP spid="46" grpId="0"/>
      <p:bldP spid="47" grpId="0" animBg="1"/>
      <p:bldP spid="48" grpId="0" animBg="1"/>
      <p:bldP spid="49" grpId="0"/>
      <p:bldP spid="50" grpId="0"/>
      <p:bldP spid="51" grpId="0"/>
      <p:bldP spid="52" grpId="0"/>
      <p:bldP spid="53" grpId="0"/>
      <p:bldP spid="54" grpId="0"/>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39932" y="2856488"/>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7</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2271845" y="1479980"/>
            <a:ext cx="605300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Hãy đếm xem có bao nhiêu bông hoa:</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Rounded Rectangle 17"/>
          <p:cNvSpPr/>
          <p:nvPr/>
        </p:nvSpPr>
        <p:spPr>
          <a:xfrm>
            <a:off x="10450211" y="2870344"/>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flipV="1">
            <a:off x="10450211" y="425327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559588" y="425327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6</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96056" y="2645998"/>
            <a:ext cx="837781" cy="1051560"/>
          </a:xfrm>
          <a:prstGeom prst="rect">
            <a:avLst/>
          </a:prstGeom>
        </p:spPr>
      </p:pic>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4586" y="4040980"/>
            <a:ext cx="837781" cy="1051560"/>
          </a:xfrm>
          <a:prstGeom prst="rect">
            <a:avLst/>
          </a:prstGeom>
        </p:spPr>
      </p:pic>
      <p:sp>
        <p:nvSpPr>
          <p:cNvPr id="34" name="TextBox 33"/>
          <p:cNvSpPr txBox="1"/>
          <p:nvPr/>
        </p:nvSpPr>
        <p:spPr>
          <a:xfrm>
            <a:off x="608362" y="307456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608362" y="4325777"/>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8" name="Picture 3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37756" y="2645998"/>
            <a:ext cx="837781" cy="1051560"/>
          </a:xfrm>
          <a:prstGeom prst="rect">
            <a:avLst/>
          </a:prstGeom>
        </p:spPr>
      </p:pic>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79456" y="2645998"/>
            <a:ext cx="837781" cy="1051560"/>
          </a:xfrm>
          <a:prstGeom prst="rect">
            <a:avLst/>
          </a:prstGeom>
        </p:spPr>
      </p:pic>
      <p:pic>
        <p:nvPicPr>
          <p:cNvPr id="55" name="Picture 5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1156" y="2645998"/>
            <a:ext cx="837781" cy="1051560"/>
          </a:xfrm>
          <a:prstGeom prst="rect">
            <a:avLst/>
          </a:prstGeom>
        </p:spPr>
      </p:pic>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62856" y="2645998"/>
            <a:ext cx="837781" cy="1051560"/>
          </a:xfrm>
          <a:prstGeom prst="rect">
            <a:avLst/>
          </a:prstGeom>
        </p:spPr>
      </p:pic>
      <p:pic>
        <p:nvPicPr>
          <p:cNvPr id="57" name="Picture 5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4557" y="2645998"/>
            <a:ext cx="837781" cy="1051560"/>
          </a:xfrm>
          <a:prstGeom prst="rect">
            <a:avLst/>
          </a:prstGeom>
        </p:spPr>
      </p:pic>
      <p:pic>
        <p:nvPicPr>
          <p:cNvPr id="58" name="Picture 5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46259" y="2645998"/>
            <a:ext cx="837781" cy="1051560"/>
          </a:xfrm>
          <a:prstGeom prst="rect">
            <a:avLst/>
          </a:prstGeom>
        </p:spPr>
      </p:pic>
      <p:pic>
        <p:nvPicPr>
          <p:cNvPr id="59" name="Picture 5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18518" y="4040980"/>
            <a:ext cx="837781" cy="1051560"/>
          </a:xfrm>
          <a:prstGeom prst="rect">
            <a:avLst/>
          </a:prstGeom>
        </p:spPr>
      </p:pic>
      <p:pic>
        <p:nvPicPr>
          <p:cNvPr id="60" name="Picture 5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72450" y="4040980"/>
            <a:ext cx="837781" cy="1051560"/>
          </a:xfrm>
          <a:prstGeom prst="rect">
            <a:avLst/>
          </a:prstGeom>
        </p:spPr>
      </p:pic>
      <p:pic>
        <p:nvPicPr>
          <p:cNvPr id="61" name="Picture 6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26382" y="4040980"/>
            <a:ext cx="837781" cy="1051560"/>
          </a:xfrm>
          <a:prstGeom prst="rect">
            <a:avLst/>
          </a:prstGeom>
        </p:spPr>
      </p:pic>
      <p:pic>
        <p:nvPicPr>
          <p:cNvPr id="62" name="Picture 6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80314" y="4040980"/>
            <a:ext cx="837781" cy="1051560"/>
          </a:xfrm>
          <a:prstGeom prst="rect">
            <a:avLst/>
          </a:prstGeom>
        </p:spPr>
      </p:pic>
      <p:pic>
        <p:nvPicPr>
          <p:cNvPr id="63" name="Picture 6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247" y="4040980"/>
            <a:ext cx="837781" cy="105156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129910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2" presetClass="entr" presetSubtype="8"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par>
                                <p:cTn id="25" presetID="22" presetClass="entr" presetSubtype="8"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par>
                                <p:cTn id="28" presetID="22" presetClass="entr" presetSubtype="8"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left)">
                                      <p:cBhvr>
                                        <p:cTn id="30" dur="500"/>
                                        <p:tgtEl>
                                          <p:spTgt spid="56"/>
                                        </p:tgtEl>
                                      </p:cBhvr>
                                    </p:animEffect>
                                  </p:childTnLst>
                                </p:cTn>
                              </p:par>
                              <p:par>
                                <p:cTn id="31" presetID="22" presetClass="entr" presetSubtype="8"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par>
                                <p:cTn id="34" presetID="22" presetClass="entr" presetSubtype="8"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22" presetClass="entr" presetSubtype="8"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left)">
                                      <p:cBhvr>
                                        <p:cTn id="58" dur="500"/>
                                        <p:tgtEl>
                                          <p:spTgt spid="59"/>
                                        </p:tgtEl>
                                      </p:cBhvr>
                                    </p:animEffect>
                                  </p:childTnLst>
                                </p:cTn>
                              </p:par>
                              <p:par>
                                <p:cTn id="59" presetID="22" presetClass="entr" presetSubtype="8"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par>
                                <p:cTn id="62" presetID="22" presetClass="entr" presetSubtype="8"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par>
                                <p:cTn id="65" presetID="22" presetClass="entr" presetSubtype="8"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par>
                                <p:cTn id="68" presetID="22" presetClass="entr" presetSubtype="8" fill="hold"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wipe(left)">
                                      <p:cBhvr>
                                        <p:cTn id="70" dur="500"/>
                                        <p:tgtEl>
                                          <p:spTgt spid="6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7" grpId="0"/>
      <p:bldP spid="18" grpId="0" animBg="1"/>
      <p:bldP spid="39" grpId="0" animBg="1"/>
      <p:bldP spid="41"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42" name="TextBox 41"/>
          <p:cNvSpPr txBox="1"/>
          <p:nvPr/>
        </p:nvSpPr>
        <p:spPr>
          <a:xfrm>
            <a:off x="3047489" y="50044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&gt;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86662" y="1994488"/>
            <a:ext cx="837781" cy="1051560"/>
          </a:xfrm>
          <a:prstGeom prst="rect">
            <a:avLst/>
          </a:prstGeom>
        </p:spPr>
      </p:pic>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5192" y="3389470"/>
            <a:ext cx="837781" cy="1051560"/>
          </a:xfrm>
          <a:prstGeom prst="rect">
            <a:avLst/>
          </a:prstGeom>
        </p:spPr>
      </p:pic>
      <p:sp>
        <p:nvSpPr>
          <p:cNvPr id="34" name="TextBox 33"/>
          <p:cNvSpPr txBox="1"/>
          <p:nvPr/>
        </p:nvSpPr>
        <p:spPr>
          <a:xfrm>
            <a:off x="198968" y="242305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249848" y="3675509"/>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p:cNvSpPr txBox="1"/>
          <p:nvPr/>
        </p:nvSpPr>
        <p:spPr>
          <a:xfrm>
            <a:off x="1107098" y="1209122"/>
            <a:ext cx="802743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Sử dụng các dấu &gt;, &lt;, = để so sánh số hoa ở 2 hàng: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p:cNvSpPr txBox="1"/>
          <p:nvPr/>
        </p:nvSpPr>
        <p:spPr>
          <a:xfrm>
            <a:off x="2367505" y="52552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7</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3" name="Rounded Rectangle 42"/>
          <p:cNvSpPr/>
          <p:nvPr/>
        </p:nvSpPr>
        <p:spPr>
          <a:xfrm>
            <a:off x="2277784" y="52691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flipV="1">
            <a:off x="3741635" y="52515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51012" y="52515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6</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6" name="TextBox 45"/>
          <p:cNvSpPr txBox="1"/>
          <p:nvPr/>
        </p:nvSpPr>
        <p:spPr>
          <a:xfrm>
            <a:off x="6206080" y="5205947"/>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6</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7" name="Rounded Rectangle 46"/>
          <p:cNvSpPr/>
          <p:nvPr/>
        </p:nvSpPr>
        <p:spPr>
          <a:xfrm>
            <a:off x="6116359" y="5219803"/>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flipV="1">
            <a:off x="7580210" y="5202176"/>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689587" y="5202176"/>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7</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50" name="TextBox 49"/>
          <p:cNvSpPr txBox="1"/>
          <p:nvPr/>
        </p:nvSpPr>
        <p:spPr>
          <a:xfrm>
            <a:off x="6879678" y="4958246"/>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&lt;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51" name="TextBox 50"/>
          <p:cNvSpPr txBox="1"/>
          <p:nvPr/>
        </p:nvSpPr>
        <p:spPr>
          <a:xfrm>
            <a:off x="1685758"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2" name="TextBox 51"/>
          <p:cNvSpPr txBox="1"/>
          <p:nvPr/>
        </p:nvSpPr>
        <p:spPr>
          <a:xfrm>
            <a:off x="3351937"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3" name="TextBox 52"/>
          <p:cNvSpPr txBox="1"/>
          <p:nvPr/>
        </p:nvSpPr>
        <p:spPr>
          <a:xfrm>
            <a:off x="7290644"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4" name="TextBox 53"/>
          <p:cNvSpPr txBox="1"/>
          <p:nvPr/>
        </p:nvSpPr>
        <p:spPr>
          <a:xfrm>
            <a:off x="5582068"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8" name="Picture 3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28362" y="1994488"/>
            <a:ext cx="837781" cy="1051560"/>
          </a:xfrm>
          <a:prstGeom prst="rect">
            <a:avLst/>
          </a:prstGeom>
        </p:spPr>
      </p:pic>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70062" y="1994488"/>
            <a:ext cx="837781" cy="1051560"/>
          </a:xfrm>
          <a:prstGeom prst="rect">
            <a:avLst/>
          </a:prstGeom>
        </p:spPr>
      </p:pic>
      <p:pic>
        <p:nvPicPr>
          <p:cNvPr id="55" name="Picture 5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11762" y="1994488"/>
            <a:ext cx="837781" cy="1051560"/>
          </a:xfrm>
          <a:prstGeom prst="rect">
            <a:avLst/>
          </a:prstGeom>
        </p:spPr>
      </p:pic>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53462" y="1994488"/>
            <a:ext cx="837781" cy="1051560"/>
          </a:xfrm>
          <a:prstGeom prst="rect">
            <a:avLst/>
          </a:prstGeom>
        </p:spPr>
      </p:pic>
      <p:pic>
        <p:nvPicPr>
          <p:cNvPr id="57" name="Picture 5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95163" y="1994488"/>
            <a:ext cx="837781" cy="1051560"/>
          </a:xfrm>
          <a:prstGeom prst="rect">
            <a:avLst/>
          </a:prstGeom>
        </p:spPr>
      </p:pic>
      <p:pic>
        <p:nvPicPr>
          <p:cNvPr id="58" name="Picture 5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36865" y="1994488"/>
            <a:ext cx="837781" cy="1051560"/>
          </a:xfrm>
          <a:prstGeom prst="rect">
            <a:avLst/>
          </a:prstGeom>
        </p:spPr>
      </p:pic>
      <p:pic>
        <p:nvPicPr>
          <p:cNvPr id="59" name="Picture 5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09124" y="3389470"/>
            <a:ext cx="837781" cy="1051560"/>
          </a:xfrm>
          <a:prstGeom prst="rect">
            <a:avLst/>
          </a:prstGeom>
        </p:spPr>
      </p:pic>
      <p:pic>
        <p:nvPicPr>
          <p:cNvPr id="60" name="Picture 5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63056" y="3389470"/>
            <a:ext cx="837781" cy="1051560"/>
          </a:xfrm>
          <a:prstGeom prst="rect">
            <a:avLst/>
          </a:prstGeom>
        </p:spPr>
      </p:pic>
      <p:pic>
        <p:nvPicPr>
          <p:cNvPr id="61" name="Picture 6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16988" y="3389470"/>
            <a:ext cx="837781" cy="1051560"/>
          </a:xfrm>
          <a:prstGeom prst="rect">
            <a:avLst/>
          </a:prstGeom>
        </p:spPr>
      </p:pic>
      <p:pic>
        <p:nvPicPr>
          <p:cNvPr id="62" name="Picture 6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0920" y="3389470"/>
            <a:ext cx="837781" cy="1051560"/>
          </a:xfrm>
          <a:prstGeom prst="rect">
            <a:avLst/>
          </a:prstGeom>
        </p:spPr>
      </p:pic>
      <p:pic>
        <p:nvPicPr>
          <p:cNvPr id="63" name="Picture 6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24853" y="3389470"/>
            <a:ext cx="837781" cy="105156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cxnSp>
        <p:nvCxnSpPr>
          <p:cNvPr id="65" name="Straight Arrow Connector 64"/>
          <p:cNvCxnSpPr/>
          <p:nvPr/>
        </p:nvCxnSpPr>
        <p:spPr>
          <a:xfrm>
            <a:off x="304316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994636"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931896" y="2945626"/>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4110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109491" y="1891034"/>
            <a:ext cx="1133266" cy="1133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a:off x="687967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82836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par>
                                <p:cTn id="20" presetID="22" presetClass="entr" presetSubtype="8"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par>
                                <p:cTn id="23" presetID="22" presetClass="entr" presetSubtype="8"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par>
                                <p:cTn id="26" presetID="22" presetClass="entr" presetSubtype="8"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par>
                                <p:cTn id="29" presetID="22" presetClass="entr" presetSubtype="8"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par>
                                <p:cTn id="32" presetID="22" presetClass="entr" presetSubtype="8"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500"/>
                                        <p:tgtEl>
                                          <p:spTgt spid="58"/>
                                        </p:tgtEl>
                                      </p:cBhvr>
                                    </p:animEffect>
                                  </p:childTnLst>
                                </p:cTn>
                              </p:par>
                              <p:par>
                                <p:cTn id="35" presetID="22" presetClass="entr" presetSubtype="8"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500"/>
                                        <p:tgtEl>
                                          <p:spTgt spid="59"/>
                                        </p:tgtEl>
                                      </p:cBhvr>
                                    </p:animEffect>
                                  </p:childTnLst>
                                </p:cTn>
                              </p:par>
                              <p:par>
                                <p:cTn id="44" presetID="22" presetClass="entr" presetSubtype="8"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par>
                                <p:cTn id="47" presetID="22" presetClass="entr" presetSubtype="8"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par>
                                <p:cTn id="50" presetID="22" presetClass="entr" presetSubtype="8"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left)">
                                      <p:cBhvr>
                                        <p:cTn id="52" dur="500"/>
                                        <p:tgtEl>
                                          <p:spTgt spid="62"/>
                                        </p:tgtEl>
                                      </p:cBhvr>
                                    </p:animEffect>
                                  </p:childTnLst>
                                </p:cTn>
                              </p:par>
                              <p:par>
                                <p:cTn id="53" presetID="22" presetClass="entr" presetSubtype="8"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down)">
                                      <p:cBhvr>
                                        <p:cTn id="70" dur="500"/>
                                        <p:tgtEl>
                                          <p:spTgt spid="5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down)">
                                      <p:cBhvr>
                                        <p:cTn id="73" dur="500"/>
                                        <p:tgtEl>
                                          <p:spTgt spid="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down)">
                                      <p:cBhvr>
                                        <p:cTn id="79" dur="500"/>
                                        <p:tgtEl>
                                          <p:spTgt spid="4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down)">
                                      <p:cBhvr>
                                        <p:cTn id="85" dur="500"/>
                                        <p:tgtEl>
                                          <p:spTgt spid="4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down)">
                                      <p:cBhvr>
                                        <p:cTn id="88" dur="500"/>
                                        <p:tgtEl>
                                          <p:spTgt spid="5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500"/>
                                        <p:tgtEl>
                                          <p:spTgt spid="6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500"/>
                                        <p:tgtEl>
                                          <p:spTgt spid="6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500"/>
                                        <p:tgtEl>
                                          <p:spTgt spid="7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fade">
                                      <p:cBhvr>
                                        <p:cTn id="121" dur="500"/>
                                        <p:tgtEl>
                                          <p:spTgt spid="7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9"/>
                                        </p:tgtEl>
                                        <p:attrNameLst>
                                          <p:attrName>style.visibility</p:attrName>
                                        </p:attrNameLst>
                                      </p:cBhvr>
                                      <p:to>
                                        <p:strVal val="visible"/>
                                      </p:to>
                                    </p:set>
                                    <p:animEffect transition="in" filter="fade">
                                      <p:cBhvr>
                                        <p:cTn id="126" dur="500"/>
                                        <p:tgtEl>
                                          <p:spTgt spid="69"/>
                                        </p:tgtEl>
                                      </p:cBhvr>
                                    </p:animEffect>
                                  </p:childTnLst>
                                </p:cTn>
                              </p:par>
                              <p:par>
                                <p:cTn id="127" presetID="26" presetClass="emph" presetSubtype="0" repeatCount="3000" fill="hold" grpId="1" nodeType="withEffect">
                                  <p:stCondLst>
                                    <p:cond delay="0"/>
                                  </p:stCondLst>
                                  <p:childTnLst>
                                    <p:animEffect transition="out" filter="fade">
                                      <p:cBhvr>
                                        <p:cTn id="128" dur="1000" tmFilter="0, 0; .2, .5; .8, .5; 1, 0"/>
                                        <p:tgtEl>
                                          <p:spTgt spid="69"/>
                                        </p:tgtEl>
                                      </p:cBhvr>
                                    </p:animEffect>
                                    <p:animScale>
                                      <p:cBhvr>
                                        <p:cTn id="129" dur="500" autoRev="1" fill="hold"/>
                                        <p:tgtEl>
                                          <p:spTgt spid="69"/>
                                        </p:tgtEl>
                                      </p:cBhvr>
                                      <p:by x="105000" y="105000"/>
                                    </p:animScale>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down)">
                                      <p:cBhvr>
                                        <p:cTn id="134" dur="500"/>
                                        <p:tgtEl>
                                          <p:spTgt spid="4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wipe(down)">
                                      <p:cBhvr>
                                        <p:cTn id="1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p:bldP spid="34" grpId="0"/>
      <p:bldP spid="35" grpId="0"/>
      <p:bldP spid="36" grpId="0"/>
      <p:bldP spid="37" grpId="0"/>
      <p:bldP spid="43" grpId="0" animBg="1"/>
      <p:bldP spid="44" grpId="0" animBg="1"/>
      <p:bldP spid="45" grpId="0"/>
      <p:bldP spid="46" grpId="0"/>
      <p:bldP spid="47" grpId="0" animBg="1"/>
      <p:bldP spid="48" grpId="0" animBg="1"/>
      <p:bldP spid="49" grpId="0"/>
      <p:bldP spid="50" grpId="0"/>
      <p:bldP spid="51" grpId="0"/>
      <p:bldP spid="52" grpId="0"/>
      <p:bldP spid="53" grpId="0"/>
      <p:bldP spid="54" grpId="0"/>
      <p:bldP spid="69" grpId="0" animBg="1"/>
      <p:bldP spid="6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10" name="TextBox 9"/>
          <p:cNvSpPr txBox="1"/>
          <p:nvPr/>
        </p:nvSpPr>
        <p:spPr>
          <a:xfrm>
            <a:off x="3405710" y="2474767"/>
            <a:ext cx="5613162" cy="707886"/>
          </a:xfrm>
          <a:prstGeom prst="rect">
            <a:avLst/>
          </a:prstGeom>
          <a:noFill/>
        </p:spPr>
        <p:txBody>
          <a:bodyPr wrap="square" rtlCol="0">
            <a:spAutoFit/>
          </a:bodyPr>
          <a:lstStyle/>
          <a:p>
            <a:pPr lvl="0" algn="ctr">
              <a:defRPr/>
            </a:pPr>
            <a:r>
              <a:rPr lang="en-US" altLang="zh-CN" sz="4000">
                <a:solidFill>
                  <a:srgbClr val="0070C0"/>
                </a:solidFill>
                <a:latin typeface="Roboto Black" panose="02000000000000000000" pitchFamily="2" charset="0"/>
                <a:ea typeface="Roboto Black" panose="02000000000000000000" pitchFamily="2" charset="0"/>
              </a:rPr>
              <a:t>PHIẾU HỌC TẬP SỐ 2</a:t>
            </a:r>
            <a:endParaRPr lang="vi-VN" altLang="zh-CN" sz="4000">
              <a:solidFill>
                <a:srgbClr val="0070C0"/>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92062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491639" y="1154674"/>
            <a:ext cx="95778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Tìm cặp thẻ thích hợp (theo mẫu):</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9" name="Group 8"/>
          <p:cNvGrpSpPr/>
          <p:nvPr/>
        </p:nvGrpSpPr>
        <p:grpSpPr>
          <a:xfrm>
            <a:off x="245086" y="4780219"/>
            <a:ext cx="2686050" cy="1150562"/>
            <a:chOff x="1974521" y="5204492"/>
            <a:chExt cx="2686050" cy="1150562"/>
          </a:xfrm>
        </p:grpSpPr>
        <p:sp>
          <p:nvSpPr>
            <p:cNvPr id="7" name="Oval 6"/>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&lt;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37" name="TextBox 36"/>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3" name="Rounded Rectangle 42"/>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grpSp>
        <p:nvGrpSpPr>
          <p:cNvPr id="6" name="Group 5"/>
          <p:cNvGrpSpPr/>
          <p:nvPr/>
        </p:nvGrpSpPr>
        <p:grpSpPr>
          <a:xfrm>
            <a:off x="794427" y="2044371"/>
            <a:ext cx="1672080" cy="2164861"/>
            <a:chOff x="2003189" y="2030060"/>
            <a:chExt cx="1672080" cy="2164861"/>
          </a:xfrm>
        </p:grpSpPr>
        <p:sp>
          <p:nvSpPr>
            <p:cNvPr id="4" name="Rounded Rectangle 3"/>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09688" y="3314353"/>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409688" y="2953197"/>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870476" y="3312375"/>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403767" y="260295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802310" y="2057967"/>
            <a:ext cx="1672080" cy="2164861"/>
            <a:chOff x="2003189" y="2030060"/>
            <a:chExt cx="1672080" cy="2164861"/>
          </a:xfrm>
        </p:grpSpPr>
        <p:sp>
          <p:nvSpPr>
            <p:cNvPr id="58" name="Rounded Rectangle 57"/>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409688" y="3314353"/>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409688" y="2953197"/>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70476" y="3310582"/>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70476" y="2950530"/>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6617046" y="2035413"/>
            <a:ext cx="1672080" cy="2164861"/>
            <a:chOff x="2003189" y="2030060"/>
            <a:chExt cx="1672080" cy="2164861"/>
          </a:xfrm>
        </p:grpSpPr>
        <p:sp>
          <p:nvSpPr>
            <p:cNvPr id="65" name="Rounded Rectangle 64"/>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409688" y="3310526"/>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409688" y="2945542"/>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70476" y="3307276"/>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409688" y="2580558"/>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870476" y="2943917"/>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70476" y="2580558"/>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9501173" y="2035413"/>
            <a:ext cx="1672080" cy="2164861"/>
            <a:chOff x="2003189" y="2030060"/>
            <a:chExt cx="1672080" cy="2164861"/>
          </a:xfrm>
        </p:grpSpPr>
        <p:sp>
          <p:nvSpPr>
            <p:cNvPr id="72" name="Rounded Rectangle 71"/>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870476" y="3311808"/>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70476" y="295298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870476" y="2594160"/>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70476" y="2235336"/>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3198418" y="4780219"/>
            <a:ext cx="2686050" cy="1150562"/>
            <a:chOff x="1974521" y="5204492"/>
            <a:chExt cx="2686050" cy="1150562"/>
          </a:xfrm>
        </p:grpSpPr>
        <p:sp>
          <p:nvSpPr>
            <p:cNvPr id="86" name="Oval 85"/>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88" name="TextBox 87"/>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89" name="Rounded Rectangle 88"/>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grpSp>
        <p:nvGrpSpPr>
          <p:cNvPr id="92" name="Group 91"/>
          <p:cNvGrpSpPr/>
          <p:nvPr/>
        </p:nvGrpSpPr>
        <p:grpSpPr>
          <a:xfrm>
            <a:off x="6151750" y="4780219"/>
            <a:ext cx="2686050" cy="1150562"/>
            <a:chOff x="1974521" y="5204492"/>
            <a:chExt cx="2686050" cy="1150562"/>
          </a:xfrm>
        </p:grpSpPr>
        <p:sp>
          <p:nvSpPr>
            <p:cNvPr id="93" name="Oval 92"/>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&gt;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95" name="TextBox 94"/>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96" name="Rounded Rectangle 95"/>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grpSp>
        <p:nvGrpSpPr>
          <p:cNvPr id="99" name="Group 98"/>
          <p:cNvGrpSpPr/>
          <p:nvPr/>
        </p:nvGrpSpPr>
        <p:grpSpPr>
          <a:xfrm>
            <a:off x="9105083" y="4780219"/>
            <a:ext cx="2686050" cy="1150562"/>
            <a:chOff x="1974521" y="5204492"/>
            <a:chExt cx="2686050" cy="1150562"/>
          </a:xfrm>
        </p:grpSpPr>
        <p:sp>
          <p:nvSpPr>
            <p:cNvPr id="100" name="Oval 99"/>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02" name="TextBox 101"/>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03" name="Rounded Rectangle 102"/>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cxnSp>
        <p:nvCxnSpPr>
          <p:cNvPr id="11" name="Curved Connector 10"/>
          <p:cNvCxnSpPr>
            <a:stCxn id="87" idx="0"/>
            <a:endCxn id="65" idx="2"/>
          </p:cNvCxnSpPr>
          <p:nvPr/>
        </p:nvCxnSpPr>
        <p:spPr>
          <a:xfrm rot="5400000" flipH="1" flipV="1">
            <a:off x="5660717" y="3016426"/>
            <a:ext cx="608520" cy="2976217"/>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7" idx="0"/>
            <a:endCxn id="72" idx="2"/>
          </p:cNvCxnSpPr>
          <p:nvPr/>
        </p:nvCxnSpPr>
        <p:spPr>
          <a:xfrm rot="5400000" flipH="1" flipV="1">
            <a:off x="5672690" y="115696"/>
            <a:ext cx="579945" cy="8749102"/>
          </a:xfrm>
          <a:prstGeom prst="curvedConnector3">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94" idx="0"/>
            <a:endCxn id="4" idx="2"/>
          </p:cNvCxnSpPr>
          <p:nvPr/>
        </p:nvCxnSpPr>
        <p:spPr>
          <a:xfrm rot="16200000" flipV="1">
            <a:off x="4230553" y="1609146"/>
            <a:ext cx="599562" cy="5799734"/>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1" idx="0"/>
            <a:endCxn id="58" idx="2"/>
          </p:cNvCxnSpPr>
          <p:nvPr/>
        </p:nvCxnSpPr>
        <p:spPr>
          <a:xfrm rot="16200000" flipV="1">
            <a:off x="7217959" y="1643219"/>
            <a:ext cx="585966" cy="5745184"/>
          </a:xfrm>
          <a:prstGeom prst="curvedConnector3">
            <a:avLst/>
          </a:prstGeom>
          <a:ln w="38100">
            <a:solidFill>
              <a:srgbClr val="E17070"/>
            </a:solidFill>
            <a:tailEnd type="triangle"/>
          </a:ln>
        </p:spPr>
        <p:style>
          <a:lnRef idx="1">
            <a:schemeClr val="accent1"/>
          </a:lnRef>
          <a:fillRef idx="0">
            <a:schemeClr val="accent1"/>
          </a:fillRef>
          <a:effectRef idx="0">
            <a:schemeClr val="accent1"/>
          </a:effectRef>
          <a:fontRef idx="minor">
            <a:schemeClr val="tx1"/>
          </a:fontRef>
        </p:style>
      </p:cxnSp>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21840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par>
                                <p:cTn id="17" presetID="14" presetClass="entr" presetSubtype="1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randombar(horizontal)">
                                      <p:cBhvr>
                                        <p:cTn id="19" dur="500"/>
                                        <p:tgtEl>
                                          <p:spTgt spid="64"/>
                                        </p:tgtEl>
                                      </p:cBhvr>
                                    </p:animEffect>
                                  </p:childTnLst>
                                </p:cTn>
                              </p:par>
                              <p:par>
                                <p:cTn id="20" presetID="14" presetClass="entr" presetSubtype="1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randombar(horizontal)">
                                      <p:cBhvr>
                                        <p:cTn id="22" dur="500"/>
                                        <p:tgtEl>
                                          <p:spTgt spid="71"/>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down)">
                                      <p:cBhvr>
                                        <p:cTn id="28" dur="500"/>
                                        <p:tgtEl>
                                          <p:spTgt spid="85"/>
                                        </p:tgtEl>
                                      </p:cBhvr>
                                    </p:animEffect>
                                  </p:childTnLst>
                                </p:cTn>
                              </p:par>
                              <p:par>
                                <p:cTn id="29" presetID="22" presetClass="entr" presetSubtype="4"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down)">
                                      <p:cBhvr>
                                        <p:cTn id="31" dur="500"/>
                                        <p:tgtEl>
                                          <p:spTgt spid="92"/>
                                        </p:tgtEl>
                                      </p:cBhvr>
                                    </p:animEffect>
                                  </p:childTnLst>
                                </p:cTn>
                              </p:par>
                              <p:par>
                                <p:cTn id="32" presetID="22" presetClass="entr" presetSubtype="4" fill="hold"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wipe(down)">
                                      <p:cBhvr>
                                        <p:cTn id="34" dur="500"/>
                                        <p:tgtEl>
                                          <p:spTgt spid="99"/>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5248E-A0D6-AD5A-5800-9A78FC7887FD}"/>
              </a:ext>
            </a:extLst>
          </p:cNvPr>
          <p:cNvSpPr txBox="1"/>
          <p:nvPr/>
        </p:nvSpPr>
        <p:spPr>
          <a:xfrm>
            <a:off x="3447355" y="556615"/>
            <a:ext cx="540859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lvl="0">
              <a:defRPr/>
            </a:pPr>
            <a:r>
              <a:rPr lang="vi-VN" sz="3200">
                <a:solidFill>
                  <a:srgbClr val="0070C0"/>
                </a:solidFill>
                <a:latin typeface="Roboto Black" panose="02000000000000000000" pitchFamily="2" charset="0"/>
                <a:ea typeface="Roboto Black" panose="02000000000000000000" pitchFamily="2" charset="0"/>
              </a:rPr>
              <a:t>Chuẩn bị cho giờ học sau</a:t>
            </a:r>
            <a:endParaRPr kumimoji="0" lang="en-US" sz="32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5" name="Rectangle: Rounded Corners 2">
            <a:extLst>
              <a:ext uri="{FF2B5EF4-FFF2-40B4-BE49-F238E27FC236}">
                <a16:creationId xmlns:a16="http://schemas.microsoft.com/office/drawing/2014/main" id="{8D375CCE-294A-4A06-B090-A5CB539AC2CB}"/>
              </a:ext>
            </a:extLst>
          </p:cNvPr>
          <p:cNvSpPr/>
          <p:nvPr/>
        </p:nvSpPr>
        <p:spPr>
          <a:xfrm>
            <a:off x="1474342" y="1685306"/>
            <a:ext cx="8991600" cy="4080757"/>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2722652" y="1936386"/>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Chuẩn bị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liệu cho buổi học sau:</a:t>
            </a:r>
          </a:p>
        </p:txBody>
      </p:sp>
      <p:sp>
        <p:nvSpPr>
          <p:cNvPr id="7" name="TextBox 6">
            <a:extLst>
              <a:ext uri="{FF2B5EF4-FFF2-40B4-BE49-F238E27FC236}">
                <a16:creationId xmlns:a16="http://schemas.microsoft.com/office/drawing/2014/main" id="{C50EEADF-F242-4F8F-96FE-76601BA8159E}"/>
              </a:ext>
            </a:extLst>
          </p:cNvPr>
          <p:cNvSpPr txBox="1"/>
          <p:nvPr/>
        </p:nvSpPr>
        <p:spPr>
          <a:xfrm>
            <a:off x="2208583" y="2491488"/>
            <a:ext cx="737206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trắng hoặc giấy màu, bút chì, tẩy, thước kẻ, kéo, que</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tính hoặc ống hút, dây chun</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Rectangle 7">
            <a:extLst>
              <a:ext uri="{FF2B5EF4-FFF2-40B4-BE49-F238E27FC236}">
                <a16:creationId xmlns:a16="http://schemas.microsoft.com/office/drawing/2014/main" id="{35EBBBBE-4F8E-9E78-565A-A45F4445CFC4}"/>
              </a:ext>
            </a:extLst>
          </p:cNvPr>
          <p:cNvSpPr/>
          <p:nvPr/>
        </p:nvSpPr>
        <p:spPr>
          <a:xfrm>
            <a:off x="2147874" y="3654984"/>
            <a:ext cx="1804328" cy="100087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2F0B38A0-9C2A-CC9E-621D-1963F69D092A}"/>
              </a:ext>
            </a:extLst>
          </p:cNvPr>
          <p:cNvPicPr>
            <a:picLocks noChangeAspect="1"/>
          </p:cNvPicPr>
          <p:nvPr/>
        </p:nvPicPr>
        <p:blipFill>
          <a:blip r:embed="rId3"/>
          <a:stretch>
            <a:fillRect/>
          </a:stretch>
        </p:blipFill>
        <p:spPr>
          <a:xfrm>
            <a:off x="7977625" y="3744651"/>
            <a:ext cx="1016170" cy="622625"/>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D13FA7AD-DE74-FA1D-AB8E-2F9C196B8DDD}"/>
              </a:ext>
            </a:extLst>
          </p:cNvPr>
          <p:cNvPicPr>
            <a:picLocks noChangeAspect="1"/>
          </p:cNvPicPr>
          <p:nvPr/>
        </p:nvPicPr>
        <p:blipFill>
          <a:blip r:embed="rId4"/>
          <a:stretch>
            <a:fillRect/>
          </a:stretch>
        </p:blipFill>
        <p:spPr>
          <a:xfrm rot="10800000">
            <a:off x="5933045" y="3652815"/>
            <a:ext cx="1841113" cy="303689"/>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7AAC4A3A-4601-67D9-6062-241328F08330}"/>
              </a:ext>
            </a:extLst>
          </p:cNvPr>
          <p:cNvPicPr>
            <a:picLocks noChangeAspect="1"/>
          </p:cNvPicPr>
          <p:nvPr/>
        </p:nvPicPr>
        <p:blipFill>
          <a:blip r:embed="rId5"/>
          <a:stretch>
            <a:fillRect/>
          </a:stretch>
        </p:blipFill>
        <p:spPr>
          <a:xfrm>
            <a:off x="4346074" y="3553828"/>
            <a:ext cx="1193099" cy="1229474"/>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35EBBBBE-4F8E-9E78-565A-A45F4445CFC4}"/>
              </a:ext>
            </a:extLst>
          </p:cNvPr>
          <p:cNvSpPr/>
          <p:nvPr/>
        </p:nvSpPr>
        <p:spPr>
          <a:xfrm>
            <a:off x="1917542" y="3827700"/>
            <a:ext cx="1804328" cy="1000874"/>
          </a:xfrm>
          <a:prstGeom prst="rect">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3" name="Rectangle 12">
            <a:extLst>
              <a:ext uri="{FF2B5EF4-FFF2-40B4-BE49-F238E27FC236}">
                <a16:creationId xmlns:a16="http://schemas.microsoft.com/office/drawing/2014/main" id="{35EBBBBE-4F8E-9E78-565A-A45F4445CFC4}"/>
              </a:ext>
            </a:extLst>
          </p:cNvPr>
          <p:cNvSpPr/>
          <p:nvPr/>
        </p:nvSpPr>
        <p:spPr>
          <a:xfrm>
            <a:off x="1754002" y="3978461"/>
            <a:ext cx="1804328" cy="1000874"/>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rotWithShape="1">
          <a:blip r:embed="rId6" cstate="hqprint">
            <a:extLst>
              <a:ext uri="{28A0092B-C50C-407E-A947-70E740481C1C}">
                <a14:useLocalDpi xmlns:a14="http://schemas.microsoft.com/office/drawing/2010/main" val="0"/>
              </a:ext>
            </a:extLst>
          </a:blip>
          <a:srcRect l="83881"/>
          <a:stretch/>
        </p:blipFill>
        <p:spPr>
          <a:xfrm rot="4592987">
            <a:off x="6649162" y="3460151"/>
            <a:ext cx="468719" cy="2014728"/>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15" name="Picture 14"/>
          <p:cNvPicPr>
            <a:picLocks noChangeAspect="1"/>
          </p:cNvPicPr>
          <p:nvPr/>
        </p:nvPicPr>
        <p:blipFill rotWithShape="1">
          <a:blip r:embed="rId8" cstate="hqprint">
            <a:extLst>
              <a:ext uri="{28A0092B-C50C-407E-A947-70E740481C1C}">
                <a14:useLocalDpi xmlns:a14="http://schemas.microsoft.com/office/drawing/2010/main" val="0"/>
              </a:ext>
            </a:extLst>
          </a:blip>
          <a:srcRect l="31432" t="23457" r="27325" b="23002"/>
          <a:stretch/>
        </p:blipFill>
        <p:spPr>
          <a:xfrm>
            <a:off x="9413102" y="3646214"/>
            <a:ext cx="833184" cy="721062"/>
          </a:xfrm>
          <a:prstGeom prst="rect">
            <a:avLst/>
          </a:prstGeom>
        </p:spPr>
      </p:pic>
    </p:spTree>
    <p:extLst>
      <p:ext uri="{BB962C8B-B14F-4D97-AF65-F5344CB8AC3E}">
        <p14:creationId xmlns:p14="http://schemas.microsoft.com/office/powerpoint/2010/main" val="1870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602" y="3430402"/>
            <a:ext cx="1315971" cy="2156169"/>
          </a:xfrm>
          <a:prstGeom prst="rect">
            <a:avLst/>
          </a:prstGeom>
        </p:spPr>
      </p:pic>
      <p:sp>
        <p:nvSpPr>
          <p:cNvPr id="5" name="TextBox 4">
            <a:extLst>
              <a:ext uri="{FF2B5EF4-FFF2-40B4-BE49-F238E27FC236}">
                <a16:creationId xmlns:a16="http://schemas.microsoft.com/office/drawing/2014/main" id="{B725248E-A0D6-AD5A-5800-9A78FC7887FD}"/>
              </a:ext>
            </a:extLst>
          </p:cNvPr>
          <p:cNvSpPr txBox="1"/>
          <p:nvPr/>
        </p:nvSpPr>
        <p:spPr>
          <a:xfrm>
            <a:off x="2811000" y="2451457"/>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a:t>
            </a:r>
            <a:r>
              <a:rPr kumimoji="0" lang="en-US" sz="4800" b="1" i="0" u="none" strike="noStrike" kern="1200" cap="none" spc="0" normalizeH="0" noProof="0">
                <a:ln>
                  <a:noFill/>
                </a:ln>
                <a:solidFill>
                  <a:srgbClr val="00B050"/>
                </a:solidFill>
                <a:effectLst/>
                <a:uLnTx/>
                <a:uFillTx/>
                <a:latin typeface="Roboto Black" panose="02000000000000000000" pitchFamily="2" charset="0"/>
                <a:ea typeface="Roboto Black" panose="02000000000000000000" pitchFamily="2" charset="0"/>
                <a:cs typeface="+mn-cs"/>
              </a:rPr>
              <a:t>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4234" y="3856616"/>
            <a:ext cx="3153529" cy="217842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423478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34" presetClass="emph" presetSubtype="0" repeatCount="indefinite" fill="hold" grpId="1" nodeType="withEffect">
                                  <p:stCondLst>
                                    <p:cond delay="0"/>
                                  </p:stCondLst>
                                  <p:iterate type="lt">
                                    <p:tmPct val="10000"/>
                                  </p:iterate>
                                  <p:childTnLst>
                                    <p:animMotion origin="layout" path="M -3.125E-6 4.44444E-6 L -3.125E-6 -0.07223 " pathEditMode="relative" rAng="0" ptsTypes="AA">
                                      <p:cBhvr>
                                        <p:cTn id="19" dur="250" accel="50000" decel="50000" autoRev="1" fill="hold">
                                          <p:stCondLst>
                                            <p:cond delay="0"/>
                                          </p:stCondLst>
                                        </p:cTn>
                                        <p:tgtEl>
                                          <p:spTgt spid="5"/>
                                        </p:tgtEl>
                                        <p:attrNameLst>
                                          <p:attrName>ppt_x</p:attrName>
                                          <p:attrName>ppt_y</p:attrName>
                                        </p:attrNameLst>
                                      </p:cBhvr>
                                      <p:rCtr x="0" y="-3611"/>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5216186" y="979395"/>
            <a:ext cx="128132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2</a:t>
            </a:r>
          </a:p>
        </p:txBody>
      </p:sp>
      <p:sp>
        <p:nvSpPr>
          <p:cNvPr id="7" name="TextBox 6"/>
          <p:cNvSpPr txBox="1"/>
          <p:nvPr/>
        </p:nvSpPr>
        <p:spPr>
          <a:xfrm>
            <a:off x="1417791" y="2546891"/>
            <a:ext cx="8480674" cy="1938992"/>
          </a:xfrm>
          <a:prstGeom prst="rect">
            <a:avLst/>
          </a:prstGeom>
          <a:noFill/>
        </p:spPr>
        <p:txBody>
          <a:bodyPr wrap="square" rtlCol="0">
            <a:spAutoFit/>
          </a:bodyPr>
          <a:lstStyle/>
          <a:p>
            <a:pPr lvl="0" algn="ctr">
              <a:defRPr/>
            </a:pPr>
            <a:r>
              <a:rPr lang="en-US" altLang="zh-CN" sz="6000" b="1">
                <a:solidFill>
                  <a:srgbClr val="0070C0"/>
                </a:solidFill>
                <a:latin typeface="Roboto Black" panose="02000000000000000000" pitchFamily="2" charset="0"/>
                <a:ea typeface="Roboto Black" panose="02000000000000000000" pitchFamily="2" charset="0"/>
              </a:rPr>
              <a:t>DỤNG CỤ SO SÁNH SỐ TRONG PHẠM VI 10</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endParaRPr>
          </a:p>
        </p:txBody>
      </p:sp>
      <p:grpSp>
        <p:nvGrpSpPr>
          <p:cNvPr id="22" name="Group 21"/>
          <p:cNvGrpSpPr/>
          <p:nvPr/>
        </p:nvGrpSpPr>
        <p:grpSpPr>
          <a:xfrm>
            <a:off x="3084709" y="5097341"/>
            <a:ext cx="1094612" cy="1011423"/>
            <a:chOff x="6678202" y="4890499"/>
            <a:chExt cx="1094612" cy="1011423"/>
          </a:xfrm>
        </p:grpSpPr>
        <p:sp>
          <p:nvSpPr>
            <p:cNvPr id="21" name="Oval 20"/>
            <p:cNvSpPr/>
            <p:nvPr/>
          </p:nvSpPr>
          <p:spPr>
            <a:xfrm>
              <a:off x="6678202" y="4890499"/>
              <a:ext cx="1011423" cy="1011423"/>
            </a:xfrm>
            <a:prstGeom prst="ellipse">
              <a:avLst/>
            </a:prstGeom>
            <a:solidFill>
              <a:srgbClr val="31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B1500B4-2A13-B105-884B-9C3A22343CC6}"/>
                </a:ext>
              </a:extLst>
            </p:cNvPr>
            <p:cNvSpPr txBox="1"/>
            <p:nvPr/>
          </p:nvSpPr>
          <p:spPr>
            <a:xfrm>
              <a:off x="6714724" y="516537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Tiết 1</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417791" cy="979395"/>
          </a:xfrm>
          <a:prstGeom prst="rect">
            <a:avLst/>
          </a:prstGeom>
        </p:spPr>
      </p:pic>
    </p:spTree>
    <p:extLst>
      <p:ext uri="{BB962C8B-B14F-4D97-AF65-F5344CB8AC3E}">
        <p14:creationId xmlns:p14="http://schemas.microsoft.com/office/powerpoint/2010/main" val="17152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62761" y="1298092"/>
            <a:ext cx="1785933" cy="461665"/>
          </a:xfrm>
          <a:prstGeom prst="rect">
            <a:avLst/>
          </a:prstGeom>
          <a:noFill/>
        </p:spPr>
        <p:txBody>
          <a:bodyPr wrap="square" rtlCol="0">
            <a:spAutoFit/>
          </a:bodyPr>
          <a:lstStyle/>
          <a:p>
            <a:pPr lvl="0" algn="just">
              <a:defRPr/>
            </a:pPr>
            <a:r>
              <a:rPr lang="vi-VN" altLang="zh-CN" sz="2400" b="1">
                <a:solidFill>
                  <a:srgbClr val="FF0000"/>
                </a:solidFill>
                <a:latin typeface="Roboto" panose="02000000000000000000" pitchFamily="2" charset="0"/>
                <a:ea typeface="Roboto" panose="02000000000000000000" pitchFamily="2" charset="0"/>
              </a:rPr>
              <a:t>Cách chơi:</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3448575" y="663857"/>
            <a:ext cx="6703787" cy="584775"/>
          </a:xfrm>
          <a:prstGeom prst="rect">
            <a:avLst/>
          </a:prstGeom>
          <a:noFill/>
        </p:spPr>
        <p:txBody>
          <a:bodyPr wrap="square" rtlCol="0">
            <a:spAutoFit/>
          </a:bodyPr>
          <a:lstStyle/>
          <a:p>
            <a:pPr lvl="0" algn="ctr">
              <a:defRPr/>
            </a:pPr>
            <a:r>
              <a:rPr lang="vi-VN" altLang="zh-CN" sz="3200" b="1">
                <a:solidFill>
                  <a:srgbClr val="0070C0"/>
                </a:solidFill>
                <a:latin typeface="Roboto" panose="02000000000000000000" pitchFamily="2" charset="0"/>
                <a:ea typeface="Roboto" panose="02000000000000000000" pitchFamily="2" charset="0"/>
              </a:rPr>
              <a:t>Trò chơi “</a:t>
            </a:r>
            <a:r>
              <a:rPr lang="en-US" altLang="zh-CN" sz="3200" b="1">
                <a:solidFill>
                  <a:srgbClr val="0070C0"/>
                </a:solidFill>
                <a:latin typeface="Roboto" panose="02000000000000000000" pitchFamily="2" charset="0"/>
                <a:ea typeface="Roboto" panose="02000000000000000000" pitchFamily="2" charset="0"/>
              </a:rPr>
              <a:t>T</a:t>
            </a:r>
            <a:r>
              <a:rPr lang="vi-VN" altLang="zh-CN" sz="3200" b="1">
                <a:solidFill>
                  <a:srgbClr val="0070C0"/>
                </a:solidFill>
                <a:latin typeface="Roboto" panose="02000000000000000000" pitchFamily="2" charset="0"/>
                <a:ea typeface="Roboto" panose="02000000000000000000" pitchFamily="2" charset="0"/>
              </a:rPr>
              <a:t>ôi tài giỏi“</a:t>
            </a:r>
            <a:endParaRPr kumimoji="0" lang="en-US"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0" name="TextBox 9"/>
          <p:cNvSpPr txBox="1"/>
          <p:nvPr/>
        </p:nvSpPr>
        <p:spPr>
          <a:xfrm>
            <a:off x="445063" y="1889116"/>
            <a:ext cx="3602955" cy="707886"/>
          </a:xfrm>
          <a:prstGeom prst="rect">
            <a:avLst/>
          </a:prstGeom>
          <a:noFill/>
        </p:spPr>
        <p:txBody>
          <a:bodyPr wrap="square" rtlCol="0">
            <a:spAutoFit/>
          </a:bodyPr>
          <a:lstStyle/>
          <a:p>
            <a:pPr lvl="0" algn="just">
              <a:defRPr/>
            </a:pPr>
            <a:r>
              <a:rPr lang="en-US" altLang="zh-CN" sz="2000">
                <a:solidFill>
                  <a:srgbClr val="002060"/>
                </a:solidFill>
                <a:latin typeface="Roboto" panose="02000000000000000000" pitchFamily="2" charset="0"/>
                <a:ea typeface="Roboto" panose="02000000000000000000" pitchFamily="2" charset="0"/>
              </a:rPr>
              <a:t>Sử dụng cơ thể làm dấu lớn hơn, nhỏ hơn và bằng nhau</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4519135" y="1953754"/>
            <a:ext cx="2280864" cy="1631216"/>
          </a:xfrm>
          <a:prstGeom prst="rect">
            <a:avLst/>
          </a:prstGeom>
          <a:noFill/>
        </p:spPr>
        <p:txBody>
          <a:bodyPr wrap="square" rtlCol="0">
            <a:spAutoFit/>
          </a:bodyPr>
          <a:lstStyle/>
          <a:p>
            <a:pPr lvl="0" algn="just">
              <a:defRPr/>
            </a:pPr>
            <a:r>
              <a:rPr lang="en-US" altLang="zh-CN" sz="2000">
                <a:solidFill>
                  <a:srgbClr val="002060"/>
                </a:solidFill>
                <a:latin typeface="Roboto" panose="02000000000000000000" pitchFamily="2" charset="0"/>
                <a:ea typeface="Roboto" panose="02000000000000000000" pitchFamily="2" charset="0"/>
              </a:rPr>
              <a:t>Mỗi nhóm cử 3 bạn lên chơi, trong đó 2 bạn giơ số, 1 bạn đứng giữa làm dấu.</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372">
            <a:off x="105103" y="2544447"/>
            <a:ext cx="1207584" cy="2258510"/>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7767" flipH="1">
            <a:off x="1343776" y="2544447"/>
            <a:ext cx="1150556" cy="2151851"/>
          </a:xfrm>
          <a:prstGeom prst="rect">
            <a:avLst/>
          </a:prstGeom>
          <a:effectLst>
            <a:outerShdw blurRad="63500" sx="102000" sy="102000" algn="ctr"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82153" flipH="1">
            <a:off x="2772746" y="2801905"/>
            <a:ext cx="619578" cy="1796151"/>
          </a:xfrm>
          <a:prstGeom prst="rect">
            <a:avLst/>
          </a:prstGeom>
          <a:effectLst/>
        </p:spPr>
      </p:pic>
      <p:sp>
        <p:nvSpPr>
          <p:cNvPr id="15" name="TextBox 14"/>
          <p:cNvSpPr txBox="1"/>
          <p:nvPr/>
        </p:nvSpPr>
        <p:spPr>
          <a:xfrm>
            <a:off x="708895" y="1382277"/>
            <a:ext cx="1785933" cy="461665"/>
          </a:xfrm>
          <a:prstGeom prst="rect">
            <a:avLst/>
          </a:prstGeom>
          <a:noFill/>
        </p:spPr>
        <p:txBody>
          <a:bodyPr wrap="square" rtlCol="0">
            <a:spAutoFit/>
          </a:bodyPr>
          <a:lstStyle/>
          <a:p>
            <a:pPr lvl="0" algn="just">
              <a:defRPr/>
            </a:pPr>
            <a:r>
              <a:rPr lang="en-US" altLang="zh-CN" sz="2400" b="1">
                <a:solidFill>
                  <a:srgbClr val="FF0000"/>
                </a:solidFill>
                <a:latin typeface="Roboto" panose="02000000000000000000" pitchFamily="2" charset="0"/>
                <a:ea typeface="Roboto" panose="02000000000000000000" pitchFamily="2" charset="0"/>
              </a:rPr>
              <a:t>Quy ước:</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0" y="4990044"/>
            <a:ext cx="1247335"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Dấu </a:t>
            </a:r>
          </a:p>
          <a:p>
            <a:pPr lvl="0" algn="ctr">
              <a:defRPr/>
            </a:pPr>
            <a:r>
              <a:rPr lang="en-US" altLang="zh-CN" sz="2000">
                <a:solidFill>
                  <a:srgbClr val="002060"/>
                </a:solidFill>
                <a:latin typeface="Roboto" panose="02000000000000000000" pitchFamily="2" charset="0"/>
                <a:ea typeface="Roboto" panose="02000000000000000000" pitchFamily="2" charset="0"/>
              </a:rPr>
              <a:t>lớn hơn</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188928" y="4990044"/>
            <a:ext cx="1305404"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Dấu </a:t>
            </a:r>
          </a:p>
          <a:p>
            <a:pPr lvl="0" algn="ctr">
              <a:defRPr/>
            </a:pPr>
            <a:r>
              <a:rPr lang="en-US" altLang="zh-CN" sz="2000">
                <a:solidFill>
                  <a:srgbClr val="002060"/>
                </a:solidFill>
                <a:latin typeface="Roboto" panose="02000000000000000000" pitchFamily="2" charset="0"/>
                <a:ea typeface="Roboto" panose="02000000000000000000" pitchFamily="2" charset="0"/>
              </a:rPr>
              <a:t>nhỏ hơn</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2494332" y="4990044"/>
            <a:ext cx="1105523"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Dấu </a:t>
            </a:r>
          </a:p>
          <a:p>
            <a:pPr lvl="0" algn="ctr">
              <a:defRPr/>
            </a:pPr>
            <a:r>
              <a:rPr lang="en-US" altLang="zh-CN" sz="2000">
                <a:solidFill>
                  <a:srgbClr val="002060"/>
                </a:solidFill>
                <a:latin typeface="Roboto" panose="02000000000000000000" pitchFamily="2" charset="0"/>
                <a:ea typeface="Roboto" panose="02000000000000000000" pitchFamily="2" charset="0"/>
              </a:rPr>
              <a:t>bằng</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6945710" y="1953754"/>
            <a:ext cx="2280865" cy="1938992"/>
          </a:xfrm>
          <a:prstGeom prst="rect">
            <a:avLst/>
          </a:prstGeom>
          <a:noFill/>
        </p:spPr>
        <p:txBody>
          <a:bodyPr wrap="square" rtlCol="0">
            <a:spAutoFit/>
          </a:bodyPr>
          <a:lstStyle/>
          <a:p>
            <a:pPr lvl="0" algn="just">
              <a:defRPr/>
            </a:pPr>
            <a:r>
              <a:rPr lang="en-US" altLang="zh-CN" sz="2000">
                <a:solidFill>
                  <a:srgbClr val="002060"/>
                </a:solidFill>
                <a:latin typeface="Roboto" panose="02000000000000000000" pitchFamily="2" charset="0"/>
                <a:ea typeface="Roboto" panose="02000000000000000000" pitchFamily="2" charset="0"/>
              </a:rPr>
              <a:t>Các bạn bên dưới đếm từ 1 đến 6. Khi các bạn đếm đến 3, 2 bạn giơ số nhanh chóng giơ lên 1 con số.</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23" name="Picture 22" descr="Có thể là hình ảnh về 7 người, mọi người đang đứng và trong nhà"/>
          <p:cNvPicPr/>
          <p:nvPr/>
        </p:nvPicPr>
        <p:blipFill rotWithShape="1">
          <a:blip r:embed="rId6" cstate="print">
            <a:extLst>
              <a:ext uri="{28A0092B-C50C-407E-A947-70E740481C1C}">
                <a14:useLocalDpi xmlns:a14="http://schemas.microsoft.com/office/drawing/2010/main" val="0"/>
              </a:ext>
            </a:extLst>
          </a:blip>
          <a:srcRect l="29454" t="35594" r="25225"/>
          <a:stretch/>
        </p:blipFill>
        <p:spPr bwMode="auto">
          <a:xfrm>
            <a:off x="5833201" y="3924180"/>
            <a:ext cx="3845055" cy="2720882"/>
          </a:xfrm>
          <a:prstGeom prst="rect">
            <a:avLst/>
          </a:prstGeom>
          <a:noFill/>
          <a:ln>
            <a:noFill/>
          </a:ln>
          <a:extLst>
            <a:ext uri="{53640926-AAD7-44D8-BBD7-CCE9431645EC}">
              <a14:shadowObscured xmlns:a14="http://schemas.microsoft.com/office/drawing/2010/main"/>
            </a:ext>
          </a:extLst>
        </p:spPr>
      </p:pic>
      <p:sp>
        <p:nvSpPr>
          <p:cNvPr id="24" name="TextBox 23"/>
          <p:cNvSpPr txBox="1"/>
          <p:nvPr/>
        </p:nvSpPr>
        <p:spPr>
          <a:xfrm>
            <a:off x="9500331" y="1960257"/>
            <a:ext cx="2451778" cy="1323439"/>
          </a:xfrm>
          <a:prstGeom prst="rect">
            <a:avLst/>
          </a:prstGeom>
          <a:noFill/>
        </p:spPr>
        <p:txBody>
          <a:bodyPr wrap="square" rtlCol="0">
            <a:spAutoFit/>
          </a:bodyPr>
          <a:lstStyle/>
          <a:p>
            <a:pPr lvl="0" algn="just">
              <a:defRPr/>
            </a:pPr>
            <a:r>
              <a:rPr lang="en-US" altLang="zh-CN" sz="2000">
                <a:solidFill>
                  <a:srgbClr val="002060"/>
                </a:solidFill>
                <a:latin typeface="Roboto" panose="02000000000000000000" pitchFamily="2" charset="0"/>
                <a:ea typeface="Roboto" panose="02000000000000000000" pitchFamily="2" charset="0"/>
              </a:rPr>
              <a:t>Bạn đứng giữa quan sát số và làm dấu xong khi các bạn đếm đến 6.</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5" name="TextBox 24"/>
          <p:cNvSpPr txBox="1"/>
          <p:nvPr/>
        </p:nvSpPr>
        <p:spPr>
          <a:xfrm>
            <a:off x="9807348" y="5150350"/>
            <a:ext cx="1283786"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Ví dụ minh hoạ</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EB0885BF-4480-2A20-BAE5-F1F3C5D2523A}"/>
              </a:ext>
            </a:extLst>
          </p:cNvPr>
          <p:cNvSpPr txBox="1"/>
          <p:nvPr/>
        </p:nvSpPr>
        <p:spPr>
          <a:xfrm>
            <a:off x="1582242" y="135557"/>
            <a:ext cx="4931552"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9482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5" grpId="0"/>
      <p:bldP spid="16" grpId="0"/>
      <p:bldP spid="17" grpId="0"/>
      <p:bldP spid="18" grpId="0"/>
      <p:bldP spid="22" grpId="0"/>
      <p:bldP spid="24" grpId="0"/>
      <p:bldP spid="2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3" name="TextBox 2">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1545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3" name="Picture 2"/>
          <p:cNvPicPr>
            <a:picLocks noChangeAspect="1"/>
          </p:cNvPicPr>
          <p:nvPr/>
        </p:nvPicPr>
        <p:blipFill>
          <a:blip r:embed="rId3"/>
          <a:stretch>
            <a:fillRect/>
          </a:stretch>
        </p:blipFill>
        <p:spPr>
          <a:xfrm>
            <a:off x="686334" y="1899354"/>
            <a:ext cx="4612111" cy="3798502"/>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5058710" y="1285011"/>
            <a:ext cx="2443793" cy="830997"/>
          </a:xfrm>
          <a:prstGeom prst="rect">
            <a:avLst/>
          </a:prstGeom>
          <a:noFill/>
        </p:spPr>
        <p:txBody>
          <a:bodyPr wrap="square" rtlCol="0">
            <a:spAutoFit/>
          </a:bodyPr>
          <a:lstStyle/>
          <a:p>
            <a:pPr lvl="0" algn="ctr">
              <a:defRPr/>
            </a:pPr>
            <a:r>
              <a:rPr lang="de-DE" altLang="zh-CN" sz="2400">
                <a:solidFill>
                  <a:srgbClr val="002060"/>
                </a:solidFill>
                <a:latin typeface="Roboto" panose="02000000000000000000" pitchFamily="2" charset="0"/>
                <a:ea typeface="Roboto" panose="02000000000000000000" pitchFamily="2" charset="0"/>
              </a:rPr>
              <a:t>Bạn hãy so sánh </a:t>
            </a:r>
            <a:r>
              <a:rPr lang="de-DE" altLang="zh-CN" sz="2400" b="1">
                <a:solidFill>
                  <a:srgbClr val="0070C0"/>
                </a:solidFill>
                <a:latin typeface="Roboto" panose="02000000000000000000" pitchFamily="2" charset="0"/>
                <a:ea typeface="Roboto" panose="02000000000000000000" pitchFamily="2" charset="0"/>
              </a:rPr>
              <a:t>3</a:t>
            </a:r>
            <a:r>
              <a:rPr lang="de-DE" altLang="zh-CN" sz="2400">
                <a:solidFill>
                  <a:srgbClr val="002060"/>
                </a:solidFill>
                <a:latin typeface="Roboto" panose="02000000000000000000" pitchFamily="2" charset="0"/>
                <a:ea typeface="Roboto" panose="02000000000000000000" pitchFamily="2" charset="0"/>
              </a:rPr>
              <a:t> và </a:t>
            </a:r>
            <a:r>
              <a:rPr lang="de-DE" altLang="zh-CN" sz="2400" b="1">
                <a:solidFill>
                  <a:srgbClr val="0070C0"/>
                </a:solidFill>
                <a:latin typeface="Roboto" panose="02000000000000000000" pitchFamily="2" charset="0"/>
                <a:ea typeface="Roboto" panose="02000000000000000000" pitchFamily="2" charset="0"/>
              </a:rPr>
              <a:t>5</a:t>
            </a:r>
            <a:endParaRPr lang="vi-VN" altLang="zh-CN" sz="2400" b="1">
              <a:solidFill>
                <a:srgbClr val="0070C0"/>
              </a:solidFill>
              <a:latin typeface="Roboto" panose="02000000000000000000" pitchFamily="2" charset="0"/>
              <a:ea typeface="Roboto" panose="02000000000000000000" pitchFamily="2" charset="0"/>
            </a:endParaRPr>
          </a:p>
        </p:txBody>
      </p:sp>
      <p:sp>
        <p:nvSpPr>
          <p:cNvPr id="31" name="Rounded Rectangular Callout 30"/>
          <p:cNvSpPr/>
          <p:nvPr/>
        </p:nvSpPr>
        <p:spPr>
          <a:xfrm>
            <a:off x="5157627" y="1267814"/>
            <a:ext cx="2344876" cy="848194"/>
          </a:xfrm>
          <a:prstGeom prst="wedgeRoundRectCallout">
            <a:avLst>
              <a:gd name="adj1" fmla="val -77707"/>
              <a:gd name="adj2" fmla="val 120539"/>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37161" y="6007896"/>
            <a:ext cx="2443793" cy="461665"/>
          </a:xfrm>
          <a:prstGeom prst="rect">
            <a:avLst/>
          </a:prstGeom>
          <a:noFill/>
        </p:spPr>
        <p:txBody>
          <a:bodyPr wrap="square" rtlCol="0">
            <a:spAutoFit/>
          </a:bodyPr>
          <a:lstStyle/>
          <a:p>
            <a:pPr lvl="0" algn="ctr">
              <a:defRPr/>
            </a:pPr>
            <a:r>
              <a:rPr lang="de-DE" altLang="zh-CN" sz="2400" b="1">
                <a:solidFill>
                  <a:srgbClr val="0070C0"/>
                </a:solidFill>
                <a:latin typeface="Roboto" panose="02000000000000000000" pitchFamily="2" charset="0"/>
                <a:ea typeface="Roboto" panose="02000000000000000000" pitchFamily="2" charset="0"/>
              </a:rPr>
              <a:t>3</a:t>
            </a:r>
            <a:r>
              <a:rPr lang="de-DE" altLang="zh-CN" sz="2400">
                <a:solidFill>
                  <a:srgbClr val="002060"/>
                </a:solidFill>
                <a:latin typeface="Roboto" panose="02000000000000000000" pitchFamily="2" charset="0"/>
                <a:ea typeface="Roboto" panose="02000000000000000000" pitchFamily="2" charset="0"/>
              </a:rPr>
              <a:t> nhỏ hơn </a:t>
            </a:r>
            <a:r>
              <a:rPr lang="de-DE" altLang="zh-CN" sz="2400" b="1">
                <a:solidFill>
                  <a:srgbClr val="0070C0"/>
                </a:solidFill>
                <a:latin typeface="Roboto" panose="02000000000000000000" pitchFamily="2" charset="0"/>
                <a:ea typeface="Roboto" panose="02000000000000000000" pitchFamily="2" charset="0"/>
              </a:rPr>
              <a:t>5</a:t>
            </a:r>
            <a:endParaRPr lang="vi-VN" altLang="zh-CN" sz="2400" b="1">
              <a:solidFill>
                <a:srgbClr val="0070C0"/>
              </a:solidFill>
              <a:latin typeface="Roboto" panose="02000000000000000000" pitchFamily="2" charset="0"/>
              <a:ea typeface="Roboto" panose="02000000000000000000" pitchFamily="2" charset="0"/>
            </a:endParaRPr>
          </a:p>
        </p:txBody>
      </p:sp>
      <p:sp>
        <p:nvSpPr>
          <p:cNvPr id="33" name="Rounded Rectangular Callout 32"/>
          <p:cNvSpPr/>
          <p:nvPr/>
        </p:nvSpPr>
        <p:spPr>
          <a:xfrm>
            <a:off x="3436078" y="5828774"/>
            <a:ext cx="2344876" cy="848194"/>
          </a:xfrm>
          <a:prstGeom prst="wedgeRoundRectCallout">
            <a:avLst>
              <a:gd name="adj1" fmla="val -86914"/>
              <a:gd name="adj2" fmla="val -147477"/>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10" name="Picture 9">
            <a:extLst>
              <a:ext uri="{FF2B5EF4-FFF2-40B4-BE49-F238E27FC236}">
                <a16:creationId xmlns:a16="http://schemas.microsoft.com/office/drawing/2014/main" id="{97D3A99C-B601-6B7F-5AE2-A26B5959361B}"/>
              </a:ext>
            </a:extLst>
          </p:cNvPr>
          <p:cNvPicPr>
            <a:picLocks noChangeAspect="1"/>
          </p:cNvPicPr>
          <p:nvPr/>
        </p:nvPicPr>
        <p:blipFill>
          <a:blip r:embed="rId5"/>
          <a:stretch>
            <a:fillRect/>
          </a:stretch>
        </p:blipFill>
        <p:spPr>
          <a:xfrm>
            <a:off x="2315341" y="3764407"/>
            <a:ext cx="1575978" cy="832592"/>
          </a:xfrm>
          <a:prstGeom prst="rect">
            <a:avLst/>
          </a:prstGeom>
        </p:spPr>
      </p:pic>
      <p:pic>
        <p:nvPicPr>
          <p:cNvPr id="22" name="Picture 21">
            <a:extLst>
              <a:ext uri="{FF2B5EF4-FFF2-40B4-BE49-F238E27FC236}">
                <a16:creationId xmlns:a16="http://schemas.microsoft.com/office/drawing/2014/main" id="{DA8FF137-E8C7-DBE0-69DC-C71F76A89199}"/>
              </a:ext>
            </a:extLst>
          </p:cNvPr>
          <p:cNvPicPr>
            <a:picLocks noChangeAspect="1"/>
          </p:cNvPicPr>
          <p:nvPr/>
        </p:nvPicPr>
        <p:blipFill>
          <a:blip r:embed="rId6"/>
          <a:stretch>
            <a:fillRect/>
          </a:stretch>
        </p:blipFill>
        <p:spPr>
          <a:xfrm>
            <a:off x="6300625" y="2716242"/>
            <a:ext cx="4691029" cy="2422127"/>
          </a:xfrm>
          <a:prstGeom prst="rect">
            <a:avLst/>
          </a:prstGeom>
        </p:spPr>
      </p:pic>
    </p:spTree>
    <p:extLst>
      <p:ext uri="{BB962C8B-B14F-4D97-AF65-F5344CB8AC3E}">
        <p14:creationId xmlns:p14="http://schemas.microsoft.com/office/powerpoint/2010/main" val="114727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31" grpId="0" animBg="1"/>
      <p:bldP spid="32" grpId="0"/>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98981" y="1979525"/>
            <a:ext cx="5120634" cy="3620060"/>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7887635" y="939287"/>
            <a:ext cx="2443793" cy="830997"/>
          </a:xfrm>
          <a:prstGeom prst="rect">
            <a:avLst/>
          </a:prstGeom>
          <a:noFill/>
        </p:spPr>
        <p:txBody>
          <a:bodyPr wrap="square" rtlCol="0">
            <a:spAutoFit/>
          </a:bodyPr>
          <a:lstStyle/>
          <a:p>
            <a:pPr lvl="0" algn="ctr">
              <a:defRPr/>
            </a:pPr>
            <a:r>
              <a:rPr lang="de-DE" altLang="zh-CN" sz="2400">
                <a:solidFill>
                  <a:srgbClr val="002060"/>
                </a:solidFill>
                <a:latin typeface="Roboto" panose="02000000000000000000" pitchFamily="2" charset="0"/>
                <a:ea typeface="Roboto" panose="02000000000000000000" pitchFamily="2" charset="0"/>
              </a:rPr>
              <a:t>Bạn hãy so sánh </a:t>
            </a:r>
            <a:r>
              <a:rPr lang="de-DE" altLang="zh-CN" sz="2400" b="1">
                <a:solidFill>
                  <a:srgbClr val="0070C0"/>
                </a:solidFill>
                <a:latin typeface="Roboto" panose="02000000000000000000" pitchFamily="2" charset="0"/>
                <a:ea typeface="Roboto" panose="02000000000000000000" pitchFamily="2" charset="0"/>
              </a:rPr>
              <a:t>4</a:t>
            </a:r>
            <a:r>
              <a:rPr lang="de-DE" altLang="zh-CN" sz="2400">
                <a:solidFill>
                  <a:srgbClr val="002060"/>
                </a:solidFill>
                <a:latin typeface="Roboto" panose="02000000000000000000" pitchFamily="2" charset="0"/>
                <a:ea typeface="Roboto" panose="02000000000000000000" pitchFamily="2" charset="0"/>
              </a:rPr>
              <a:t> và </a:t>
            </a:r>
            <a:r>
              <a:rPr lang="de-DE" altLang="zh-CN" sz="2400" b="1">
                <a:solidFill>
                  <a:srgbClr val="0070C0"/>
                </a:solidFill>
                <a:latin typeface="Roboto" panose="02000000000000000000" pitchFamily="2" charset="0"/>
                <a:ea typeface="Roboto" panose="02000000000000000000" pitchFamily="2" charset="0"/>
              </a:rPr>
              <a:t>2</a:t>
            </a:r>
            <a:endParaRPr lang="vi-VN" altLang="zh-CN" sz="2400" b="1">
              <a:solidFill>
                <a:srgbClr val="0070C0"/>
              </a:solidFill>
              <a:latin typeface="Roboto" panose="02000000000000000000" pitchFamily="2" charset="0"/>
              <a:ea typeface="Roboto" panose="02000000000000000000" pitchFamily="2" charset="0"/>
            </a:endParaRPr>
          </a:p>
        </p:txBody>
      </p:sp>
      <p:sp>
        <p:nvSpPr>
          <p:cNvPr id="31" name="Rounded Rectangular Callout 30"/>
          <p:cNvSpPr/>
          <p:nvPr/>
        </p:nvSpPr>
        <p:spPr>
          <a:xfrm>
            <a:off x="7986552" y="922090"/>
            <a:ext cx="2344876" cy="848194"/>
          </a:xfrm>
          <a:prstGeom prst="wedgeRoundRectCallout">
            <a:avLst>
              <a:gd name="adj1" fmla="val -44804"/>
              <a:gd name="adj2" fmla="val 228345"/>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136459" y="6066321"/>
            <a:ext cx="2443793" cy="461665"/>
          </a:xfrm>
          <a:prstGeom prst="rect">
            <a:avLst/>
          </a:prstGeom>
          <a:noFill/>
        </p:spPr>
        <p:txBody>
          <a:bodyPr wrap="square" rtlCol="0">
            <a:spAutoFit/>
          </a:bodyPr>
          <a:lstStyle/>
          <a:p>
            <a:pPr lvl="0" algn="ctr">
              <a:defRPr/>
            </a:pPr>
            <a:r>
              <a:rPr lang="de-DE" altLang="zh-CN" sz="2400" b="1">
                <a:solidFill>
                  <a:srgbClr val="0070C0"/>
                </a:solidFill>
                <a:latin typeface="Roboto" panose="02000000000000000000" pitchFamily="2" charset="0"/>
                <a:ea typeface="Roboto" panose="02000000000000000000" pitchFamily="2" charset="0"/>
              </a:rPr>
              <a:t>4</a:t>
            </a:r>
            <a:r>
              <a:rPr lang="de-DE" altLang="zh-CN" sz="2400">
                <a:solidFill>
                  <a:srgbClr val="002060"/>
                </a:solidFill>
                <a:latin typeface="Roboto" panose="02000000000000000000" pitchFamily="2" charset="0"/>
                <a:ea typeface="Roboto" panose="02000000000000000000" pitchFamily="2" charset="0"/>
              </a:rPr>
              <a:t> lớn hơn </a:t>
            </a:r>
            <a:r>
              <a:rPr lang="de-DE" altLang="zh-CN" sz="2400" b="1">
                <a:solidFill>
                  <a:srgbClr val="0070C0"/>
                </a:solidFill>
                <a:latin typeface="Roboto" panose="02000000000000000000" pitchFamily="2" charset="0"/>
                <a:ea typeface="Roboto" panose="02000000000000000000" pitchFamily="2" charset="0"/>
              </a:rPr>
              <a:t>2</a:t>
            </a:r>
            <a:endParaRPr lang="vi-VN" altLang="zh-CN" sz="2400" b="1">
              <a:solidFill>
                <a:srgbClr val="0070C0"/>
              </a:solidFill>
              <a:latin typeface="Roboto" panose="02000000000000000000" pitchFamily="2" charset="0"/>
              <a:ea typeface="Roboto" panose="02000000000000000000" pitchFamily="2" charset="0"/>
            </a:endParaRPr>
          </a:p>
        </p:txBody>
      </p:sp>
      <p:sp>
        <p:nvSpPr>
          <p:cNvPr id="33" name="Rounded Rectangular Callout 32"/>
          <p:cNvSpPr/>
          <p:nvPr/>
        </p:nvSpPr>
        <p:spPr>
          <a:xfrm>
            <a:off x="7235376" y="5887199"/>
            <a:ext cx="2344876" cy="848194"/>
          </a:xfrm>
          <a:prstGeom prst="wedgeRoundRectCallout">
            <a:avLst>
              <a:gd name="adj1" fmla="val 55664"/>
              <a:gd name="adj2" fmla="val -144108"/>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332518" y="337315"/>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8" name="Picture 7">
            <a:extLst>
              <a:ext uri="{FF2B5EF4-FFF2-40B4-BE49-F238E27FC236}">
                <a16:creationId xmlns:a16="http://schemas.microsoft.com/office/drawing/2014/main" id="{0D519A65-D335-0D1E-5345-8A00B91DC8B9}"/>
              </a:ext>
            </a:extLst>
          </p:cNvPr>
          <p:cNvPicPr>
            <a:picLocks noChangeAspect="1"/>
          </p:cNvPicPr>
          <p:nvPr/>
        </p:nvPicPr>
        <p:blipFill>
          <a:blip r:embed="rId5"/>
          <a:stretch>
            <a:fillRect/>
          </a:stretch>
        </p:blipFill>
        <p:spPr>
          <a:xfrm rot="16200000">
            <a:off x="1576280" y="2021474"/>
            <a:ext cx="2800998" cy="3884374"/>
          </a:xfrm>
          <a:prstGeom prst="rect">
            <a:avLst/>
          </a:prstGeom>
        </p:spPr>
      </p:pic>
    </p:spTree>
    <p:extLst>
      <p:ext uri="{BB962C8B-B14F-4D97-AF65-F5344CB8AC3E}">
        <p14:creationId xmlns:p14="http://schemas.microsoft.com/office/powerpoint/2010/main" val="7756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animBg="1"/>
      <p:bldP spid="32" grpId="0"/>
      <p:bldP spid="33"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2103" y="4641646"/>
            <a:ext cx="1444710" cy="2051557"/>
          </a:xfrm>
          <a:prstGeom prst="rect">
            <a:avLst/>
          </a:prstGeom>
        </p:spPr>
      </p:pic>
      <p:sp>
        <p:nvSpPr>
          <p:cNvPr id="22" name="TextBox 21"/>
          <p:cNvSpPr txBox="1"/>
          <p:nvPr/>
        </p:nvSpPr>
        <p:spPr>
          <a:xfrm>
            <a:off x="6078872" y="1874564"/>
            <a:ext cx="5035330" cy="461665"/>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C</a:t>
            </a:r>
            <a:r>
              <a:rPr lang="vi-VN" altLang="zh-CN" sz="2400">
                <a:solidFill>
                  <a:srgbClr val="FF0000"/>
                </a:solidFill>
                <a:latin typeface="Roboto" panose="02000000000000000000" pitchFamily="2" charset="0"/>
                <a:ea typeface="Roboto" panose="02000000000000000000" pitchFamily="2" charset="0"/>
              </a:rPr>
              <a:t>ác bạn sử dụng </a:t>
            </a:r>
            <a:r>
              <a:rPr lang="en-US" altLang="zh-CN" sz="2400">
                <a:solidFill>
                  <a:srgbClr val="FF0000"/>
                </a:solidFill>
                <a:latin typeface="Roboto" panose="02000000000000000000" pitchFamily="2" charset="0"/>
                <a:ea typeface="Roboto" panose="02000000000000000000" pitchFamily="2" charset="0"/>
              </a:rPr>
              <a:t>bảng so sánh</a:t>
            </a:r>
            <a:endParaRPr lang="vi-VN" altLang="zh-CN" sz="2400">
              <a:solidFill>
                <a:srgbClr val="FF0000"/>
              </a:solidFill>
              <a:latin typeface="Roboto" panose="02000000000000000000" pitchFamily="2" charset="0"/>
              <a:ea typeface="Roboto" panose="02000000000000000000" pitchFamily="2" charset="0"/>
            </a:endParaRPr>
          </a:p>
        </p:txBody>
      </p:sp>
      <p:sp>
        <p:nvSpPr>
          <p:cNvPr id="23" name="TextBox 22"/>
          <p:cNvSpPr txBox="1"/>
          <p:nvPr/>
        </p:nvSpPr>
        <p:spPr>
          <a:xfrm>
            <a:off x="1210007" y="4924918"/>
            <a:ext cx="217177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Dụng cụ gồm:</a:t>
            </a:r>
          </a:p>
        </p:txBody>
      </p:sp>
      <p:sp>
        <p:nvSpPr>
          <p:cNvPr id="37" name="Rounded Rectangular Callout 36"/>
          <p:cNvSpPr/>
          <p:nvPr/>
        </p:nvSpPr>
        <p:spPr>
          <a:xfrm>
            <a:off x="6665845" y="3084994"/>
            <a:ext cx="3340905" cy="1152604"/>
          </a:xfrm>
          <a:prstGeom prst="wedgeRoundRectCallout">
            <a:avLst>
              <a:gd name="adj1" fmla="val 52268"/>
              <a:gd name="adj2" fmla="val 10928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6856305" y="3217598"/>
            <a:ext cx="3137296"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a:t>
            </a:r>
            <a:r>
              <a:rPr lang="vi-VN" altLang="zh-CN" sz="2400">
                <a:solidFill>
                  <a:srgbClr val="002060"/>
                </a:solidFill>
                <a:latin typeface="Roboto" panose="02000000000000000000" pitchFamily="2" charset="0"/>
                <a:ea typeface="Roboto" panose="02000000000000000000" pitchFamily="2" charset="0"/>
              </a:rPr>
              <a:t>ác bạn trong tranh đã sử dụng </a:t>
            </a:r>
            <a:r>
              <a:rPr lang="en-US" altLang="zh-CN" sz="2400">
                <a:solidFill>
                  <a:srgbClr val="002060"/>
                </a:solidFill>
                <a:latin typeface="Roboto" panose="02000000000000000000" pitchFamily="2" charset="0"/>
                <a:ea typeface="Roboto" panose="02000000000000000000" pitchFamily="2" charset="0"/>
              </a:rPr>
              <a:t>gì để chơi</a:t>
            </a:r>
            <a:r>
              <a:rPr lang="vi-VN" altLang="zh-CN" sz="2400">
                <a:solidFill>
                  <a:srgbClr val="002060"/>
                </a:solidFill>
                <a:latin typeface="Roboto" panose="02000000000000000000" pitchFamily="2" charset="0"/>
                <a:ea typeface="Roboto" panose="02000000000000000000" pitchFamily="2" charset="0"/>
              </a:rPr>
              <a:t>?</a:t>
            </a:r>
          </a:p>
        </p:txBody>
      </p:sp>
      <p:sp>
        <p:nvSpPr>
          <p:cNvPr id="39" name="Rounded Rectangular Callout 38"/>
          <p:cNvSpPr/>
          <p:nvPr/>
        </p:nvSpPr>
        <p:spPr>
          <a:xfrm>
            <a:off x="6124183" y="4877562"/>
            <a:ext cx="2531320" cy="1152604"/>
          </a:xfrm>
          <a:prstGeom prst="wedgeRoundRectCallout">
            <a:avLst>
              <a:gd name="adj1" fmla="val 83059"/>
              <a:gd name="adj2" fmla="val -16329"/>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6236353" y="4986363"/>
            <a:ext cx="2313272"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Dụng cụ đó gồm những gì? </a:t>
            </a:r>
            <a:endParaRPr lang="vi-VN" altLang="zh-CN" sz="2400">
              <a:solidFill>
                <a:srgbClr val="002060"/>
              </a:solidFill>
              <a:latin typeface="Roboto" panose="02000000000000000000" pitchFamily="2" charset="0"/>
              <a:ea typeface="Roboto" panose="02000000000000000000" pitchFamily="2" charset="0"/>
            </a:endParaRPr>
          </a:p>
        </p:txBody>
      </p:sp>
      <p:sp>
        <p:nvSpPr>
          <p:cNvPr id="41" name="TextBox 40"/>
          <p:cNvSpPr txBox="1"/>
          <p:nvPr/>
        </p:nvSpPr>
        <p:spPr>
          <a:xfrm>
            <a:off x="102153" y="2896084"/>
            <a:ext cx="1393137" cy="830997"/>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Thanh làm dấu</a:t>
            </a:r>
            <a:endParaRPr lang="vi-VN" altLang="zh-CN" sz="2400">
              <a:solidFill>
                <a:srgbClr val="FF0000"/>
              </a:solidFill>
              <a:latin typeface="Roboto" panose="02000000000000000000" pitchFamily="2" charset="0"/>
              <a:ea typeface="Roboto" panose="02000000000000000000" pitchFamily="2" charset="0"/>
            </a:endParaRPr>
          </a:p>
        </p:txBody>
      </p:sp>
      <p:sp>
        <p:nvSpPr>
          <p:cNvPr id="42" name="TextBox 41"/>
          <p:cNvSpPr txBox="1"/>
          <p:nvPr/>
        </p:nvSpPr>
        <p:spPr>
          <a:xfrm>
            <a:off x="2828041" y="1186512"/>
            <a:ext cx="2215078" cy="461665"/>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Hình biểu diễn</a:t>
            </a:r>
            <a:endParaRPr lang="vi-VN" altLang="zh-CN" sz="2400">
              <a:solidFill>
                <a:srgbClr val="FF0000"/>
              </a:solidFill>
              <a:latin typeface="Roboto" panose="02000000000000000000" pitchFamily="2" charset="0"/>
              <a:ea typeface="Roboto" panose="02000000000000000000" pitchFamily="2" charset="0"/>
            </a:endParaRPr>
          </a:p>
        </p:txBody>
      </p:sp>
      <p:sp>
        <p:nvSpPr>
          <p:cNvPr id="44" name="TextBox 43"/>
          <p:cNvSpPr txBox="1"/>
          <p:nvPr/>
        </p:nvSpPr>
        <p:spPr>
          <a:xfrm>
            <a:off x="4147870" y="4880344"/>
            <a:ext cx="1322396" cy="461665"/>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Bảng</a:t>
            </a:r>
            <a:endParaRPr lang="vi-VN" altLang="zh-CN" sz="2400">
              <a:solidFill>
                <a:srgbClr val="FF0000"/>
              </a:solidFill>
              <a:latin typeface="Roboto" panose="02000000000000000000" pitchFamily="2" charset="0"/>
              <a:ea typeface="Roboto" panose="02000000000000000000" pitchFamily="2" charset="0"/>
            </a:endParaRPr>
          </a:p>
        </p:txBody>
      </p:sp>
      <p:sp>
        <p:nvSpPr>
          <p:cNvPr id="51" name="TextBox 50"/>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2" name="Picture 1">
            <a:extLst>
              <a:ext uri="{FF2B5EF4-FFF2-40B4-BE49-F238E27FC236}">
                <a16:creationId xmlns:a16="http://schemas.microsoft.com/office/drawing/2014/main" id="{D535DA26-0C31-C09E-E00D-40EDEF7069F1}"/>
              </a:ext>
            </a:extLst>
          </p:cNvPr>
          <p:cNvPicPr>
            <a:picLocks noChangeAspect="1"/>
          </p:cNvPicPr>
          <p:nvPr/>
        </p:nvPicPr>
        <p:blipFill>
          <a:blip r:embed="rId5"/>
          <a:stretch>
            <a:fillRect/>
          </a:stretch>
        </p:blipFill>
        <p:spPr>
          <a:xfrm rot="16200000">
            <a:off x="2032402" y="1440544"/>
            <a:ext cx="2777336" cy="3851560"/>
          </a:xfrm>
          <a:prstGeom prst="rect">
            <a:avLst/>
          </a:prstGeom>
        </p:spPr>
      </p:pic>
      <p:cxnSp>
        <p:nvCxnSpPr>
          <p:cNvPr id="3" name="Straight Arrow Connector 2">
            <a:extLst>
              <a:ext uri="{FF2B5EF4-FFF2-40B4-BE49-F238E27FC236}">
                <a16:creationId xmlns:a16="http://schemas.microsoft.com/office/drawing/2014/main" id="{FF7C42D4-1E11-59B5-F7E7-5A2C67B1CC2A}"/>
              </a:ext>
            </a:extLst>
          </p:cNvPr>
          <p:cNvCxnSpPr>
            <a:cxnSpLocks/>
          </p:cNvCxnSpPr>
          <p:nvPr/>
        </p:nvCxnSpPr>
        <p:spPr>
          <a:xfrm>
            <a:off x="1319753" y="3337089"/>
            <a:ext cx="1055802" cy="8201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97A37BF-DFA3-A184-05B6-7AE0E3DC1F05}"/>
              </a:ext>
            </a:extLst>
          </p:cNvPr>
          <p:cNvCxnSpPr>
            <a:cxnSpLocks/>
          </p:cNvCxnSpPr>
          <p:nvPr/>
        </p:nvCxnSpPr>
        <p:spPr>
          <a:xfrm flipH="1">
            <a:off x="2828041" y="1675376"/>
            <a:ext cx="292231" cy="12207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03AB976-516B-BA16-AB74-56D342066BCC}"/>
              </a:ext>
            </a:extLst>
          </p:cNvPr>
          <p:cNvCxnSpPr>
            <a:cxnSpLocks/>
          </p:cNvCxnSpPr>
          <p:nvPr/>
        </p:nvCxnSpPr>
        <p:spPr>
          <a:xfrm flipH="1" flipV="1">
            <a:off x="4779390" y="4237598"/>
            <a:ext cx="73598" cy="639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5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2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randombar(horizontal)">
                                      <p:cBhvr>
                                        <p:cTn id="36" dur="500"/>
                                        <p:tgtEl>
                                          <p:spTgt spid="2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randombar(horizontal)">
                                      <p:cBhvr>
                                        <p:cTn id="39" dur="500"/>
                                        <p:tgtEl>
                                          <p:spTgt spid="44"/>
                                        </p:tgtEl>
                                      </p:cBhvr>
                                    </p:animEffect>
                                  </p:childTnLst>
                                </p:cTn>
                              </p:par>
                              <p:par>
                                <p:cTn id="40" presetID="14"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randombar(horizontal)">
                                      <p:cBhvr>
                                        <p:cTn id="47" dur="500"/>
                                        <p:tgtEl>
                                          <p:spTgt spid="41"/>
                                        </p:tgtEl>
                                      </p:cBhvr>
                                    </p:animEffect>
                                  </p:childTnLst>
                                </p:cTn>
                              </p:par>
                              <p:par>
                                <p:cTn id="48" presetID="14" presetClass="entr" presetSubtype="1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randombar(horizontal)">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randombar(horizontal)">
                                      <p:cBhvr>
                                        <p:cTn id="55" dur="500"/>
                                        <p:tgtEl>
                                          <p:spTgt spid="42"/>
                                        </p:tgtEl>
                                      </p:cBhvr>
                                    </p:animEffect>
                                  </p:childTnLst>
                                </p:cTn>
                              </p:par>
                              <p:par>
                                <p:cTn id="56" presetID="14" presetClass="entr" presetSubtype="1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7" grpId="0" animBg="1"/>
      <p:bldP spid="39" grpId="0" animBg="1"/>
      <p:bldP spid="40" grpId="0"/>
      <p:bldP spid="41" grpId="0"/>
      <p:bldP spid="42" grpId="0"/>
      <p:bldP spid="44"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95" y="2453738"/>
            <a:ext cx="2014744" cy="3844988"/>
          </a:xfrm>
          <a:prstGeom prst="rect">
            <a:avLst/>
          </a:prstGeom>
        </p:spPr>
      </p:pic>
      <p:sp>
        <p:nvSpPr>
          <p:cNvPr id="6" name="Rounded Rectangular Callout 5"/>
          <p:cNvSpPr/>
          <p:nvPr/>
        </p:nvSpPr>
        <p:spPr>
          <a:xfrm>
            <a:off x="3120394" y="2090817"/>
            <a:ext cx="3340905" cy="1521498"/>
          </a:xfrm>
          <a:prstGeom prst="wedgeRoundRectCallout">
            <a:avLst>
              <a:gd name="adj1" fmla="val -88287"/>
              <a:gd name="adj2" fmla="val 1848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223253" y="2261762"/>
            <a:ext cx="3238046" cy="1200329"/>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Đây được gọi là </a:t>
            </a:r>
            <a:r>
              <a:rPr lang="en-US" altLang="zh-CN" sz="2400" b="1">
                <a:solidFill>
                  <a:srgbClr val="FF0000"/>
                </a:solidFill>
                <a:latin typeface="Roboto" panose="02000000000000000000" pitchFamily="2" charset="0"/>
                <a:ea typeface="Roboto" panose="02000000000000000000" pitchFamily="2" charset="0"/>
              </a:rPr>
              <a:t>“Dụng cụ so sánh số” </a:t>
            </a:r>
            <a:r>
              <a:rPr lang="en-US" altLang="zh-CN" sz="2400">
                <a:solidFill>
                  <a:srgbClr val="002060"/>
                </a:solidFill>
                <a:latin typeface="Roboto" panose="02000000000000000000" pitchFamily="2" charset="0"/>
                <a:ea typeface="Roboto" panose="02000000000000000000" pitchFamily="2" charset="0"/>
              </a:rPr>
              <a:t>dùng để so sánh các số</a:t>
            </a:r>
            <a:endParaRPr lang="vi-VN" altLang="zh-CN" sz="2400">
              <a:solidFill>
                <a:srgbClr val="002060"/>
              </a:solidFill>
              <a:latin typeface="Roboto" panose="02000000000000000000" pitchFamily="2" charset="0"/>
              <a:ea typeface="Roboto" panose="02000000000000000000" pitchFamily="2" charset="0"/>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2103" y="4641646"/>
            <a:ext cx="1444710" cy="2051557"/>
          </a:xfrm>
          <a:prstGeom prst="rect">
            <a:avLst/>
          </a:prstGeom>
        </p:spPr>
      </p:pic>
      <p:sp>
        <p:nvSpPr>
          <p:cNvPr id="37" name="Rounded Rectangular Callout 36"/>
          <p:cNvSpPr/>
          <p:nvPr/>
        </p:nvSpPr>
        <p:spPr>
          <a:xfrm>
            <a:off x="5991226" y="4855715"/>
            <a:ext cx="3522654" cy="1152604"/>
          </a:xfrm>
          <a:prstGeom prst="wedgeRoundRectCallout">
            <a:avLst>
              <a:gd name="adj1" fmla="val 74853"/>
              <a:gd name="adj2" fmla="val -21287"/>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5849592" y="4961788"/>
            <a:ext cx="3759182"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Chúng ta cùng làm </a:t>
            </a:r>
          </a:p>
          <a:p>
            <a:pPr lvl="0" algn="ctr">
              <a:defRPr/>
            </a:pPr>
            <a:r>
              <a:rPr lang="en-US" altLang="zh-CN" sz="2400" b="1">
                <a:solidFill>
                  <a:srgbClr val="FF0000"/>
                </a:solidFill>
                <a:latin typeface="Roboto" panose="02000000000000000000" pitchFamily="2" charset="0"/>
                <a:ea typeface="Roboto" panose="02000000000000000000" pitchFamily="2" charset="0"/>
              </a:rPr>
              <a:t>“Dụng cụ so sánh số” </a:t>
            </a:r>
            <a:r>
              <a:rPr lang="en-US" altLang="zh-CN" sz="2400">
                <a:solidFill>
                  <a:srgbClr val="002060"/>
                </a:solidFill>
                <a:latin typeface="Roboto" panose="02000000000000000000" pitchFamily="2" charset="0"/>
                <a:ea typeface="Roboto" panose="02000000000000000000" pitchFamily="2" charset="0"/>
              </a:rPr>
              <a:t>nhé</a:t>
            </a:r>
            <a:endParaRPr lang="vi-VN" altLang="zh-CN" sz="2400">
              <a:solidFill>
                <a:srgbClr val="002060"/>
              </a:solidFill>
              <a:latin typeface="Roboto" panose="02000000000000000000" pitchFamily="2" charset="0"/>
              <a:ea typeface="Roboto" panose="02000000000000000000" pitchFamily="2" charset="0"/>
            </a:endParaRP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22" name="TextBox 21"/>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NHIỆM VỤ</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2" name="Picture 1">
            <a:extLst>
              <a:ext uri="{FF2B5EF4-FFF2-40B4-BE49-F238E27FC236}">
                <a16:creationId xmlns:a16="http://schemas.microsoft.com/office/drawing/2014/main" id="{20523D7D-72CB-3EA2-82B6-5FDDA4B13F15}"/>
              </a:ext>
            </a:extLst>
          </p:cNvPr>
          <p:cNvPicPr>
            <a:picLocks noChangeAspect="1"/>
          </p:cNvPicPr>
          <p:nvPr/>
        </p:nvPicPr>
        <p:blipFill>
          <a:blip r:embed="rId6"/>
          <a:stretch>
            <a:fillRect/>
          </a:stretch>
        </p:blipFill>
        <p:spPr>
          <a:xfrm rot="16200000">
            <a:off x="3138371" y="3414670"/>
            <a:ext cx="2127027" cy="2949723"/>
          </a:xfrm>
          <a:prstGeom prst="rect">
            <a:avLst/>
          </a:prstGeom>
        </p:spPr>
      </p:pic>
      <p:sp>
        <p:nvSpPr>
          <p:cNvPr id="11" name="Rounded Rectangle 12">
            <a:extLst>
              <a:ext uri="{FF2B5EF4-FFF2-40B4-BE49-F238E27FC236}">
                <a16:creationId xmlns:a16="http://schemas.microsoft.com/office/drawing/2014/main" id="{4D94BEC8-895E-E7F6-ECD4-494B8A916FCC}"/>
              </a:ext>
            </a:extLst>
          </p:cNvPr>
          <p:cNvSpPr/>
          <p:nvPr/>
        </p:nvSpPr>
        <p:spPr>
          <a:xfrm>
            <a:off x="7033161" y="1092895"/>
            <a:ext cx="4433652" cy="3088084"/>
          </a:xfrm>
          <a:prstGeom prst="roundRect">
            <a:avLst>
              <a:gd name="adj" fmla="val 11508"/>
            </a:avLst>
          </a:prstGeom>
          <a:solidFill>
            <a:srgbClr val="E170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B8BE5CE-A8D0-9C3F-62BA-02EEBA080F4F}"/>
              </a:ext>
            </a:extLst>
          </p:cNvPr>
          <p:cNvSpPr txBox="1"/>
          <p:nvPr/>
        </p:nvSpPr>
        <p:spPr>
          <a:xfrm>
            <a:off x="7267771" y="1303628"/>
            <a:ext cx="36352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TIÊU CHÍ SẢN PHẨM</a:t>
            </a:r>
            <a:endParaRPr kumimoji="0" lang="en-US" altLang="zh-CN"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TextBox 12">
            <a:extLst>
              <a:ext uri="{FF2B5EF4-FFF2-40B4-BE49-F238E27FC236}">
                <a16:creationId xmlns:a16="http://schemas.microsoft.com/office/drawing/2014/main" id="{365369E6-5E28-EA0A-15E8-B75D34E6A744}"/>
              </a:ext>
            </a:extLst>
          </p:cNvPr>
          <p:cNvSpPr txBox="1"/>
          <p:nvPr/>
        </p:nvSpPr>
        <p:spPr>
          <a:xfrm>
            <a:off x="6833577" y="1952936"/>
            <a:ext cx="4503638"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a:t>
            </a:r>
            <a:r>
              <a:rPr lang="vi-VN" altLang="zh-CN" sz="2400">
                <a:solidFill>
                  <a:srgbClr val="002060"/>
                </a:solidFill>
                <a:latin typeface="Roboto" panose="02000000000000000000" pitchFamily="2" charset="0"/>
                <a:ea typeface="Roboto" panose="02000000000000000000" pitchFamily="2" charset="0"/>
              </a:rPr>
              <a:t>ó hai thanh cố định có thể</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xoay được khi so sánh</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7E131F87-26FF-B3AC-BA0D-E98AEC3698A4}"/>
              </a:ext>
            </a:extLst>
          </p:cNvPr>
          <p:cNvSpPr txBox="1"/>
          <p:nvPr/>
        </p:nvSpPr>
        <p:spPr>
          <a:xfrm>
            <a:off x="6934312" y="3073911"/>
            <a:ext cx="4633236"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a:t>
            </a:r>
            <a:r>
              <a:rPr lang="vi-VN" altLang="zh-CN" sz="2400">
                <a:solidFill>
                  <a:srgbClr val="002060"/>
                </a:solidFill>
                <a:latin typeface="Roboto" panose="02000000000000000000" pitchFamily="2" charset="0"/>
                <a:ea typeface="Roboto" panose="02000000000000000000" pitchFamily="2" charset="0"/>
              </a:rPr>
              <a:t>hắc chắn, cân đối,</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sử dụng được nhiều lần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03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animBg="1"/>
      <p:bldP spid="38" grpId="0"/>
      <p:bldP spid="22" grpId="0"/>
      <p:bldP spid="11" grpId="0" animBg="1"/>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10" name="TextBox 9"/>
          <p:cNvSpPr txBox="1"/>
          <p:nvPr/>
        </p:nvSpPr>
        <p:spPr>
          <a:xfrm>
            <a:off x="3405710" y="2474767"/>
            <a:ext cx="5613162" cy="707886"/>
          </a:xfrm>
          <a:prstGeom prst="rect">
            <a:avLst/>
          </a:prstGeom>
          <a:noFill/>
        </p:spPr>
        <p:txBody>
          <a:bodyPr wrap="square" rtlCol="0">
            <a:spAutoFit/>
          </a:bodyPr>
          <a:lstStyle/>
          <a:p>
            <a:pPr lvl="0" algn="ctr">
              <a:defRPr/>
            </a:pPr>
            <a:r>
              <a:rPr lang="en-US" altLang="zh-CN" sz="4000">
                <a:solidFill>
                  <a:srgbClr val="0070C0"/>
                </a:solidFill>
                <a:latin typeface="Roboto Black" panose="02000000000000000000" pitchFamily="2" charset="0"/>
                <a:ea typeface="Roboto Black" panose="02000000000000000000" pitchFamily="2" charset="0"/>
              </a:rPr>
              <a:t>PHIẾU HỌC TẬP SỐ 1</a:t>
            </a:r>
            <a:endParaRPr lang="vi-VN" altLang="zh-CN" sz="4000">
              <a:solidFill>
                <a:srgbClr val="0070C0"/>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2646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2626</TotalTime>
  <Words>1122</Words>
  <Application>Microsoft Office PowerPoint</Application>
  <PresentationFormat>Widescreen</PresentationFormat>
  <Paragraphs>133</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Roboto Black</vt:lpstr>
      <vt:lpstr>Calibri Light</vt:lpstr>
      <vt:lpstr>Calibri</vt:lpstr>
      <vt:lpstr>Roboto</vt:lpstr>
      <vt:lpstr>Times New Roman</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NHATMINH</cp:lastModifiedBy>
  <cp:revision>179</cp:revision>
  <dcterms:created xsi:type="dcterms:W3CDTF">2023-04-01T23:44:56Z</dcterms:created>
  <dcterms:modified xsi:type="dcterms:W3CDTF">2024-05-30T10:04:42Z</dcterms:modified>
</cp:coreProperties>
</file>