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8" r:id="rId3"/>
    <p:sldId id="256" r:id="rId4"/>
    <p:sldId id="257" r:id="rId5"/>
    <p:sldId id="269" r:id="rId6"/>
    <p:sldId id="258" r:id="rId7"/>
    <p:sldId id="259" r:id="rId8"/>
    <p:sldId id="260" r:id="rId9"/>
    <p:sldId id="270" r:id="rId10"/>
    <p:sldId id="278" r:id="rId11"/>
    <p:sldId id="271" r:id="rId12"/>
    <p:sldId id="272" r:id="rId13"/>
    <p:sldId id="262" r:id="rId14"/>
    <p:sldId id="263" r:id="rId15"/>
    <p:sldId id="264" r:id="rId16"/>
    <p:sldId id="265" r:id="rId17"/>
    <p:sldId id="266" r:id="rId18"/>
    <p:sldId id="273" r:id="rId19"/>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4B6A1-4508-499E-8DE4-9BBF3967E5C1}" type="datetimeFigureOut">
              <a:rPr lang="vi-VN" smtClean="0"/>
              <a:pPr/>
              <a:t>30/05/2024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D8309-EC77-4F73-914A-A9FB30418B72}" type="slidenum">
              <a:rPr lang="vi-VN" smtClean="0"/>
              <a:pPr/>
              <a:t>‹#›</a:t>
            </a:fld>
            <a:endParaRPr lang="vi-VN"/>
          </a:p>
        </p:txBody>
      </p:sp>
    </p:spTree>
    <p:extLst>
      <p:ext uri="{BB962C8B-B14F-4D97-AF65-F5344CB8AC3E}">
        <p14:creationId xmlns:p14="http://schemas.microsoft.com/office/powerpoint/2010/main" val="90212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pPr/>
              <a:t>2</a:t>
            </a:fld>
            <a:endParaRPr lang="zh-CN" altLang="en-US"/>
          </a:p>
        </p:txBody>
      </p:sp>
    </p:spTree>
    <p:extLst>
      <p:ext uri="{BB962C8B-B14F-4D97-AF65-F5344CB8AC3E}">
        <p14:creationId xmlns:p14="http://schemas.microsoft.com/office/powerpoint/2010/main" val="312523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D7D8309-EC77-4F73-914A-A9FB30418B72}" type="slidenum">
              <a:rPr lang="vi-VN" smtClean="0"/>
              <a:pPr/>
              <a:t>7</a:t>
            </a:fld>
            <a:endParaRPr lang="vi-VN"/>
          </a:p>
        </p:txBody>
      </p:sp>
    </p:spTree>
    <p:extLst>
      <p:ext uri="{BB962C8B-B14F-4D97-AF65-F5344CB8AC3E}">
        <p14:creationId xmlns:p14="http://schemas.microsoft.com/office/powerpoint/2010/main" val="213088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51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pPr/>
              <a:t>12</a:t>
            </a:fld>
            <a:endParaRPr lang="zh-CN" altLang="en-US"/>
          </a:p>
        </p:txBody>
      </p:sp>
    </p:spTree>
    <p:extLst>
      <p:ext uri="{BB962C8B-B14F-4D97-AF65-F5344CB8AC3E}">
        <p14:creationId xmlns:p14="http://schemas.microsoft.com/office/powerpoint/2010/main" val="312523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66961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05943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416772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96273"/>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38810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173765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71220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253082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08509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119608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411249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9CE9AA-B768-461F-9DF2-FB28A988FC98}" type="datetimeFigureOut">
              <a:rPr lang="vi-VN" smtClean="0"/>
              <a:pPr/>
              <a:t>30/05/2024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220513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9CE9AA-B768-461F-9DF2-FB28A988FC98}" type="datetimeFigureOut">
              <a:rPr lang="vi-VN" smtClean="0"/>
              <a:pPr/>
              <a:t>30/05/2024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E561EA-3C0A-4D53-901E-1F6E059D08D6}" type="slidenum">
              <a:rPr lang="vi-VN" smtClean="0"/>
              <a:pPr/>
              <a:t>‹#›</a:t>
            </a:fld>
            <a:endParaRPr lang="vi-VN"/>
          </a:p>
        </p:txBody>
      </p:sp>
    </p:spTree>
    <p:extLst>
      <p:ext uri="{BB962C8B-B14F-4D97-AF65-F5344CB8AC3E}">
        <p14:creationId xmlns:p14="http://schemas.microsoft.com/office/powerpoint/2010/main" val="20415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gif"/><Relationship Id="rId7" Type="http://schemas.openxmlformats.org/officeDocument/2006/relationships/image" Target="../media/image25.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4.wmf"/><Relationship Id="rId10" Type="http://schemas.openxmlformats.org/officeDocument/2006/relationships/image" Target="../media/image28.wmf"/><Relationship Id="rId4" Type="http://schemas.openxmlformats.org/officeDocument/2006/relationships/image" Target="../media/image3.gif"/><Relationship Id="rId9"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069" y="3681466"/>
            <a:ext cx="1640979" cy="144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8305442" y="4202688"/>
            <a:ext cx="653218" cy="8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7220" flipH="1">
            <a:off x="1441676" y="3343600"/>
            <a:ext cx="600738" cy="43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253512" y="-61230"/>
            <a:ext cx="777777" cy="92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
          <p:cNvSpPr>
            <a:spLocks noChangeArrowheads="1" noChangeShapeType="1" noTextEdit="1"/>
          </p:cNvSpPr>
          <p:nvPr/>
        </p:nvSpPr>
        <p:spPr bwMode="auto">
          <a:xfrm>
            <a:off x="6242298" y="1044763"/>
            <a:ext cx="2901702" cy="1184840"/>
          </a:xfrm>
          <a:prstGeom prst="rect">
            <a:avLst/>
          </a:prstGeom>
        </p:spPr>
        <p:txBody>
          <a:bodyPr wrap="none" lIns="57552" tIns="28776" rIns="57552" bIns="28776" fromWordArt="1">
            <a:prstTxWarp prst="textPlain">
              <a:avLst>
                <a:gd name="adj" fmla="val 50000"/>
              </a:avLst>
            </a:prstTxWarp>
          </a:bodyPr>
          <a:lstStyle/>
          <a:p>
            <a:pPr algn="ctr"/>
            <a:endParaRPr lang="en-US" sz="25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9" name="WordArt 4"/>
          <p:cNvSpPr>
            <a:spLocks noChangeArrowheads="1" noChangeShapeType="1" noTextEdit="1"/>
          </p:cNvSpPr>
          <p:nvPr/>
        </p:nvSpPr>
        <p:spPr bwMode="auto">
          <a:xfrm>
            <a:off x="919904" y="4621128"/>
            <a:ext cx="7485312" cy="522373"/>
          </a:xfrm>
          <a:prstGeom prst="rect">
            <a:avLst/>
          </a:prstGeom>
        </p:spPr>
        <p:txBody>
          <a:bodyPr wrap="none" lIns="57552" tIns="28776" rIns="57552" bIns="28776" fromWordArt="1">
            <a:prstTxWarp prst="textPlain">
              <a:avLst>
                <a:gd name="adj" fmla="val 50000"/>
              </a:avLst>
            </a:prstTxWarp>
          </a:bodyPr>
          <a:lstStyle/>
          <a:p>
            <a:pPr algn="ctr"/>
            <a:endParaRPr lang="en-US" sz="25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4" name="WordArt 3"/>
          <p:cNvSpPr>
            <a:spLocks noChangeArrowheads="1" noChangeShapeType="1" noTextEdit="1"/>
          </p:cNvSpPr>
          <p:nvPr/>
        </p:nvSpPr>
        <p:spPr bwMode="auto">
          <a:xfrm>
            <a:off x="1832920" y="2299801"/>
            <a:ext cx="6572296" cy="1524174"/>
          </a:xfrm>
          <a:prstGeom prst="rect">
            <a:avLst/>
          </a:prstGeom>
        </p:spPr>
        <p:txBody>
          <a:bodyPr wrap="none" lIns="57552" tIns="28776" rIns="57552" bIns="28776" fromWordArt="1">
            <a:prstTxWarp prst="textPlain">
              <a:avLst>
                <a:gd name="adj" fmla="val 50000"/>
              </a:avLst>
            </a:prstTxWarp>
          </a:bodyPr>
          <a:lstStyle/>
          <a:p>
            <a:pPr algn="ctr"/>
            <a:r>
              <a:rPr lang="en-US" sz="25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46 :  SO SÁNH CÁC SỐ </a:t>
            </a:r>
          </a:p>
          <a:p>
            <a:pPr algn="ctr"/>
            <a:r>
              <a:rPr lang="en-US" sz="25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TRONG PHẠM VI 10 000 ( 2 TIẾT).</a:t>
            </a:r>
          </a:p>
        </p:txBody>
      </p:sp>
      <p:sp>
        <p:nvSpPr>
          <p:cNvPr id="25" name="TextBox 24"/>
          <p:cNvSpPr txBox="1"/>
          <p:nvPr/>
        </p:nvSpPr>
        <p:spPr>
          <a:xfrm>
            <a:off x="2679508" y="179807"/>
            <a:ext cx="4121706" cy="646331"/>
          </a:xfrm>
          <a:prstGeom prst="rect">
            <a:avLst/>
          </a:prstGeom>
          <a:noFill/>
        </p:spPr>
        <p:txBody>
          <a:bodyPr wrap="none" rtlCol="0">
            <a:spAutoFit/>
          </a:bodyPr>
          <a:lstStyle/>
          <a:p>
            <a:pPr algn="ctr">
              <a:buClrTx/>
              <a:buFontTx/>
              <a:buNone/>
            </a:pPr>
            <a:r>
              <a:rPr lang="en-US" dirty="0">
                <a:solidFill>
                  <a:srgbClr val="0000FF"/>
                </a:solidFill>
                <a:latin typeface="Times New Roman" panose="02020603050405020304" pitchFamily="18" charset="0"/>
                <a:cs typeface="Times New Roman" panose="02020603050405020304" pitchFamily="18" charset="0"/>
              </a:rPr>
              <a:t>UỶ BAN NHÂN DÂN HUYỆN AN LÃO</a:t>
            </a:r>
          </a:p>
          <a:p>
            <a:pPr algn="ctr">
              <a:buClrTx/>
              <a:buFontTx/>
              <a:buNone/>
            </a:pPr>
            <a:r>
              <a:rPr lang="en-US" b="1" dirty="0">
                <a:solidFill>
                  <a:srgbClr val="0000FF"/>
                </a:solidFill>
                <a:latin typeface="Times New Roman" panose="02020603050405020304" pitchFamily="18" charset="0"/>
                <a:cs typeface="Times New Roman" panose="02020603050405020304" pitchFamily="18" charset="0"/>
              </a:rPr>
              <a:t>TRƯỜNG TIỂU HỌC QUỐC TUẤN</a:t>
            </a:r>
          </a:p>
        </p:txBody>
      </p:sp>
      <p:sp>
        <p:nvSpPr>
          <p:cNvPr id="26" name="Rectangle 25"/>
          <p:cNvSpPr/>
          <p:nvPr/>
        </p:nvSpPr>
        <p:spPr>
          <a:xfrm>
            <a:off x="2003827" y="1785849"/>
            <a:ext cx="5473067" cy="461665"/>
          </a:xfrm>
          <a:prstGeom prst="rect">
            <a:avLst/>
          </a:prstGeom>
        </p:spPr>
        <p:txBody>
          <a:bodyPr wrap="square">
            <a:spAutoFit/>
          </a:bodyPr>
          <a:lstStyle/>
          <a:p>
            <a:pPr lvl="0" algn="ctr">
              <a:buClrTx/>
            </a:pPr>
            <a:r>
              <a:rPr lang="en-US" sz="2400" b="1" dirty="0">
                <a:ln/>
                <a:solidFill>
                  <a:srgbClr val="002060"/>
                </a:solidFill>
                <a:latin typeface="Times New Roman" panose="02020603050405020304" pitchFamily="18" charset="0"/>
                <a:cs typeface="Times New Roman" panose="02020603050405020304" pitchFamily="18" charset="0"/>
              </a:rPr>
              <a:t>MÔN TOÁN LỚP 3</a:t>
            </a:r>
          </a:p>
        </p:txBody>
      </p:sp>
      <p:sp>
        <p:nvSpPr>
          <p:cNvPr id="28" name="TextBox 27"/>
          <p:cNvSpPr txBox="1"/>
          <p:nvPr/>
        </p:nvSpPr>
        <p:spPr>
          <a:xfrm>
            <a:off x="3347864" y="4212351"/>
            <a:ext cx="3984880" cy="334707"/>
          </a:xfrm>
          <a:prstGeom prst="rect">
            <a:avLst/>
          </a:prstGeom>
          <a:noFill/>
        </p:spPr>
        <p:txBody>
          <a:bodyPr wrap="square" rtlCol="0">
            <a:spAutoFit/>
          </a:bodyPr>
          <a:lstStyle/>
          <a:p>
            <a:pPr>
              <a:buClrTx/>
              <a:buFontTx/>
              <a:buNone/>
            </a:pPr>
            <a:r>
              <a:rPr lang="en-US" sz="1575" b="1" dirty="0">
                <a:solidFill>
                  <a:srgbClr val="00602B"/>
                </a:solidFill>
                <a:latin typeface="Times New Roman" panose="02020603050405020304" pitchFamily="18" charset="0"/>
                <a:cs typeface="Times New Roman" panose="02020603050405020304" pitchFamily="18" charset="0"/>
              </a:rPr>
              <a:t>GIÁO VIÊN: BÙI KIỀU OANH</a:t>
            </a:r>
          </a:p>
        </p:txBody>
      </p:sp>
      <p:sp>
        <p:nvSpPr>
          <p:cNvPr id="3" name="TextBox 2"/>
          <p:cNvSpPr txBox="1"/>
          <p:nvPr/>
        </p:nvSpPr>
        <p:spPr>
          <a:xfrm>
            <a:off x="467544" y="974565"/>
            <a:ext cx="8352928"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CHÀO MỪNG CÁC EM ĐẾN VỚI BÀI GIẢNG</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8"/>
          <p:cNvPicPr preferRelativeResize="0"/>
          <p:nvPr/>
        </p:nvPicPr>
        <p:blipFill rotWithShape="1">
          <a:blip r:embed="rId3"/>
          <a:srcRect/>
          <a:stretch>
            <a:fillRect/>
          </a:stretch>
        </p:blipFill>
        <p:spPr>
          <a:xfrm>
            <a:off x="996773" y="2666886"/>
            <a:ext cx="1958301" cy="1833679"/>
          </a:xfrm>
          <a:prstGeom prst="rect">
            <a:avLst/>
          </a:prstGeom>
          <a:noFill/>
          <a:ln>
            <a:noFill/>
          </a:ln>
        </p:spPr>
      </p:pic>
      <p:pic>
        <p:nvPicPr>
          <p:cNvPr id="382" name="Google Shape;382;p38"/>
          <p:cNvPicPr preferRelativeResize="0"/>
          <p:nvPr/>
        </p:nvPicPr>
        <p:blipFill>
          <a:blip r:embed="rId4"/>
          <a:stretch>
            <a:fillRect/>
          </a:stretch>
        </p:blipFill>
        <p:spPr>
          <a:xfrm rot="-1938759">
            <a:off x="3258555" y="1299085"/>
            <a:ext cx="373256" cy="424256"/>
          </a:xfrm>
          <a:prstGeom prst="rect">
            <a:avLst/>
          </a:prstGeom>
          <a:noFill/>
          <a:ln>
            <a:noFill/>
          </a:ln>
        </p:spPr>
      </p:pic>
      <p:pic>
        <p:nvPicPr>
          <p:cNvPr id="383" name="Google Shape;383;p38"/>
          <p:cNvPicPr preferRelativeResize="0"/>
          <p:nvPr/>
        </p:nvPicPr>
        <p:blipFill>
          <a:blip r:embed="rId4"/>
          <a:stretch>
            <a:fillRect/>
          </a:stretch>
        </p:blipFill>
        <p:spPr>
          <a:xfrm rot="-1054711">
            <a:off x="3375011" y="2080229"/>
            <a:ext cx="373256" cy="424256"/>
          </a:xfrm>
          <a:prstGeom prst="rect">
            <a:avLst/>
          </a:prstGeom>
          <a:noFill/>
          <a:ln>
            <a:noFill/>
          </a:ln>
        </p:spPr>
      </p:pic>
      <p:pic>
        <p:nvPicPr>
          <p:cNvPr id="384" name="Google Shape;384;p38"/>
          <p:cNvPicPr preferRelativeResize="0"/>
          <p:nvPr/>
        </p:nvPicPr>
        <p:blipFill>
          <a:blip r:embed="rId4"/>
          <a:stretch>
            <a:fillRect/>
          </a:stretch>
        </p:blipFill>
        <p:spPr>
          <a:xfrm rot="-1848819">
            <a:off x="1198359" y="2491886"/>
            <a:ext cx="373256" cy="424256"/>
          </a:xfrm>
          <a:prstGeom prst="rect">
            <a:avLst/>
          </a:prstGeom>
          <a:noFill/>
          <a:ln>
            <a:noFill/>
          </a:ln>
        </p:spPr>
      </p:pic>
      <p:pic>
        <p:nvPicPr>
          <p:cNvPr id="9" name="Google Shape;435;p42"/>
          <p:cNvPicPr preferRelativeResize="0"/>
          <p:nvPr/>
        </p:nvPicPr>
        <p:blipFill>
          <a:blip r:embed="rId5"/>
          <a:stretch>
            <a:fillRect/>
          </a:stretch>
        </p:blipFill>
        <p:spPr>
          <a:xfrm>
            <a:off x="5267791" y="642938"/>
            <a:ext cx="2738786" cy="975291"/>
          </a:xfrm>
          <a:prstGeom prst="rect">
            <a:avLst/>
          </a:prstGeom>
          <a:noFill/>
          <a:ln>
            <a:noFill/>
          </a:ln>
        </p:spPr>
      </p:pic>
      <p:sp>
        <p:nvSpPr>
          <p:cNvPr id="11" name="TextBox 10"/>
          <p:cNvSpPr txBox="1"/>
          <p:nvPr/>
        </p:nvSpPr>
        <p:spPr>
          <a:xfrm>
            <a:off x="1708021" y="781249"/>
            <a:ext cx="3185552" cy="507831"/>
          </a:xfrm>
          <a:prstGeom prst="rect">
            <a:avLst/>
          </a:prstGeom>
          <a:noFill/>
        </p:spPr>
        <p:txBody>
          <a:bodyPr wrap="none" rtlCol="0">
            <a:spAutoFit/>
          </a:bodyPr>
          <a:lstStyle/>
          <a:p>
            <a:pPr algn="ctr">
              <a:buClrTx/>
              <a:buFontTx/>
              <a:buNone/>
            </a:pPr>
            <a:r>
              <a:rPr lang="en-US" sz="1350" b="1" dirty="0">
                <a:solidFill>
                  <a:srgbClr val="0000FF"/>
                </a:solidFill>
                <a:latin typeface="Times New Roman" panose="02020603050405020304" pitchFamily="18" charset="0"/>
                <a:cs typeface="Times New Roman" panose="02020603050405020304" pitchFamily="18" charset="0"/>
              </a:rPr>
              <a:t>UỶ BAN NHÂN DÂN HUYỆN AN LÃO</a:t>
            </a:r>
          </a:p>
          <a:p>
            <a:pPr algn="ctr">
              <a:buClrTx/>
              <a:buFontTx/>
              <a:buNone/>
            </a:pPr>
            <a:r>
              <a:rPr lang="en-US" sz="1350" b="1" dirty="0">
                <a:solidFill>
                  <a:srgbClr val="0000FF"/>
                </a:solidFill>
                <a:latin typeface="Times New Roman" panose="02020603050405020304" pitchFamily="18" charset="0"/>
                <a:cs typeface="Times New Roman" panose="02020603050405020304" pitchFamily="18" charset="0"/>
              </a:rPr>
              <a:t>TRƯỜNG TIỂU HỌC QUỐC TUẤN</a:t>
            </a:r>
          </a:p>
        </p:txBody>
      </p:sp>
      <p:sp>
        <p:nvSpPr>
          <p:cNvPr id="2" name="Rectangle 1"/>
          <p:cNvSpPr/>
          <p:nvPr/>
        </p:nvSpPr>
        <p:spPr>
          <a:xfrm>
            <a:off x="2003827" y="1785849"/>
            <a:ext cx="5473067" cy="461665"/>
          </a:xfrm>
          <a:prstGeom prst="rect">
            <a:avLst/>
          </a:prstGeom>
        </p:spPr>
        <p:txBody>
          <a:bodyPr wrap="square">
            <a:spAutoFit/>
          </a:bodyPr>
          <a:lstStyle/>
          <a:p>
            <a:pPr lvl="0" algn="ctr">
              <a:buClrTx/>
            </a:pPr>
            <a:r>
              <a:rPr lang="en-US" sz="2400" b="1" dirty="0">
                <a:ln/>
                <a:solidFill>
                  <a:schemeClr val="accent1"/>
                </a:solidFill>
                <a:latin typeface="Times New Roman" panose="02020603050405020304" pitchFamily="18" charset="0"/>
                <a:cs typeface="Times New Roman" panose="02020603050405020304" pitchFamily="18" charset="0"/>
              </a:rPr>
              <a:t>MÔN TOÁN LỚP 3</a:t>
            </a:r>
          </a:p>
        </p:txBody>
      </p:sp>
      <p:sp>
        <p:nvSpPr>
          <p:cNvPr id="10" name="TextBox 9"/>
          <p:cNvSpPr txBox="1"/>
          <p:nvPr/>
        </p:nvSpPr>
        <p:spPr>
          <a:xfrm>
            <a:off x="3174063" y="2451358"/>
            <a:ext cx="3984880" cy="334707"/>
          </a:xfrm>
          <a:prstGeom prst="rect">
            <a:avLst/>
          </a:prstGeom>
          <a:noFill/>
        </p:spPr>
        <p:txBody>
          <a:bodyPr wrap="square" rtlCol="0">
            <a:spAutoFit/>
          </a:bodyPr>
          <a:lstStyle/>
          <a:p>
            <a:pPr>
              <a:buClrTx/>
              <a:buFontTx/>
              <a:buNone/>
            </a:pPr>
            <a:r>
              <a:rPr lang="en-US" sz="1575" b="1" dirty="0">
                <a:solidFill>
                  <a:srgbClr val="00602B"/>
                </a:solidFill>
                <a:latin typeface="Times New Roman" panose="02020603050405020304" pitchFamily="18" charset="0"/>
                <a:cs typeface="Times New Roman" panose="02020603050405020304" pitchFamily="18" charset="0"/>
              </a:rPr>
              <a:t>GIÁO VIÊN: BÙI KIỀU OANH</a:t>
            </a:r>
          </a:p>
        </p:txBody>
      </p:sp>
      <p:pic>
        <p:nvPicPr>
          <p:cNvPr id="12"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5816" y="3404732"/>
            <a:ext cx="3151137" cy="1095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E:\0000000我图PPT\03.20\亲子乐园\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2550" y="2155394"/>
            <a:ext cx="1938451" cy="225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79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069" y="3681466"/>
            <a:ext cx="1640979" cy="144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6921477" y="3798722"/>
            <a:ext cx="653218" cy="8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7220" flipH="1">
            <a:off x="1441676" y="3343600"/>
            <a:ext cx="600738" cy="43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253512" y="-61230"/>
            <a:ext cx="777777" cy="92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
          <p:cNvSpPr>
            <a:spLocks noChangeArrowheads="1" noChangeShapeType="1" noTextEdit="1"/>
          </p:cNvSpPr>
          <p:nvPr/>
        </p:nvSpPr>
        <p:spPr bwMode="auto">
          <a:xfrm>
            <a:off x="6205106" y="1044383"/>
            <a:ext cx="2901702" cy="1184840"/>
          </a:xfrm>
          <a:prstGeom prst="rect">
            <a:avLst/>
          </a:prstGeom>
        </p:spPr>
        <p:txBody>
          <a:bodyPr wrap="none" lIns="57552" tIns="28776" rIns="57552" bIns="28776" fromWordArt="1">
            <a:prstTxWarp prst="textPlain">
              <a:avLst>
                <a:gd name="adj" fmla="val 50000"/>
              </a:avLst>
            </a:prstTxWarp>
          </a:bodyPr>
          <a:lstStyle/>
          <a:p>
            <a:pPr algn="ctr"/>
            <a:r>
              <a:rPr lang="en-US" sz="25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endParaRPr lang="en-US" sz="25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25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5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3D</a:t>
            </a:r>
            <a:endParaRPr lang="en-US" sz="25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9" name="WordArt 4"/>
          <p:cNvSpPr>
            <a:spLocks noChangeArrowheads="1" noChangeShapeType="1" noTextEdit="1"/>
          </p:cNvSpPr>
          <p:nvPr/>
        </p:nvSpPr>
        <p:spPr bwMode="auto">
          <a:xfrm>
            <a:off x="919904" y="4621128"/>
            <a:ext cx="7485312" cy="522373"/>
          </a:xfrm>
          <a:prstGeom prst="rect">
            <a:avLst/>
          </a:prstGeom>
        </p:spPr>
        <p:txBody>
          <a:bodyPr wrap="none" lIns="57552" tIns="28776" rIns="57552" bIns="28776" fromWordArt="1">
            <a:prstTxWarp prst="textPlain">
              <a:avLst>
                <a:gd name="adj" fmla="val 50000"/>
              </a:avLst>
            </a:prstTxWarp>
          </a:bodyPr>
          <a:lstStyle/>
          <a:p>
            <a:pPr algn="ctr"/>
            <a:endParaRPr lang="en-US" sz="25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0" name="WordArt 16"/>
          <p:cNvSpPr>
            <a:spLocks noChangeArrowheads="1" noChangeShapeType="1" noTextEdit="1"/>
          </p:cNvSpPr>
          <p:nvPr/>
        </p:nvSpPr>
        <p:spPr bwMode="auto">
          <a:xfrm>
            <a:off x="1475047" y="160718"/>
            <a:ext cx="7188102" cy="542479"/>
          </a:xfrm>
          <a:prstGeom prst="rect">
            <a:avLst/>
          </a:prstGeom>
        </p:spPr>
        <p:txBody>
          <a:bodyPr wrap="none" lIns="57552" tIns="28776" rIns="57552" bIns="28776" fromWordArt="1">
            <a:prstTxWarp prst="textPlain">
              <a:avLst>
                <a:gd name="adj" fmla="val 50000"/>
              </a:avLst>
            </a:prstTxWarp>
          </a:bodyPr>
          <a:lstStyle/>
          <a:p>
            <a:pPr algn="ctr"/>
            <a:endParaRPr lang="en-US" sz="25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1200835" y="750081"/>
            <a:ext cx="2287577" cy="1393042"/>
            <a:chOff x="5225" y="9335"/>
            <a:chExt cx="2520" cy="1750"/>
          </a:xfrm>
        </p:grpSpPr>
        <p:sp>
          <p:nvSpPr>
            <p:cNvPr id="12"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6"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300" dirty="0">
                <a:latin typeface="VNI-Times" pitchFamily="2" charset="0"/>
              </a:endParaRPr>
            </a:p>
          </p:txBody>
        </p:sp>
        <p:pic>
          <p:nvPicPr>
            <p:cNvPr id="13" name="Picture 26" descr="cosm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5" descr="BOOK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OOK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QUILLP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400" dirty="0">
                <a:latin typeface="Times New Roman" panose="02020603050405020304" pitchFamily="18" charset="0"/>
                <a:cs typeface="Times New Roman" panose="02020603050405020304" pitchFamily="18" charset="0"/>
              </a:endParaRPr>
            </a:p>
          </p:txBody>
        </p:sp>
        <p:sp>
          <p:nvSpPr>
            <p:cNvPr id="2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400" dirty="0">
                <a:latin typeface="Times New Roman" panose="02020603050405020304" pitchFamily="18" charset="0"/>
                <a:cs typeface="Arial" panose="020B0604020202020204" pitchFamily="34" charset="0"/>
              </a:endParaRPr>
            </a:p>
          </p:txBody>
        </p:sp>
        <p:sp>
          <p:nvSpPr>
            <p:cNvPr id="2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400" dirty="0">
                <a:latin typeface="Times New Roman" panose="02020603050405020304" pitchFamily="18" charset="0"/>
                <a:cs typeface="Arial" panose="020B0604020202020204" pitchFamily="34" charset="0"/>
              </a:endParaRPr>
            </a:p>
          </p:txBody>
        </p:sp>
      </p:grpSp>
      <p:sp>
        <p:nvSpPr>
          <p:cNvPr id="24" name="WordArt 3"/>
          <p:cNvSpPr>
            <a:spLocks noChangeArrowheads="1" noChangeShapeType="1" noTextEdit="1"/>
          </p:cNvSpPr>
          <p:nvPr/>
        </p:nvSpPr>
        <p:spPr bwMode="auto">
          <a:xfrm>
            <a:off x="214282" y="2357436"/>
            <a:ext cx="6572296" cy="1524174"/>
          </a:xfrm>
          <a:prstGeom prst="rect">
            <a:avLst/>
          </a:prstGeom>
        </p:spPr>
        <p:txBody>
          <a:bodyPr wrap="none" lIns="57552" tIns="28776" rIns="57552" bIns="28776" fromWordArt="1">
            <a:prstTxWarp prst="textPlain">
              <a:avLst>
                <a:gd name="adj" fmla="val 50000"/>
              </a:avLst>
            </a:prstTxWarp>
          </a:bodyPr>
          <a:lstStyle/>
          <a:p>
            <a:pPr algn="ctr"/>
            <a:r>
              <a:rPr lang="en-US" sz="25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46 :  SO SÁNH CÁC SỐ </a:t>
            </a:r>
          </a:p>
          <a:p>
            <a:pPr algn="ctr"/>
            <a:r>
              <a:rPr lang="en-US" sz="25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TRONG PHẠM VI 10 000 (TIẾT 2).</a:t>
            </a:r>
          </a:p>
        </p:txBody>
      </p:sp>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5">
            <a:extLst>
              <a:ext uri="{FF2B5EF4-FFF2-40B4-BE49-F238E27FC236}">
                <a16:creationId xmlns:a16="http://schemas.microsoft.com/office/drawing/2014/main" id="{DFAD6D53-3DE8-4273-9180-4C2692309D4F}"/>
              </a:ext>
            </a:extLst>
          </p:cNvPr>
          <p:cNvGrpSpPr/>
          <p:nvPr/>
        </p:nvGrpSpPr>
        <p:grpSpPr>
          <a:xfrm>
            <a:off x="0" y="0"/>
            <a:ext cx="9144000" cy="5264034"/>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88" y="1704907"/>
            <a:ext cx="2372147" cy="3499598"/>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237644" y="1205498"/>
            <a:ext cx="4405794" cy="904500"/>
          </a:xfrm>
          <a:prstGeom prst="rect">
            <a:avLst/>
          </a:prstGeom>
          <a:noFill/>
        </p:spPr>
        <p:txBody>
          <a:bodyPr wrap="square" lIns="57552" tIns="28776" rIns="57552" bIns="28776" rtlCol="0">
            <a:spAutoFit/>
          </a:bodyPr>
          <a:lstStyle/>
          <a:p>
            <a:r>
              <a:rPr lang="en-US" altLang="zh-CN" sz="5500" b="1" dirty="0">
                <a:solidFill>
                  <a:srgbClr val="FF0000"/>
                </a:solidFill>
                <a:latin typeface="Times New Roman" pitchFamily="18" charset="0"/>
                <a:ea typeface="inpin heiti" charset="-122"/>
                <a:cs typeface="Times New Roman" pitchFamily="18" charset="0"/>
              </a:rPr>
              <a:t>KHỞI ĐỘNG</a:t>
            </a:r>
            <a:endParaRPr lang="zh-CN" altLang="en-US" sz="5500" b="1" dirty="0">
              <a:solidFill>
                <a:srgbClr val="FF0000"/>
              </a:solidFill>
              <a:latin typeface="Times New Roman" pitchFamily="18" charset="0"/>
              <a:ea typeface="inpin heiti" charset="-122"/>
              <a:cs typeface="Times New Roman" pitchFamily="18" charset="0"/>
            </a:endParaRPr>
          </a:p>
        </p:txBody>
      </p:sp>
      <p:pic>
        <p:nvPicPr>
          <p:cNvPr id="2" name="nhạc  1.mp4">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6" cstate="print"/>
          <a:stretch>
            <a:fillRect/>
          </a:stretch>
        </p:blipFill>
        <p:spPr>
          <a:xfrm>
            <a:off x="1163131" y="5009751"/>
            <a:ext cx="114155" cy="64294"/>
          </a:xfrm>
          <a:prstGeom prst="rect">
            <a:avLst/>
          </a:prstGeom>
        </p:spPr>
      </p:pic>
    </p:spTree>
    <p:extLst>
      <p:ext uri="{BB962C8B-B14F-4D97-AF65-F5344CB8AC3E}">
        <p14:creationId xmlns:p14="http://schemas.microsoft.com/office/powerpoint/2010/main" val="3719878126"/>
      </p:ext>
    </p:extLst>
  </p:cSld>
  <p:clrMapOvr>
    <a:masterClrMapping/>
  </p:clrMapOvr>
  <mc:AlternateContent xmlns:mc="http://schemas.openxmlformats.org/markup-compatibility/2006" xmlns:p14="http://schemas.microsoft.com/office/powerpoint/2010/main">
    <mc:Choice Requires="p14">
      <p:transition spd="slow" p14:dur="800" advTm="6962">
        <p:circle/>
      </p:transition>
    </mc:Choice>
    <mc:Fallback xmlns="">
      <p:transition spd="slow" advTm="696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9" y="2094924"/>
            <a:ext cx="8892480" cy="205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0128" y="1285866"/>
            <a:ext cx="936104" cy="41968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mj-lt"/>
              </a:rPr>
              <a:t>Đ/S</a:t>
            </a:r>
          </a:p>
        </p:txBody>
      </p:sp>
      <p:sp>
        <p:nvSpPr>
          <p:cNvPr id="4" name="Oval 3"/>
          <p:cNvSpPr/>
          <p:nvPr/>
        </p:nvSpPr>
        <p:spPr>
          <a:xfrm>
            <a:off x="267001" y="1217839"/>
            <a:ext cx="432048"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bg1"/>
                </a:solidFill>
                <a:latin typeface="+mj-lt"/>
              </a:rPr>
              <a:t>1</a:t>
            </a:r>
          </a:p>
        </p:txBody>
      </p:sp>
      <p:sp>
        <p:nvSpPr>
          <p:cNvPr id="5" name="Rectangle 4"/>
          <p:cNvSpPr>
            <a:spLocks noChangeArrowheads="1"/>
          </p:cNvSpPr>
          <p:nvPr/>
        </p:nvSpPr>
        <p:spPr bwMode="auto">
          <a:xfrm>
            <a:off x="1667516" y="1184327"/>
            <a:ext cx="2880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rgbClr val="333333"/>
                </a:solidFill>
                <a:effectLst/>
                <a:latin typeface="+mj-lt"/>
                <a:cs typeface="Arial" pitchFamily="34" charset="0"/>
              </a:rPr>
              <a:t>?</a:t>
            </a:r>
            <a:endParaRPr kumimoji="0" lang="vi-VN" sz="1600" b="0" i="0" u="none" strike="noStrike" cap="none" normalizeH="0" baseline="0" dirty="0">
              <a:ln>
                <a:noFill/>
              </a:ln>
              <a:solidFill>
                <a:schemeClr val="tx1"/>
              </a:solidFill>
              <a:effectLst/>
              <a:latin typeface="+mj-lt"/>
              <a:cs typeface="Arial" pitchFamily="34" charset="0"/>
            </a:endParaRPr>
          </a:p>
        </p:txBody>
      </p:sp>
      <p:sp>
        <p:nvSpPr>
          <p:cNvPr id="7" name="Rectangle 6"/>
          <p:cNvSpPr/>
          <p:nvPr/>
        </p:nvSpPr>
        <p:spPr>
          <a:xfrm>
            <a:off x="2637827" y="2139742"/>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Đ</a:t>
            </a:r>
          </a:p>
        </p:txBody>
      </p:sp>
      <p:sp>
        <p:nvSpPr>
          <p:cNvPr id="8" name="Rectangle 7"/>
          <p:cNvSpPr/>
          <p:nvPr/>
        </p:nvSpPr>
        <p:spPr>
          <a:xfrm>
            <a:off x="2619234" y="2967937"/>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S</a:t>
            </a:r>
          </a:p>
        </p:txBody>
      </p:sp>
      <p:sp>
        <p:nvSpPr>
          <p:cNvPr id="9" name="Rectangle 8"/>
          <p:cNvSpPr/>
          <p:nvPr/>
        </p:nvSpPr>
        <p:spPr>
          <a:xfrm>
            <a:off x="8390186" y="2159491"/>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Đ</a:t>
            </a:r>
          </a:p>
        </p:txBody>
      </p:sp>
      <p:sp>
        <p:nvSpPr>
          <p:cNvPr id="10" name="Rectangle 9"/>
          <p:cNvSpPr/>
          <p:nvPr/>
        </p:nvSpPr>
        <p:spPr>
          <a:xfrm>
            <a:off x="8364482" y="3027694"/>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Đ</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par>
                          <p:cTn id="20" fill="hold">
                            <p:stCondLst>
                              <p:cond delay="160"/>
                            </p:stCondLst>
                            <p:childTnLst>
                              <p:par>
                                <p:cTn id="21" presetID="2" presetClass="entr" presetSubtype="4"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additive="base">
                                        <p:cTn id="23" dur="500" fill="hold"/>
                                        <p:tgtEl>
                                          <p:spTgt spid="6146"/>
                                        </p:tgtEl>
                                        <p:attrNameLst>
                                          <p:attrName>ppt_x</p:attrName>
                                        </p:attrNameLst>
                                      </p:cBhvr>
                                      <p:tavLst>
                                        <p:tav tm="0">
                                          <p:val>
                                            <p:strVal val="#ppt_x"/>
                                          </p:val>
                                        </p:tav>
                                        <p:tav tm="100000">
                                          <p:val>
                                            <p:strVal val="#ppt_x"/>
                                          </p:val>
                                        </p:tav>
                                      </p:tavLst>
                                    </p:anim>
                                    <p:anim calcmode="lin" valueType="num">
                                      <p:cBhvr additive="base">
                                        <p:cTn id="2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5866"/>
            <a:ext cx="4857752" cy="2308324"/>
          </a:xfrm>
          <a:prstGeom prst="rect">
            <a:avLst/>
          </a:prstGeom>
        </p:spPr>
        <p:txBody>
          <a:bodyPr wrap="square">
            <a:spAutoFit/>
          </a:bodyPr>
          <a:lstStyle/>
          <a:p>
            <a:r>
              <a:rPr lang="vi-VN" sz="2400" b="1" dirty="0">
                <a:solidFill>
                  <a:srgbClr val="0000FF"/>
                </a:solidFill>
                <a:latin typeface="+mj-lt"/>
              </a:rPr>
              <a:t>     </a:t>
            </a:r>
            <a:r>
              <a:rPr lang="vi-VN" sz="2400" b="1" dirty="0" smtClean="0">
                <a:solidFill>
                  <a:srgbClr val="0000FF"/>
                </a:solidFill>
                <a:latin typeface="+mj-lt"/>
              </a:rPr>
              <a:t>2. Hai </a:t>
            </a:r>
            <a:r>
              <a:rPr lang="vi-VN" sz="2400" b="1" dirty="0">
                <a:solidFill>
                  <a:srgbClr val="0000FF"/>
                </a:solidFill>
                <a:latin typeface="+mj-lt"/>
              </a:rPr>
              <a:t>chú sóc đi du lịch vòng quanh thế giới bằng khinh khí cầu. Hai chú đã chuẩn bị bốn túi hạt dẻ để ăn dần theo thứ tự từ túi nặng nhất đến túi nhẹ nhất. Hỏi túi nào được ăn cuối cùng?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90" y="1428742"/>
            <a:ext cx="4214810" cy="198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3507854"/>
            <a:ext cx="8856984" cy="523220"/>
          </a:xfrm>
          <a:prstGeom prst="rect">
            <a:avLst/>
          </a:prstGeom>
        </p:spPr>
        <p:txBody>
          <a:bodyPr wrap="square">
            <a:spAutoFit/>
          </a:bodyPr>
          <a:lstStyle/>
          <a:p>
            <a:r>
              <a:rPr lang="vi-VN" sz="2800" b="1" dirty="0" smtClean="0">
                <a:solidFill>
                  <a:srgbClr val="008000"/>
                </a:solidFill>
                <a:latin typeface="+mj-lt"/>
              </a:rPr>
              <a:t>* So </a:t>
            </a:r>
            <a:r>
              <a:rPr lang="vi-VN" sz="2800" b="1" dirty="0">
                <a:solidFill>
                  <a:srgbClr val="008000"/>
                </a:solidFill>
                <a:latin typeface="+mj-lt"/>
              </a:rPr>
              <a:t>sánh cân nặng của 4 túi hạt dẻ ta có:</a:t>
            </a:r>
          </a:p>
        </p:txBody>
      </p:sp>
      <p:sp>
        <p:nvSpPr>
          <p:cNvPr id="5" name="Rectangle 4"/>
          <p:cNvSpPr/>
          <p:nvPr/>
        </p:nvSpPr>
        <p:spPr>
          <a:xfrm>
            <a:off x="35496" y="4055958"/>
            <a:ext cx="1261884" cy="523220"/>
          </a:xfrm>
          <a:prstGeom prst="rect">
            <a:avLst/>
          </a:prstGeom>
        </p:spPr>
        <p:txBody>
          <a:bodyPr wrap="none">
            <a:spAutoFit/>
          </a:bodyPr>
          <a:lstStyle/>
          <a:p>
            <a:r>
              <a:rPr lang="vi-VN" sz="2800" b="1" dirty="0">
                <a:solidFill>
                  <a:srgbClr val="0000FF"/>
                </a:solidFill>
                <a:latin typeface="+mj-lt"/>
              </a:rPr>
              <a:t>5 432g </a:t>
            </a:r>
          </a:p>
        </p:txBody>
      </p:sp>
      <p:sp>
        <p:nvSpPr>
          <p:cNvPr id="6" name="Rectangle 5"/>
          <p:cNvSpPr/>
          <p:nvPr/>
        </p:nvSpPr>
        <p:spPr>
          <a:xfrm>
            <a:off x="1835696" y="4055958"/>
            <a:ext cx="1261884" cy="523220"/>
          </a:xfrm>
          <a:prstGeom prst="rect">
            <a:avLst/>
          </a:prstGeom>
        </p:spPr>
        <p:txBody>
          <a:bodyPr wrap="none">
            <a:spAutoFit/>
          </a:bodyPr>
          <a:lstStyle/>
          <a:p>
            <a:r>
              <a:rPr lang="vi-VN" sz="2800" b="1" dirty="0">
                <a:solidFill>
                  <a:srgbClr val="0000FF"/>
                </a:solidFill>
                <a:latin typeface="+mj-lt"/>
              </a:rPr>
              <a:t> 5 342g</a:t>
            </a:r>
          </a:p>
        </p:txBody>
      </p:sp>
      <p:sp>
        <p:nvSpPr>
          <p:cNvPr id="7" name="Rectangle 6"/>
          <p:cNvSpPr/>
          <p:nvPr/>
        </p:nvSpPr>
        <p:spPr>
          <a:xfrm>
            <a:off x="3872880" y="4055958"/>
            <a:ext cx="1172116" cy="523220"/>
          </a:xfrm>
          <a:prstGeom prst="rect">
            <a:avLst/>
          </a:prstGeom>
        </p:spPr>
        <p:txBody>
          <a:bodyPr wrap="none">
            <a:spAutoFit/>
          </a:bodyPr>
          <a:lstStyle/>
          <a:p>
            <a:r>
              <a:rPr lang="vi-VN" sz="2800" b="1" dirty="0">
                <a:solidFill>
                  <a:srgbClr val="0000FF"/>
                </a:solidFill>
                <a:latin typeface="+mj-lt"/>
              </a:rPr>
              <a:t>4 532g</a:t>
            </a:r>
          </a:p>
        </p:txBody>
      </p:sp>
      <p:sp>
        <p:nvSpPr>
          <p:cNvPr id="8" name="Rectangle 7"/>
          <p:cNvSpPr/>
          <p:nvPr/>
        </p:nvSpPr>
        <p:spPr>
          <a:xfrm>
            <a:off x="5796136" y="4031074"/>
            <a:ext cx="1172116" cy="523220"/>
          </a:xfrm>
          <a:prstGeom prst="rect">
            <a:avLst/>
          </a:prstGeom>
        </p:spPr>
        <p:txBody>
          <a:bodyPr wrap="none">
            <a:spAutoFit/>
          </a:bodyPr>
          <a:lstStyle/>
          <a:p>
            <a:r>
              <a:rPr lang="vi-VN" sz="2800" b="1" dirty="0">
                <a:solidFill>
                  <a:srgbClr val="0000FF"/>
                </a:solidFill>
                <a:latin typeface="+mj-lt"/>
              </a:rPr>
              <a:t>4 352g</a:t>
            </a:r>
          </a:p>
        </p:txBody>
      </p:sp>
      <p:sp>
        <p:nvSpPr>
          <p:cNvPr id="10" name="Rectangle 9"/>
          <p:cNvSpPr/>
          <p:nvPr/>
        </p:nvSpPr>
        <p:spPr>
          <a:xfrm>
            <a:off x="1282505" y="4055958"/>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11" name="Rectangle 10"/>
          <p:cNvSpPr/>
          <p:nvPr/>
        </p:nvSpPr>
        <p:spPr>
          <a:xfrm>
            <a:off x="3267306" y="4033682"/>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12" name="Rectangle 11"/>
          <p:cNvSpPr/>
          <p:nvPr/>
        </p:nvSpPr>
        <p:spPr>
          <a:xfrm>
            <a:off x="5148064" y="4033682"/>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9" name="Rectangle 8"/>
          <p:cNvSpPr/>
          <p:nvPr/>
        </p:nvSpPr>
        <p:spPr>
          <a:xfrm>
            <a:off x="0" y="4567723"/>
            <a:ext cx="9144000" cy="523220"/>
          </a:xfrm>
          <a:prstGeom prst="rect">
            <a:avLst/>
          </a:prstGeom>
        </p:spPr>
        <p:txBody>
          <a:bodyPr wrap="square">
            <a:spAutoFit/>
          </a:bodyPr>
          <a:lstStyle/>
          <a:p>
            <a:r>
              <a:rPr lang="vi-VN" sz="2800" b="1" dirty="0" smtClean="0">
                <a:solidFill>
                  <a:srgbClr val="008000"/>
                </a:solidFill>
                <a:latin typeface="+mj-lt"/>
              </a:rPr>
              <a:t>* Vậy </a:t>
            </a:r>
            <a:r>
              <a:rPr lang="vi-VN" sz="2800" b="1" dirty="0">
                <a:solidFill>
                  <a:srgbClr val="008000"/>
                </a:solidFill>
                <a:latin typeface="+mj-lt"/>
              </a:rPr>
              <a:t>túi hạt dẻ được ăn cuối cùng là túi nặng 4 352g.</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animBg="1"/>
      <p:bldP spid="11" grpId="0" animBg="1"/>
      <p:bldP spid="12"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2990"/>
            <a:ext cx="9144000" cy="1938992"/>
          </a:xfrm>
          <a:prstGeom prst="rect">
            <a:avLst/>
          </a:prstGeom>
        </p:spPr>
        <p:txBody>
          <a:bodyPr wrap="square">
            <a:spAutoFit/>
          </a:bodyPr>
          <a:lstStyle/>
          <a:p>
            <a:pPr algn="just"/>
            <a:r>
              <a:rPr lang="vi-VN" sz="2400" b="1" dirty="0">
                <a:solidFill>
                  <a:srgbClr val="0000FF"/>
                </a:solidFill>
                <a:latin typeface="+mj-lt"/>
              </a:rPr>
              <a:t>      </a:t>
            </a:r>
            <a:r>
              <a:rPr lang="vi-VN" sz="2400" b="1" dirty="0" smtClean="0">
                <a:solidFill>
                  <a:srgbClr val="0000FF"/>
                </a:solidFill>
                <a:latin typeface="+mj-lt"/>
              </a:rPr>
              <a:t>3. Rô-bốt </a:t>
            </a:r>
            <a:r>
              <a:rPr lang="vi-VN" sz="2400" b="1" dirty="0">
                <a:solidFill>
                  <a:srgbClr val="0000FF"/>
                </a:solidFill>
                <a:latin typeface="+mj-lt"/>
              </a:rPr>
              <a:t>đã đến bốn đỉnh núi ở Việt Nam trong hai tháng hè: Tháng 6: đỉnh Pu Si Lung cao 3 083m, đỉnh Phan-xi-păng cao </a:t>
            </a:r>
            <a:endParaRPr lang="en-US" sz="2400" b="1" dirty="0" smtClean="0">
              <a:solidFill>
                <a:srgbClr val="0000FF"/>
              </a:solidFill>
              <a:latin typeface="+mj-lt"/>
            </a:endParaRPr>
          </a:p>
          <a:p>
            <a:pPr algn="just"/>
            <a:r>
              <a:rPr lang="vi-VN" sz="2400" b="1" dirty="0" smtClean="0">
                <a:solidFill>
                  <a:srgbClr val="0000FF"/>
                </a:solidFill>
                <a:latin typeface="+mj-lt"/>
              </a:rPr>
              <a:t>3 </a:t>
            </a:r>
            <a:r>
              <a:rPr lang="vi-VN" sz="2400" b="1" dirty="0">
                <a:solidFill>
                  <a:srgbClr val="0000FF"/>
                </a:solidFill>
                <a:latin typeface="+mj-lt"/>
              </a:rPr>
              <a:t>143m. Tháng 7: đỉnh Lảo Thẩn cao 2 826m, đỉnh Tây Côn Lĩnh cao 2 427m. Nêu tên các đỉnh núi đó theo thứ tự từ đỉnh núi thấp nhất đến đỉnh núi cao nhất.</a:t>
            </a:r>
          </a:p>
        </p:txBody>
      </p:sp>
      <p:sp>
        <p:nvSpPr>
          <p:cNvPr id="4" name="Rectangle 3"/>
          <p:cNvSpPr/>
          <p:nvPr/>
        </p:nvSpPr>
        <p:spPr>
          <a:xfrm>
            <a:off x="0" y="3071816"/>
            <a:ext cx="3494867" cy="461665"/>
          </a:xfrm>
          <a:prstGeom prst="rect">
            <a:avLst/>
          </a:prstGeom>
        </p:spPr>
        <p:txBody>
          <a:bodyPr wrap="none">
            <a:spAutoFit/>
          </a:bodyPr>
          <a:lstStyle/>
          <a:p>
            <a:r>
              <a:rPr lang="vi-VN" sz="2400" b="1" dirty="0" smtClean="0">
                <a:solidFill>
                  <a:srgbClr val="008000"/>
                </a:solidFill>
                <a:latin typeface="+mj-lt"/>
              </a:rPr>
              <a:t>* So </a:t>
            </a:r>
            <a:r>
              <a:rPr lang="vi-VN" sz="2400" b="1" dirty="0">
                <a:solidFill>
                  <a:srgbClr val="008000"/>
                </a:solidFill>
                <a:latin typeface="+mj-lt"/>
              </a:rPr>
              <a:t>sánh các số đo ta có:</a:t>
            </a:r>
          </a:p>
        </p:txBody>
      </p:sp>
      <p:sp>
        <p:nvSpPr>
          <p:cNvPr id="5" name="Rectangle 4"/>
          <p:cNvSpPr/>
          <p:nvPr/>
        </p:nvSpPr>
        <p:spPr>
          <a:xfrm>
            <a:off x="46449" y="3500444"/>
            <a:ext cx="1292341" cy="523220"/>
          </a:xfrm>
          <a:prstGeom prst="rect">
            <a:avLst/>
          </a:prstGeom>
        </p:spPr>
        <p:txBody>
          <a:bodyPr wrap="none">
            <a:spAutoFit/>
          </a:bodyPr>
          <a:lstStyle/>
          <a:p>
            <a:r>
              <a:rPr lang="vi-VN" sz="2800" b="1" dirty="0">
                <a:solidFill>
                  <a:srgbClr val="0000FF"/>
                </a:solidFill>
                <a:latin typeface="+mj-lt"/>
              </a:rPr>
              <a:t>2 427m</a:t>
            </a:r>
          </a:p>
        </p:txBody>
      </p:sp>
      <p:sp>
        <p:nvSpPr>
          <p:cNvPr id="6" name="Rectangle 5"/>
          <p:cNvSpPr/>
          <p:nvPr/>
        </p:nvSpPr>
        <p:spPr>
          <a:xfrm>
            <a:off x="1965571" y="3500444"/>
            <a:ext cx="1292341" cy="523220"/>
          </a:xfrm>
          <a:prstGeom prst="rect">
            <a:avLst/>
          </a:prstGeom>
        </p:spPr>
        <p:txBody>
          <a:bodyPr wrap="none">
            <a:spAutoFit/>
          </a:bodyPr>
          <a:lstStyle/>
          <a:p>
            <a:r>
              <a:rPr lang="vi-VN" sz="2800" b="1" dirty="0">
                <a:solidFill>
                  <a:srgbClr val="0000FF"/>
                </a:solidFill>
                <a:latin typeface="+mj-lt"/>
              </a:rPr>
              <a:t>2 826m</a:t>
            </a:r>
          </a:p>
        </p:txBody>
      </p:sp>
      <p:sp>
        <p:nvSpPr>
          <p:cNvPr id="7" name="Rectangle 6"/>
          <p:cNvSpPr/>
          <p:nvPr/>
        </p:nvSpPr>
        <p:spPr>
          <a:xfrm>
            <a:off x="3923928" y="3500444"/>
            <a:ext cx="1382110" cy="523220"/>
          </a:xfrm>
          <a:prstGeom prst="rect">
            <a:avLst/>
          </a:prstGeom>
        </p:spPr>
        <p:txBody>
          <a:bodyPr wrap="none">
            <a:spAutoFit/>
          </a:bodyPr>
          <a:lstStyle/>
          <a:p>
            <a:r>
              <a:rPr lang="vi-VN" sz="2800" b="1" dirty="0">
                <a:solidFill>
                  <a:srgbClr val="0000FF"/>
                </a:solidFill>
                <a:latin typeface="+mj-lt"/>
              </a:rPr>
              <a:t> 3 083m</a:t>
            </a:r>
          </a:p>
        </p:txBody>
      </p:sp>
      <p:sp>
        <p:nvSpPr>
          <p:cNvPr id="8" name="Rectangle 7"/>
          <p:cNvSpPr/>
          <p:nvPr/>
        </p:nvSpPr>
        <p:spPr>
          <a:xfrm>
            <a:off x="6012160" y="3500444"/>
            <a:ext cx="1382110" cy="523220"/>
          </a:xfrm>
          <a:prstGeom prst="rect">
            <a:avLst/>
          </a:prstGeom>
        </p:spPr>
        <p:txBody>
          <a:bodyPr wrap="none">
            <a:spAutoFit/>
          </a:bodyPr>
          <a:lstStyle/>
          <a:p>
            <a:r>
              <a:rPr lang="vi-VN" sz="2800" b="1" dirty="0">
                <a:solidFill>
                  <a:srgbClr val="0000FF"/>
                </a:solidFill>
                <a:latin typeface="+mj-lt"/>
              </a:rPr>
              <a:t>3 143m.</a:t>
            </a:r>
          </a:p>
        </p:txBody>
      </p:sp>
      <p:sp>
        <p:nvSpPr>
          <p:cNvPr id="9" name="Rectangle 8"/>
          <p:cNvSpPr/>
          <p:nvPr/>
        </p:nvSpPr>
        <p:spPr>
          <a:xfrm>
            <a:off x="1348309" y="3521930"/>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0" name="Rectangle 9"/>
          <p:cNvSpPr/>
          <p:nvPr/>
        </p:nvSpPr>
        <p:spPr>
          <a:xfrm>
            <a:off x="3427991" y="3521930"/>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1" name="Rectangle 10"/>
          <p:cNvSpPr/>
          <p:nvPr/>
        </p:nvSpPr>
        <p:spPr>
          <a:xfrm>
            <a:off x="5372207" y="3521930"/>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2" name="Rectangle 11"/>
          <p:cNvSpPr/>
          <p:nvPr/>
        </p:nvSpPr>
        <p:spPr>
          <a:xfrm>
            <a:off x="18647" y="3943171"/>
            <a:ext cx="9125353" cy="1200329"/>
          </a:xfrm>
          <a:prstGeom prst="rect">
            <a:avLst/>
          </a:prstGeom>
        </p:spPr>
        <p:txBody>
          <a:bodyPr wrap="square">
            <a:spAutoFit/>
          </a:bodyPr>
          <a:lstStyle/>
          <a:p>
            <a:r>
              <a:rPr lang="vi-VN" sz="2400" b="1" dirty="0">
                <a:solidFill>
                  <a:srgbClr val="008000"/>
                </a:solidFill>
                <a:latin typeface="+mj-lt"/>
              </a:rPr>
              <a:t>       </a:t>
            </a:r>
            <a:r>
              <a:rPr lang="vi-VN" sz="2400" b="1" dirty="0" smtClean="0">
                <a:solidFill>
                  <a:srgbClr val="008000"/>
                </a:solidFill>
                <a:latin typeface="+mj-lt"/>
              </a:rPr>
              <a:t>* Vậy </a:t>
            </a:r>
            <a:r>
              <a:rPr lang="vi-VN" sz="2400" b="1" dirty="0">
                <a:solidFill>
                  <a:srgbClr val="008000"/>
                </a:solidFill>
                <a:latin typeface="+mj-lt"/>
              </a:rPr>
              <a:t>tên các đỉnh núi theo thứ tự từ đỉnh núi thấp nhất đến đỉnh núi cao nhất là: đỉnh Tây Côn Lĩnh, đỉnh Lảo </a:t>
            </a:r>
            <a:r>
              <a:rPr lang="vi-VN" sz="2400" b="1" dirty="0" smtClean="0">
                <a:solidFill>
                  <a:srgbClr val="008000"/>
                </a:solidFill>
                <a:latin typeface="+mj-lt"/>
              </a:rPr>
              <a:t>T</a:t>
            </a:r>
            <a:r>
              <a:rPr lang="en-US" sz="2400" b="1" smtClean="0">
                <a:solidFill>
                  <a:srgbClr val="008000"/>
                </a:solidFill>
                <a:latin typeface="+mj-lt"/>
              </a:rPr>
              <a:t>h</a:t>
            </a:r>
            <a:r>
              <a:rPr lang="vi-VN" sz="2400" b="1" smtClean="0">
                <a:solidFill>
                  <a:srgbClr val="008000"/>
                </a:solidFill>
                <a:latin typeface="+mj-lt"/>
              </a:rPr>
              <a:t>ẩn</a:t>
            </a:r>
            <a:r>
              <a:rPr lang="vi-VN" sz="2400" b="1" dirty="0">
                <a:solidFill>
                  <a:srgbClr val="008000"/>
                </a:solidFill>
                <a:latin typeface="+mj-lt"/>
              </a:rPr>
              <a:t>, đỉnh Pu Si Lung, đỉnh Phan-xi-păng.</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par>
                          <p:cTn id="24" fill="hold">
                            <p:stCondLst>
                              <p:cond delay="24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6"/>
                                        </p:tgtEl>
                                        <p:attrNameLst>
                                          <p:attrName>style.visibility</p:attrName>
                                        </p:attrNameLst>
                                      </p:cBhvr>
                                      <p:to>
                                        <p:strVal val="visible"/>
                                      </p:to>
                                    </p:set>
                                    <p:anim calcmode="discrete" valueType="clr">
                                      <p:cBhvr override="childStyle">
                                        <p:cTn id="2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gtEl>
                                        <p:attrNameLst>
                                          <p:attrName>fillcolor</p:attrName>
                                        </p:attrNameLst>
                                      </p:cBhvr>
                                      <p:tavLst>
                                        <p:tav tm="0">
                                          <p:val>
                                            <p:clrVal>
                                              <a:schemeClr val="accent2"/>
                                            </p:clrVal>
                                          </p:val>
                                        </p:tav>
                                        <p:tav tm="50000">
                                          <p:val>
                                            <p:clrVal>
                                              <a:schemeClr val="hlink"/>
                                            </p:clrVal>
                                          </p:val>
                                        </p:tav>
                                      </p:tavLst>
                                    </p:anim>
                                    <p:set>
                                      <p:cBhvr>
                                        <p:cTn id="29" dur="80"/>
                                        <p:tgtEl>
                                          <p:spTgt spid="6"/>
                                        </p:tgtEl>
                                        <p:attrNameLst>
                                          <p:attrName>fill.type</p:attrName>
                                        </p:attrNameLst>
                                      </p:cBhvr>
                                      <p:to>
                                        <p:strVal val="solid"/>
                                      </p:to>
                                    </p:set>
                                  </p:childTnLst>
                                </p:cTn>
                              </p:par>
                            </p:childTnLst>
                          </p:cTn>
                        </p:par>
                        <p:par>
                          <p:cTn id="30" fill="hold">
                            <p:stCondLst>
                              <p:cond delay="48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7"/>
                                        </p:tgtEl>
                                        <p:attrNameLst>
                                          <p:attrName>style.visibility</p:attrName>
                                        </p:attrNameLst>
                                      </p:cBhvr>
                                      <p:to>
                                        <p:strVal val="visible"/>
                                      </p:to>
                                    </p:set>
                                    <p:anim calcmode="discrete" valueType="clr">
                                      <p:cBhvr override="childStyle">
                                        <p:cTn id="3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
                                        </p:tgtEl>
                                        <p:attrNameLst>
                                          <p:attrName>fillcolor</p:attrName>
                                        </p:attrNameLst>
                                      </p:cBhvr>
                                      <p:tavLst>
                                        <p:tav tm="0">
                                          <p:val>
                                            <p:clrVal>
                                              <a:schemeClr val="accent2"/>
                                            </p:clrVal>
                                          </p:val>
                                        </p:tav>
                                        <p:tav tm="50000">
                                          <p:val>
                                            <p:clrVal>
                                              <a:schemeClr val="hlink"/>
                                            </p:clrVal>
                                          </p:val>
                                        </p:tav>
                                      </p:tavLst>
                                    </p:anim>
                                    <p:set>
                                      <p:cBhvr>
                                        <p:cTn id="35" dur="80"/>
                                        <p:tgtEl>
                                          <p:spTgt spid="7"/>
                                        </p:tgtEl>
                                        <p:attrNameLst>
                                          <p:attrName>fill.type</p:attrName>
                                        </p:attrNameLst>
                                      </p:cBhvr>
                                      <p:to>
                                        <p:strVal val="solid"/>
                                      </p:to>
                                    </p:set>
                                  </p:childTnLst>
                                </p:cTn>
                              </p:par>
                            </p:childTnLst>
                          </p:cTn>
                        </p:par>
                        <p:par>
                          <p:cTn id="36" fill="hold">
                            <p:stCondLst>
                              <p:cond delay="72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8"/>
                                        </p:tgtEl>
                                        <p:attrNameLst>
                                          <p:attrName>style.visibility</p:attrName>
                                        </p:attrNameLst>
                                      </p:cBhvr>
                                      <p:to>
                                        <p:strVal val="visible"/>
                                      </p:to>
                                    </p:set>
                                    <p:anim calcmode="discrete" valueType="clr">
                                      <p:cBhvr override="childStyle">
                                        <p:cTn id="3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8"/>
                                        </p:tgtEl>
                                        <p:attrNameLst>
                                          <p:attrName>fillcolor</p:attrName>
                                        </p:attrNameLst>
                                      </p:cBhvr>
                                      <p:tavLst>
                                        <p:tav tm="0">
                                          <p:val>
                                            <p:clrVal>
                                              <a:schemeClr val="accent2"/>
                                            </p:clrVal>
                                          </p:val>
                                        </p:tav>
                                        <p:tav tm="50000">
                                          <p:val>
                                            <p:clrVal>
                                              <a:schemeClr val="hlink"/>
                                            </p:clrVal>
                                          </p:val>
                                        </p:tav>
                                      </p:tavLst>
                                    </p:anim>
                                    <p:set>
                                      <p:cBhvr>
                                        <p:cTn id="41" dur="80"/>
                                        <p:tgtEl>
                                          <p:spTgt spid="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9"/>
                                        </p:tgtEl>
                                        <p:attrNameLst>
                                          <p:attrName>style.visibility</p:attrName>
                                        </p:attrNameLst>
                                      </p:cBhvr>
                                      <p:to>
                                        <p:strVal val="visible"/>
                                      </p:to>
                                    </p:set>
                                    <p:anim calcmode="discrete" valueType="clr">
                                      <p:cBhvr override="childStyle">
                                        <p:cTn id="4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
                                        </p:tgtEl>
                                        <p:attrNameLst>
                                          <p:attrName>fillcolor</p:attrName>
                                        </p:attrNameLst>
                                      </p:cBhvr>
                                      <p:tavLst>
                                        <p:tav tm="0">
                                          <p:val>
                                            <p:clrVal>
                                              <a:schemeClr val="accent2"/>
                                            </p:clrVal>
                                          </p:val>
                                        </p:tav>
                                        <p:tav tm="50000">
                                          <p:val>
                                            <p:clrVal>
                                              <a:schemeClr val="hlink"/>
                                            </p:clrVal>
                                          </p:val>
                                        </p:tav>
                                      </p:tavLst>
                                    </p:anim>
                                    <p:set>
                                      <p:cBhvr>
                                        <p:cTn id="48" dur="80"/>
                                        <p:tgtEl>
                                          <p:spTgt spid="9"/>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0"/>
                                        </p:tgtEl>
                                        <p:attrNameLst>
                                          <p:attrName>style.visibility</p:attrName>
                                        </p:attrNameLst>
                                      </p:cBhvr>
                                      <p:to>
                                        <p:strVal val="visible"/>
                                      </p:to>
                                    </p:set>
                                    <p:anim calcmode="discrete" valueType="clr">
                                      <p:cBhvr override="childStyle">
                                        <p:cTn id="5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0"/>
                                        </p:tgtEl>
                                        <p:attrNameLst>
                                          <p:attrName>fillcolor</p:attrName>
                                        </p:attrNameLst>
                                      </p:cBhvr>
                                      <p:tavLst>
                                        <p:tav tm="0">
                                          <p:val>
                                            <p:clrVal>
                                              <a:schemeClr val="accent2"/>
                                            </p:clrVal>
                                          </p:val>
                                        </p:tav>
                                        <p:tav tm="50000">
                                          <p:val>
                                            <p:clrVal>
                                              <a:schemeClr val="hlink"/>
                                            </p:clrVal>
                                          </p:val>
                                        </p:tav>
                                      </p:tavLst>
                                    </p:anim>
                                    <p:set>
                                      <p:cBhvr>
                                        <p:cTn id="55" dur="80"/>
                                        <p:tgtEl>
                                          <p:spTgt spid="1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1"/>
                                        </p:tgtEl>
                                        <p:attrNameLst>
                                          <p:attrName>style.visibility</p:attrName>
                                        </p:attrNameLst>
                                      </p:cBhvr>
                                      <p:to>
                                        <p:strVal val="visible"/>
                                      </p:to>
                                    </p:set>
                                    <p:anim calcmode="discrete" valueType="clr">
                                      <p:cBhvr override="childStyle">
                                        <p:cTn id="6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1"/>
                                        </p:tgtEl>
                                        <p:attrNameLst>
                                          <p:attrName>fillcolor</p:attrName>
                                        </p:attrNameLst>
                                      </p:cBhvr>
                                      <p:tavLst>
                                        <p:tav tm="0">
                                          <p:val>
                                            <p:clrVal>
                                              <a:schemeClr val="accent2"/>
                                            </p:clrVal>
                                          </p:val>
                                        </p:tav>
                                        <p:tav tm="50000">
                                          <p:val>
                                            <p:clrVal>
                                              <a:schemeClr val="hlink"/>
                                            </p:clrVal>
                                          </p:val>
                                        </p:tav>
                                      </p:tavLst>
                                    </p:anim>
                                    <p:set>
                                      <p:cBhvr>
                                        <p:cTn id="62" dur="80"/>
                                        <p:tgtEl>
                                          <p:spTgt spid="11"/>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2"/>
                                        </p:tgtEl>
                                        <p:attrNameLst>
                                          <p:attrName>style.visibility</p:attrName>
                                        </p:attrNameLst>
                                      </p:cBhvr>
                                      <p:to>
                                        <p:strVal val="visible"/>
                                      </p:to>
                                    </p:set>
                                    <p:anim calcmode="discrete" valueType="clr">
                                      <p:cBhvr override="childStyle">
                                        <p:cTn id="6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2"/>
                                        </p:tgtEl>
                                        <p:attrNameLst>
                                          <p:attrName>fillcolor</p:attrName>
                                        </p:attrNameLst>
                                      </p:cBhvr>
                                      <p:tavLst>
                                        <p:tav tm="0">
                                          <p:val>
                                            <p:clrVal>
                                              <a:schemeClr val="accent2"/>
                                            </p:clrVal>
                                          </p:val>
                                        </p:tav>
                                        <p:tav tm="50000">
                                          <p:val>
                                            <p:clrVal>
                                              <a:schemeClr val="hlink"/>
                                            </p:clrVal>
                                          </p:val>
                                        </p:tav>
                                      </p:tavLst>
                                    </p:anim>
                                    <p:set>
                                      <p:cBhvr>
                                        <p:cTn id="6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P spid="10"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510"/>
            <a:ext cx="9144000" cy="473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1338572" y="51470"/>
            <a:ext cx="4621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rgbClr val="333333"/>
                </a:solidFill>
                <a:effectLst/>
                <a:latin typeface="+mj-lt"/>
                <a:cs typeface="Arial" pitchFamily="34" charset="0"/>
              </a:rPr>
              <a:t>?</a:t>
            </a:r>
            <a:endParaRPr kumimoji="0" lang="vi-VN" sz="1600" b="0" i="0" u="none" strike="noStrike" cap="none" normalizeH="0" baseline="0" dirty="0">
              <a:ln>
                <a:noFill/>
              </a:ln>
              <a:solidFill>
                <a:schemeClr val="tx1"/>
              </a:solidFill>
              <a:effectLst/>
              <a:latin typeface="+mj-lt"/>
              <a:cs typeface="Arial" pitchFamily="34" charset="0"/>
            </a:endParaRPr>
          </a:p>
        </p:txBody>
      </p:sp>
      <p:sp>
        <p:nvSpPr>
          <p:cNvPr id="4" name="Rectangle 3"/>
          <p:cNvSpPr/>
          <p:nvPr/>
        </p:nvSpPr>
        <p:spPr>
          <a:xfrm>
            <a:off x="542749" y="134013"/>
            <a:ext cx="681894" cy="41968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solidFill>
                  <a:srgbClr val="333333"/>
                </a:solidFill>
                <a:latin typeface="+mj-lt"/>
                <a:cs typeface="Arial" pitchFamily="34" charset="0"/>
              </a:rPr>
              <a:t>Số</a:t>
            </a:r>
            <a:endParaRPr lang="vi-VN" sz="3200" dirty="0">
              <a:latin typeface="+mj-lt"/>
            </a:endParaRPr>
          </a:p>
        </p:txBody>
      </p:sp>
      <p:sp>
        <p:nvSpPr>
          <p:cNvPr id="5" name="Oval 4"/>
          <p:cNvSpPr/>
          <p:nvPr/>
        </p:nvSpPr>
        <p:spPr>
          <a:xfrm>
            <a:off x="0" y="91829"/>
            <a:ext cx="432048"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bg1"/>
                </a:solidFill>
                <a:latin typeface="+mj-lt"/>
              </a:rPr>
              <a:t>4</a:t>
            </a:r>
          </a:p>
        </p:txBody>
      </p:sp>
      <p:sp>
        <p:nvSpPr>
          <p:cNvPr id="2" name="Rectangle 1"/>
          <p:cNvSpPr/>
          <p:nvPr/>
        </p:nvSpPr>
        <p:spPr>
          <a:xfrm>
            <a:off x="1584176" y="1934366"/>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1023</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7" name="Rectangle 6"/>
          <p:cNvSpPr/>
          <p:nvPr/>
        </p:nvSpPr>
        <p:spPr>
          <a:xfrm>
            <a:off x="5220072" y="1920499"/>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t>1111</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8" name="Rectangle 7"/>
          <p:cNvSpPr/>
          <p:nvPr/>
        </p:nvSpPr>
        <p:spPr>
          <a:xfrm>
            <a:off x="2195736" y="4479962"/>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1000</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9" name="Rectangle 8"/>
          <p:cNvSpPr/>
          <p:nvPr/>
        </p:nvSpPr>
        <p:spPr>
          <a:xfrm>
            <a:off x="4121950" y="4504882"/>
            <a:ext cx="900100"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9876</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0" name="Rectangle 9"/>
          <p:cNvSpPr/>
          <p:nvPr/>
        </p:nvSpPr>
        <p:spPr>
          <a:xfrm>
            <a:off x="6588224" y="3291830"/>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9999</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2990"/>
            <a:ext cx="9144000" cy="830997"/>
          </a:xfrm>
          <a:prstGeom prst="rect">
            <a:avLst/>
          </a:prstGeom>
        </p:spPr>
        <p:txBody>
          <a:bodyPr wrap="square">
            <a:spAutoFit/>
          </a:bodyPr>
          <a:lstStyle/>
          <a:p>
            <a:r>
              <a:rPr lang="vi-VN" sz="2400" b="1" dirty="0">
                <a:solidFill>
                  <a:srgbClr val="0000FF"/>
                </a:solidFill>
                <a:latin typeface="+mj-lt"/>
              </a:rPr>
              <a:t>      </a:t>
            </a:r>
            <a:r>
              <a:rPr lang="vi-VN" sz="2400" b="1" dirty="0" smtClean="0">
                <a:solidFill>
                  <a:srgbClr val="0000FF"/>
                </a:solidFill>
                <a:latin typeface="+mj-lt"/>
              </a:rPr>
              <a:t>5. Mai </a:t>
            </a:r>
            <a:r>
              <a:rPr lang="vi-VN" sz="2400" b="1" dirty="0">
                <a:solidFill>
                  <a:srgbClr val="0000FF"/>
                </a:solidFill>
                <a:latin typeface="+mj-lt"/>
              </a:rPr>
              <a:t>có bốn tấm thẻ ghi các số: 3, 0, 2 và 7. Hỏi số có bốn chữ số bé nhất mà Mai có thể tạo ra là số nào?</a:t>
            </a:r>
          </a:p>
        </p:txBody>
      </p:sp>
      <p:sp>
        <p:nvSpPr>
          <p:cNvPr id="4" name="Rectangle 3"/>
          <p:cNvSpPr/>
          <p:nvPr/>
        </p:nvSpPr>
        <p:spPr>
          <a:xfrm>
            <a:off x="0" y="1928808"/>
            <a:ext cx="9107625" cy="2308324"/>
          </a:xfrm>
          <a:prstGeom prst="rect">
            <a:avLst/>
          </a:prstGeom>
        </p:spPr>
        <p:txBody>
          <a:bodyPr wrap="square">
            <a:spAutoFit/>
          </a:bodyPr>
          <a:lstStyle/>
          <a:p>
            <a:r>
              <a:rPr lang="vi-VN" sz="2400" b="1" dirty="0" smtClean="0">
                <a:solidFill>
                  <a:srgbClr val="008000"/>
                </a:solidFill>
                <a:latin typeface="+mj-lt"/>
              </a:rPr>
              <a:t>- Để </a:t>
            </a:r>
            <a:r>
              <a:rPr lang="vi-VN" sz="2400" b="1" dirty="0">
                <a:solidFill>
                  <a:srgbClr val="008000"/>
                </a:solidFill>
                <a:latin typeface="+mj-lt"/>
              </a:rPr>
              <a:t>tạo thành số có bốn chữ số bé nhất thì chữ số hàng nghìn phải bé nhất trong bốn tấm thẻ và khác 0.</a:t>
            </a:r>
          </a:p>
          <a:p>
            <a:r>
              <a:rPr lang="vi-VN" sz="2400" b="1" dirty="0" smtClean="0">
                <a:solidFill>
                  <a:srgbClr val="008000"/>
                </a:solidFill>
                <a:latin typeface="+mj-lt"/>
              </a:rPr>
              <a:t>- Do </a:t>
            </a:r>
            <a:r>
              <a:rPr lang="vi-VN" sz="2400" b="1" dirty="0">
                <a:solidFill>
                  <a:srgbClr val="008000"/>
                </a:solidFill>
                <a:latin typeface="+mj-lt"/>
              </a:rPr>
              <a:t>đó chữ số hàng nghìn là 2.</a:t>
            </a:r>
          </a:p>
          <a:p>
            <a:r>
              <a:rPr lang="vi-VN" sz="2400" b="1" dirty="0" smtClean="0">
                <a:solidFill>
                  <a:srgbClr val="008000"/>
                </a:solidFill>
                <a:latin typeface="+mj-lt"/>
              </a:rPr>
              <a:t>- Ta </a:t>
            </a:r>
            <a:r>
              <a:rPr lang="vi-VN" sz="2400" b="1" dirty="0">
                <a:solidFill>
                  <a:srgbClr val="008000"/>
                </a:solidFill>
                <a:latin typeface="+mj-lt"/>
              </a:rPr>
              <a:t>tạo được các số 2037, 2073, 2307, 2370, 2703, 2730</a:t>
            </a:r>
          </a:p>
          <a:p>
            <a:r>
              <a:rPr lang="vi-VN" sz="2400" b="1" dirty="0" smtClean="0">
                <a:solidFill>
                  <a:srgbClr val="008000"/>
                </a:solidFill>
                <a:latin typeface="+mj-lt"/>
              </a:rPr>
              <a:t>- Vậy </a:t>
            </a:r>
            <a:r>
              <a:rPr lang="vi-VN" sz="2400" b="1" dirty="0">
                <a:solidFill>
                  <a:srgbClr val="008000"/>
                </a:solidFill>
                <a:latin typeface="+mj-lt"/>
              </a:rPr>
              <a:t>số có bốn chữ số bé nhất được tạo thành từ bốn tấm thẻ trên </a:t>
            </a:r>
            <a:r>
              <a:rPr lang="vi-VN" sz="2400" b="1" dirty="0" smtClean="0">
                <a:solidFill>
                  <a:srgbClr val="008000"/>
                </a:solidFill>
                <a:latin typeface="+mj-lt"/>
              </a:rPr>
              <a:t>là:  </a:t>
            </a:r>
            <a:r>
              <a:rPr lang="vi-VN" sz="2400" b="1" dirty="0">
                <a:solidFill>
                  <a:srgbClr val="008000"/>
                </a:solidFill>
                <a:latin typeface="+mj-lt"/>
              </a:rPr>
              <a:t>2 037.</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4"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1"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8"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35"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14480" y="1768073"/>
            <a:ext cx="5715041" cy="1179618"/>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smtClean="0">
                <a:ln w="19050">
                  <a:solidFill>
                    <a:srgbClr val="FFFF00"/>
                  </a:solidFill>
                  <a:round/>
                  <a:headEnd/>
                  <a:tailEnd/>
                </a:ln>
                <a:solidFill>
                  <a:srgbClr val="00B05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B05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5">
            <a:extLst>
              <a:ext uri="{FF2B5EF4-FFF2-40B4-BE49-F238E27FC236}">
                <a16:creationId xmlns:a16="http://schemas.microsoft.com/office/drawing/2014/main" id="{DFAD6D53-3DE8-4273-9180-4C2692309D4F}"/>
              </a:ext>
            </a:extLst>
          </p:cNvPr>
          <p:cNvGrpSpPr/>
          <p:nvPr/>
        </p:nvGrpSpPr>
        <p:grpSpPr>
          <a:xfrm>
            <a:off x="0" y="0"/>
            <a:ext cx="9144000" cy="5264034"/>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88" y="1704907"/>
            <a:ext cx="2372147" cy="3499598"/>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237644" y="1205498"/>
            <a:ext cx="4405794" cy="904500"/>
          </a:xfrm>
          <a:prstGeom prst="rect">
            <a:avLst/>
          </a:prstGeom>
          <a:noFill/>
        </p:spPr>
        <p:txBody>
          <a:bodyPr wrap="square" lIns="57552" tIns="28776" rIns="57552" bIns="28776" rtlCol="0">
            <a:spAutoFit/>
          </a:bodyPr>
          <a:lstStyle/>
          <a:p>
            <a:r>
              <a:rPr lang="en-US" altLang="zh-CN" sz="5500" b="1" dirty="0">
                <a:solidFill>
                  <a:srgbClr val="FF0000"/>
                </a:solidFill>
                <a:latin typeface="Times New Roman" pitchFamily="18" charset="0"/>
                <a:ea typeface="inpin heiti" charset="-122"/>
                <a:cs typeface="Times New Roman" pitchFamily="18" charset="0"/>
              </a:rPr>
              <a:t>KHỞI ĐỘNG</a:t>
            </a:r>
            <a:endParaRPr lang="zh-CN" altLang="en-US" sz="5500" b="1" dirty="0">
              <a:solidFill>
                <a:srgbClr val="FF0000"/>
              </a:solidFill>
              <a:latin typeface="Times New Roman" pitchFamily="18" charset="0"/>
              <a:ea typeface="inpin heiti" charset="-122"/>
              <a:cs typeface="Times New Roman" pitchFamily="18" charset="0"/>
            </a:endParaRPr>
          </a:p>
        </p:txBody>
      </p:sp>
      <p:pic>
        <p:nvPicPr>
          <p:cNvPr id="2" name="nhạc  1.mp4">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6" cstate="print"/>
          <a:stretch>
            <a:fillRect/>
          </a:stretch>
        </p:blipFill>
        <p:spPr>
          <a:xfrm>
            <a:off x="1163131" y="5009751"/>
            <a:ext cx="114155" cy="64294"/>
          </a:xfrm>
          <a:prstGeom prst="rect">
            <a:avLst/>
          </a:prstGeom>
        </p:spPr>
      </p:pic>
    </p:spTree>
    <p:extLst>
      <p:ext uri="{BB962C8B-B14F-4D97-AF65-F5344CB8AC3E}">
        <p14:creationId xmlns:p14="http://schemas.microsoft.com/office/powerpoint/2010/main" val="3719878126"/>
      </p:ext>
    </p:extLst>
  </p:cSld>
  <p:clrMapOvr>
    <a:masterClrMapping/>
  </p:clrMapOvr>
  <mc:AlternateContent xmlns:mc="http://schemas.openxmlformats.org/markup-compatibility/2006" xmlns:p14="http://schemas.microsoft.com/office/powerpoint/2010/main">
    <mc:Choice Requires="p14">
      <p:transition spd="slow" p14:dur="800" advTm="6962">
        <p:circle/>
      </p:transition>
    </mc:Choice>
    <mc:Fallback xmlns="">
      <p:transition spd="slow" advTm="696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igiaihay.com/picture/2022/0728/cau-1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6" y="1779662"/>
            <a:ext cx="9132033" cy="3363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868" t="29614" r="36227" b="63357"/>
          <a:stretch/>
        </p:blipFill>
        <p:spPr bwMode="auto">
          <a:xfrm>
            <a:off x="0" y="1285866"/>
            <a:ext cx="1928794" cy="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65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851DF5-64D7-4A2E-AD03-2B50F0750848}"/>
              </a:ext>
            </a:extLst>
          </p:cNvPr>
          <p:cNvPicPr>
            <a:picLocks noChangeAspect="1"/>
          </p:cNvPicPr>
          <p:nvPr/>
        </p:nvPicPr>
        <p:blipFill>
          <a:blip r:embed="rId2"/>
          <a:stretch>
            <a:fillRect/>
          </a:stretch>
        </p:blipFill>
        <p:spPr>
          <a:xfrm>
            <a:off x="0" y="1214428"/>
            <a:ext cx="7000892" cy="1471641"/>
          </a:xfrm>
          <a:prstGeom prst="rect">
            <a:avLst/>
          </a:prstGeom>
        </p:spPr>
      </p:pic>
      <p:pic>
        <p:nvPicPr>
          <p:cNvPr id="3" name="Picture 2">
            <a:extLst>
              <a:ext uri="{FF2B5EF4-FFF2-40B4-BE49-F238E27FC236}">
                <a16:creationId xmlns:a16="http://schemas.microsoft.com/office/drawing/2014/main" id="{2E1EF942-FD96-4FE1-86F8-17539539512B}"/>
              </a:ext>
            </a:extLst>
          </p:cNvPr>
          <p:cNvPicPr>
            <a:picLocks noChangeAspect="1"/>
          </p:cNvPicPr>
          <p:nvPr/>
        </p:nvPicPr>
        <p:blipFill>
          <a:blip r:embed="rId3"/>
          <a:stretch>
            <a:fillRect/>
          </a:stretch>
        </p:blipFill>
        <p:spPr>
          <a:xfrm>
            <a:off x="7072330" y="1500180"/>
            <a:ext cx="2071670" cy="3643320"/>
          </a:xfrm>
          <a:prstGeom prst="rect">
            <a:avLst/>
          </a:prstGeom>
        </p:spPr>
      </p:pic>
      <p:pic>
        <p:nvPicPr>
          <p:cNvPr id="5" name="Picture 4">
            <a:extLst>
              <a:ext uri="{FF2B5EF4-FFF2-40B4-BE49-F238E27FC236}">
                <a16:creationId xmlns:a16="http://schemas.microsoft.com/office/drawing/2014/main" id="{A54883A7-175A-4E15-B79C-9FB6BBE860F5}"/>
              </a:ext>
            </a:extLst>
          </p:cNvPr>
          <p:cNvPicPr>
            <a:picLocks noChangeAspect="1"/>
          </p:cNvPicPr>
          <p:nvPr/>
        </p:nvPicPr>
        <p:blipFill>
          <a:blip r:embed="rId4"/>
          <a:stretch>
            <a:fillRect/>
          </a:stretch>
        </p:blipFill>
        <p:spPr>
          <a:xfrm>
            <a:off x="0" y="2714626"/>
            <a:ext cx="6929454" cy="1214446"/>
          </a:xfrm>
          <a:prstGeom prst="rect">
            <a:avLst/>
          </a:prstGeom>
        </p:spPr>
      </p:pic>
      <p:pic>
        <p:nvPicPr>
          <p:cNvPr id="6" name="Picture 5">
            <a:extLst>
              <a:ext uri="{FF2B5EF4-FFF2-40B4-BE49-F238E27FC236}">
                <a16:creationId xmlns:a16="http://schemas.microsoft.com/office/drawing/2014/main" id="{C23049A4-BFA5-406F-A2AD-9B208AE06922}"/>
              </a:ext>
            </a:extLst>
          </p:cNvPr>
          <p:cNvPicPr>
            <a:picLocks noChangeAspect="1"/>
          </p:cNvPicPr>
          <p:nvPr/>
        </p:nvPicPr>
        <p:blipFill>
          <a:blip r:embed="rId5"/>
          <a:stretch>
            <a:fillRect/>
          </a:stretch>
        </p:blipFill>
        <p:spPr>
          <a:xfrm>
            <a:off x="0" y="3786196"/>
            <a:ext cx="7500958" cy="1357304"/>
          </a:xfrm>
          <a:prstGeom prst="rect">
            <a:avLst/>
          </a:prstGeom>
        </p:spPr>
      </p:pic>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3EEF9-C28E-411B-99B3-4A9D34119B5F}"/>
              </a:ext>
            </a:extLst>
          </p:cNvPr>
          <p:cNvPicPr>
            <a:picLocks noChangeAspect="1"/>
          </p:cNvPicPr>
          <p:nvPr/>
        </p:nvPicPr>
        <p:blipFill>
          <a:blip r:embed="rId2"/>
          <a:stretch>
            <a:fillRect/>
          </a:stretch>
        </p:blipFill>
        <p:spPr>
          <a:xfrm>
            <a:off x="0" y="1285866"/>
            <a:ext cx="9019417" cy="3837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56"/>
            <a:ext cx="91440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37250" y="1643056"/>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8" name="Rectangle 7"/>
          <p:cNvSpPr/>
          <p:nvPr/>
        </p:nvSpPr>
        <p:spPr>
          <a:xfrm>
            <a:off x="1602094" y="2579160"/>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9" name="Rectangle 8"/>
          <p:cNvSpPr/>
          <p:nvPr/>
        </p:nvSpPr>
        <p:spPr>
          <a:xfrm>
            <a:off x="7380312" y="1650104"/>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0" name="Rectangle 9"/>
          <p:cNvSpPr/>
          <p:nvPr/>
        </p:nvSpPr>
        <p:spPr>
          <a:xfrm>
            <a:off x="7353025" y="2586208"/>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1" name="TextBox 10"/>
          <p:cNvSpPr txBox="1"/>
          <p:nvPr/>
        </p:nvSpPr>
        <p:spPr>
          <a:xfrm>
            <a:off x="0" y="1142990"/>
            <a:ext cx="3000364" cy="523220"/>
          </a:xfrm>
          <a:prstGeom prst="rect">
            <a:avLst/>
          </a:prstGeom>
          <a:noFill/>
        </p:spPr>
        <p:txBody>
          <a:bodyPr wrap="square" rtlCol="0">
            <a:spAutoFit/>
          </a:bodyPr>
          <a:lstStyle/>
          <a:p>
            <a:r>
              <a:rPr lang="vi-VN" sz="2800" b="1" dirty="0" smtClean="0">
                <a:solidFill>
                  <a:srgbClr val="0000FF"/>
                </a:solidFill>
                <a:cs typeface="Arial" pitchFamily="34" charset="0"/>
              </a:rPr>
              <a:t>1. &gt;, &lt;, =  ?</a:t>
            </a:r>
            <a:endParaRPr lang="vi-VN" sz="2800" b="1" dirty="0" smtClean="0">
              <a:solidFill>
                <a:srgbClr val="0000FF"/>
              </a:solidFill>
            </a:endParaRP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742"/>
            <a:ext cx="4857752" cy="3139321"/>
          </a:xfrm>
          <a:prstGeom prst="rect">
            <a:avLst/>
          </a:prstGeom>
        </p:spPr>
        <p:txBody>
          <a:bodyPr wrap="square">
            <a:spAutoFit/>
          </a:bodyPr>
          <a:lstStyle/>
          <a:p>
            <a:r>
              <a:rPr lang="vi-VN" sz="2200" b="1" dirty="0">
                <a:solidFill>
                  <a:srgbClr val="0000FF"/>
                </a:solidFill>
                <a:latin typeface="+mj-lt"/>
              </a:rPr>
              <a:t>       </a:t>
            </a:r>
            <a:r>
              <a:rPr lang="vi-VN" sz="2200" b="1" dirty="0" smtClean="0">
                <a:solidFill>
                  <a:srgbClr val="0000FF"/>
                </a:solidFill>
                <a:latin typeface="+mj-lt"/>
              </a:rPr>
              <a:t>2. Các </a:t>
            </a:r>
            <a:r>
              <a:rPr lang="vi-VN" sz="2200" b="1" dirty="0">
                <a:solidFill>
                  <a:srgbClr val="0000FF"/>
                </a:solidFill>
                <a:latin typeface="+mj-lt"/>
              </a:rPr>
              <a:t>bạn Mai, Nam và Việt đang ở trong mê cung (như hình vẽ).</a:t>
            </a:r>
          </a:p>
          <a:p>
            <a:r>
              <a:rPr lang="vi-VN" sz="2200" b="1" dirty="0">
                <a:solidFill>
                  <a:srgbClr val="0000FF"/>
                </a:solidFill>
                <a:latin typeface="+mj-lt"/>
              </a:rPr>
              <a:t>Hỏi:</a:t>
            </a:r>
          </a:p>
          <a:p>
            <a:r>
              <a:rPr lang="vi-VN" sz="2200" b="1" dirty="0" smtClean="0">
                <a:solidFill>
                  <a:srgbClr val="0000FF"/>
                </a:solidFill>
                <a:latin typeface="+mj-lt"/>
              </a:rPr>
              <a:t>a. </a:t>
            </a:r>
            <a:r>
              <a:rPr lang="vi-VN" sz="2200" b="1" dirty="0">
                <a:solidFill>
                  <a:srgbClr val="0000FF"/>
                </a:solidFill>
                <a:latin typeface="+mj-lt"/>
              </a:rPr>
              <a:t>Mỗi bạn ra khỏi mê cung qua cửa ghi số nào?</a:t>
            </a:r>
          </a:p>
          <a:p>
            <a:r>
              <a:rPr lang="vi-VN" sz="2200" b="1" dirty="0" smtClean="0">
                <a:solidFill>
                  <a:srgbClr val="0000FF"/>
                </a:solidFill>
                <a:latin typeface="+mj-lt"/>
              </a:rPr>
              <a:t>b. </a:t>
            </a:r>
            <a:r>
              <a:rPr lang="vi-VN" sz="2200" b="1" dirty="0">
                <a:solidFill>
                  <a:srgbClr val="0000FF"/>
                </a:solidFill>
                <a:latin typeface="+mj-lt"/>
              </a:rPr>
              <a:t>Bạn nào ra khỏi mê cung qua cửa ghi số lớn nhất?</a:t>
            </a:r>
          </a:p>
          <a:p>
            <a:r>
              <a:rPr lang="vi-VN" sz="2200" b="1" dirty="0" smtClean="0">
                <a:solidFill>
                  <a:srgbClr val="0000FF"/>
                </a:solidFill>
                <a:latin typeface="+mj-lt"/>
              </a:rPr>
              <a:t>c. </a:t>
            </a:r>
            <a:r>
              <a:rPr lang="vi-VN" sz="2200" b="1" dirty="0">
                <a:solidFill>
                  <a:srgbClr val="0000FF"/>
                </a:solidFill>
                <a:latin typeface="+mj-lt"/>
              </a:rPr>
              <a:t>Bạn nào ra khỏi mê cung qua cửa ghi số bé nhất?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
            <a:ext cx="4427984" cy="505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6732240" y="1923678"/>
            <a:ext cx="299594" cy="14401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7082646" y="1635646"/>
            <a:ext cx="276470" cy="14401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V="1">
            <a:off x="7435316" y="1491630"/>
            <a:ext cx="377044" cy="14401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7812360" y="915566"/>
            <a:ext cx="0" cy="432048"/>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5542519" y="3903898"/>
            <a:ext cx="0" cy="36004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652120" y="4587974"/>
            <a:ext cx="432048"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6221760" y="4587974"/>
            <a:ext cx="810074"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7220881" y="4587974"/>
            <a:ext cx="807503" cy="2686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966859" y="2895786"/>
            <a:ext cx="509803" cy="468052"/>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6476662" y="3507854"/>
            <a:ext cx="958654"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flipV="1">
            <a:off x="7435316" y="2715766"/>
            <a:ext cx="521060" cy="50405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52"/>
            <a:ext cx="9144000" cy="461665"/>
          </a:xfrm>
          <a:prstGeom prst="rect">
            <a:avLst/>
          </a:prstGeom>
        </p:spPr>
        <p:txBody>
          <a:bodyPr wrap="square">
            <a:spAutoFit/>
          </a:bodyPr>
          <a:lstStyle/>
          <a:p>
            <a:r>
              <a:rPr lang="vi-VN" sz="2400" b="1" dirty="0" smtClean="0">
                <a:solidFill>
                  <a:srgbClr val="0000FF"/>
                </a:solidFill>
                <a:latin typeface="+mj-lt"/>
              </a:rPr>
              <a:t>3. Rô-bốt </a:t>
            </a:r>
            <a:r>
              <a:rPr lang="vi-VN" sz="2400" b="1" dirty="0">
                <a:solidFill>
                  <a:srgbClr val="0000FF"/>
                </a:solidFill>
                <a:latin typeface="+mj-lt"/>
              </a:rPr>
              <a:t>từng đi qua bốn cây cầu có chiều dài như sau: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180"/>
            <a:ext cx="4500562" cy="17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0" y="1500180"/>
            <a:ext cx="4572000" cy="1785104"/>
          </a:xfrm>
          <a:prstGeom prst="rect">
            <a:avLst/>
          </a:prstGeom>
        </p:spPr>
        <p:txBody>
          <a:bodyPr wrap="square">
            <a:spAutoFit/>
          </a:bodyPr>
          <a:lstStyle/>
          <a:p>
            <a:r>
              <a:rPr lang="vi-VN" sz="2200" b="1" dirty="0" smtClean="0">
                <a:solidFill>
                  <a:srgbClr val="008000"/>
                </a:solidFill>
                <a:latin typeface="+mj-lt"/>
              </a:rPr>
              <a:t>a. </a:t>
            </a:r>
            <a:r>
              <a:rPr lang="vi-VN" sz="2200" b="1" dirty="0">
                <a:solidFill>
                  <a:srgbClr val="008000"/>
                </a:solidFill>
                <a:latin typeface="+mj-lt"/>
              </a:rPr>
              <a:t>Trong những cây cầu đó, cây cầu nào dài nhất, cây cầu nào ngắn nhất?</a:t>
            </a:r>
          </a:p>
          <a:p>
            <a:r>
              <a:rPr lang="vi-VN" sz="2200" b="1" dirty="0" smtClean="0">
                <a:solidFill>
                  <a:srgbClr val="008000"/>
                </a:solidFill>
                <a:latin typeface="+mj-lt"/>
              </a:rPr>
              <a:t>b. </a:t>
            </a:r>
            <a:r>
              <a:rPr lang="vi-VN" sz="2200" b="1" dirty="0">
                <a:solidFill>
                  <a:srgbClr val="008000"/>
                </a:solidFill>
                <a:latin typeface="+mj-lt"/>
              </a:rPr>
              <a:t>Nêu tên những cây cầu trên theo thứ tự từ dài nhất đến ngắn nhất.</a:t>
            </a:r>
          </a:p>
        </p:txBody>
      </p:sp>
      <p:sp>
        <p:nvSpPr>
          <p:cNvPr id="6" name="Rectangle 5"/>
          <p:cNvSpPr/>
          <p:nvPr/>
        </p:nvSpPr>
        <p:spPr>
          <a:xfrm>
            <a:off x="0" y="3286130"/>
            <a:ext cx="3643306" cy="430887"/>
          </a:xfrm>
          <a:prstGeom prst="rect">
            <a:avLst/>
          </a:prstGeom>
        </p:spPr>
        <p:txBody>
          <a:bodyPr wrap="square">
            <a:spAutoFit/>
          </a:bodyPr>
          <a:lstStyle/>
          <a:p>
            <a:r>
              <a:rPr lang="vi-VN" sz="2200" b="1" dirty="0" smtClean="0">
                <a:solidFill>
                  <a:srgbClr val="008000"/>
                </a:solidFill>
                <a:latin typeface="+mj-lt"/>
              </a:rPr>
              <a:t>a. </a:t>
            </a:r>
            <a:r>
              <a:rPr lang="vi-VN" sz="2200" b="1" dirty="0">
                <a:solidFill>
                  <a:srgbClr val="008000"/>
                </a:solidFill>
                <a:latin typeface="+mj-lt"/>
              </a:rPr>
              <a:t>So sánh các số đo ta có:</a:t>
            </a:r>
          </a:p>
        </p:txBody>
      </p:sp>
      <p:sp>
        <p:nvSpPr>
          <p:cNvPr id="7" name="Rectangle 6"/>
          <p:cNvSpPr/>
          <p:nvPr/>
        </p:nvSpPr>
        <p:spPr>
          <a:xfrm>
            <a:off x="3143240" y="3286130"/>
            <a:ext cx="1125629" cy="430887"/>
          </a:xfrm>
          <a:prstGeom prst="rect">
            <a:avLst/>
          </a:prstGeom>
        </p:spPr>
        <p:txBody>
          <a:bodyPr wrap="none">
            <a:spAutoFit/>
          </a:bodyPr>
          <a:lstStyle/>
          <a:p>
            <a:r>
              <a:rPr lang="vi-VN" sz="2200" b="1" dirty="0">
                <a:solidFill>
                  <a:srgbClr val="0000FF"/>
                </a:solidFill>
                <a:latin typeface="+mj-lt"/>
              </a:rPr>
              <a:t>2 750 m</a:t>
            </a:r>
          </a:p>
        </p:txBody>
      </p:sp>
      <p:sp>
        <p:nvSpPr>
          <p:cNvPr id="8" name="Rectangle 7"/>
          <p:cNvSpPr/>
          <p:nvPr/>
        </p:nvSpPr>
        <p:spPr>
          <a:xfrm>
            <a:off x="4643438" y="3286130"/>
            <a:ext cx="1125629" cy="430887"/>
          </a:xfrm>
          <a:prstGeom prst="rect">
            <a:avLst/>
          </a:prstGeom>
        </p:spPr>
        <p:txBody>
          <a:bodyPr wrap="none">
            <a:spAutoFit/>
          </a:bodyPr>
          <a:lstStyle/>
          <a:p>
            <a:r>
              <a:rPr lang="vi-VN" sz="2200" b="1" dirty="0">
                <a:solidFill>
                  <a:srgbClr val="0000FF"/>
                </a:solidFill>
                <a:latin typeface="+mj-lt"/>
              </a:rPr>
              <a:t>3 900 m</a:t>
            </a:r>
          </a:p>
        </p:txBody>
      </p:sp>
      <p:sp>
        <p:nvSpPr>
          <p:cNvPr id="9" name="Rectangle 8"/>
          <p:cNvSpPr/>
          <p:nvPr/>
        </p:nvSpPr>
        <p:spPr>
          <a:xfrm>
            <a:off x="6215074" y="3214692"/>
            <a:ext cx="1055097" cy="430887"/>
          </a:xfrm>
          <a:prstGeom prst="rect">
            <a:avLst/>
          </a:prstGeom>
        </p:spPr>
        <p:txBody>
          <a:bodyPr wrap="none">
            <a:spAutoFit/>
          </a:bodyPr>
          <a:lstStyle/>
          <a:p>
            <a:r>
              <a:rPr lang="vi-VN" sz="2200" b="1" dirty="0">
                <a:solidFill>
                  <a:srgbClr val="0000FF"/>
                </a:solidFill>
                <a:latin typeface="+mj-lt"/>
              </a:rPr>
              <a:t>4 480m</a:t>
            </a:r>
          </a:p>
        </p:txBody>
      </p:sp>
      <p:sp>
        <p:nvSpPr>
          <p:cNvPr id="10" name="Rectangle 9"/>
          <p:cNvSpPr/>
          <p:nvPr/>
        </p:nvSpPr>
        <p:spPr>
          <a:xfrm>
            <a:off x="7715272" y="3214692"/>
            <a:ext cx="1196161" cy="430887"/>
          </a:xfrm>
          <a:prstGeom prst="rect">
            <a:avLst/>
          </a:prstGeom>
        </p:spPr>
        <p:txBody>
          <a:bodyPr wrap="none">
            <a:spAutoFit/>
          </a:bodyPr>
          <a:lstStyle/>
          <a:p>
            <a:r>
              <a:rPr lang="vi-VN" sz="2200" b="1" dirty="0">
                <a:solidFill>
                  <a:srgbClr val="0000FF"/>
                </a:solidFill>
                <a:latin typeface="+mj-lt"/>
              </a:rPr>
              <a:t>5 440 m.</a:t>
            </a:r>
          </a:p>
        </p:txBody>
      </p:sp>
      <p:sp>
        <p:nvSpPr>
          <p:cNvPr id="11" name="Rectangle 10"/>
          <p:cNvSpPr/>
          <p:nvPr/>
        </p:nvSpPr>
        <p:spPr>
          <a:xfrm>
            <a:off x="4190300" y="3286130"/>
            <a:ext cx="512606" cy="4286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solidFill>
                  <a:srgbClr val="0000FF"/>
                </a:solidFill>
                <a:latin typeface="+mj-lt"/>
              </a:rPr>
              <a:t>&lt;</a:t>
            </a:r>
          </a:p>
        </p:txBody>
      </p:sp>
      <p:sp>
        <p:nvSpPr>
          <p:cNvPr id="12" name="Rectangle 11"/>
          <p:cNvSpPr/>
          <p:nvPr/>
        </p:nvSpPr>
        <p:spPr>
          <a:xfrm>
            <a:off x="5715008" y="3286130"/>
            <a:ext cx="512606" cy="3571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solidFill>
                  <a:srgbClr val="0000FF"/>
                </a:solidFill>
                <a:latin typeface="+mj-lt"/>
              </a:rPr>
              <a:t>&lt;</a:t>
            </a:r>
          </a:p>
        </p:txBody>
      </p:sp>
      <p:sp>
        <p:nvSpPr>
          <p:cNvPr id="13" name="Rectangle 12"/>
          <p:cNvSpPr/>
          <p:nvPr/>
        </p:nvSpPr>
        <p:spPr>
          <a:xfrm>
            <a:off x="7286644" y="3143254"/>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solidFill>
                  <a:srgbClr val="0000FF"/>
                </a:solidFill>
                <a:latin typeface="+mj-lt"/>
              </a:rPr>
              <a:t>&lt;</a:t>
            </a:r>
          </a:p>
        </p:txBody>
      </p:sp>
      <p:sp>
        <p:nvSpPr>
          <p:cNvPr id="14" name="Rectangle 13"/>
          <p:cNvSpPr/>
          <p:nvPr/>
        </p:nvSpPr>
        <p:spPr>
          <a:xfrm>
            <a:off x="0" y="3714758"/>
            <a:ext cx="9144000" cy="707886"/>
          </a:xfrm>
          <a:prstGeom prst="rect">
            <a:avLst/>
          </a:prstGeom>
        </p:spPr>
        <p:txBody>
          <a:bodyPr wrap="square">
            <a:spAutoFit/>
          </a:bodyPr>
          <a:lstStyle/>
          <a:p>
            <a:r>
              <a:rPr lang="vi-VN" sz="2000" b="1" dirty="0" smtClean="0">
                <a:solidFill>
                  <a:srgbClr val="008000"/>
                </a:solidFill>
                <a:latin typeface="+mj-lt"/>
              </a:rPr>
              <a:t>* Vậy </a:t>
            </a:r>
            <a:r>
              <a:rPr lang="vi-VN" sz="2000" b="1" dirty="0">
                <a:solidFill>
                  <a:srgbClr val="008000"/>
                </a:solidFill>
                <a:latin typeface="+mj-lt"/>
              </a:rPr>
              <a:t>trong các cây cầu đó, cầu Đình Vũ – Cát Hải dài nhất và cầu Cần Thơ ngắn nhất.</a:t>
            </a:r>
          </a:p>
        </p:txBody>
      </p:sp>
      <p:sp>
        <p:nvSpPr>
          <p:cNvPr id="15" name="Rectangle 14"/>
          <p:cNvSpPr/>
          <p:nvPr/>
        </p:nvSpPr>
        <p:spPr>
          <a:xfrm>
            <a:off x="0" y="4435614"/>
            <a:ext cx="9095076" cy="707886"/>
          </a:xfrm>
          <a:prstGeom prst="rect">
            <a:avLst/>
          </a:prstGeom>
        </p:spPr>
        <p:txBody>
          <a:bodyPr wrap="square">
            <a:spAutoFit/>
          </a:bodyPr>
          <a:lstStyle/>
          <a:p>
            <a:r>
              <a:rPr lang="vi-VN" sz="2000" b="1" i="0" dirty="0" smtClean="0">
                <a:solidFill>
                  <a:srgbClr val="0000FF"/>
                </a:solidFill>
                <a:effectLst/>
                <a:latin typeface="+mj-lt"/>
              </a:rPr>
              <a:t>b.  </a:t>
            </a:r>
            <a:r>
              <a:rPr lang="vi-VN" sz="2000" b="1" i="0" dirty="0">
                <a:solidFill>
                  <a:srgbClr val="0000FF"/>
                </a:solidFill>
                <a:effectLst/>
                <a:latin typeface="+mj-lt"/>
              </a:rPr>
              <a:t>Vậy tên các cây cầu theo thứ tự từ dài nhất đến ngắn nhất là: Cầu Đình Vũ – Cát Hải; cầu Vĩnh Thịnh; cầu Nhật Tân; cầu Cần Thơ.</a:t>
            </a:r>
            <a:endParaRPr lang="vi-VN" sz="2000" b="1" dirty="0">
              <a:solidFill>
                <a:srgbClr val="0000FF"/>
              </a:solidFill>
              <a:latin typeface="+mj-lt"/>
            </a:endParaRP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14480" y="1768073"/>
            <a:ext cx="5715041" cy="1179618"/>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smtClean="0">
                <a:ln w="19050">
                  <a:solidFill>
                    <a:srgbClr val="FFFF00"/>
                  </a:solidFill>
                  <a:round/>
                  <a:headEnd/>
                  <a:tailEnd/>
                </a:ln>
                <a:solidFill>
                  <a:srgbClr val="00B05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B05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668</Words>
  <Application>Microsoft Office PowerPoint</Application>
  <PresentationFormat>On-screen Show (16:9)</PresentationFormat>
  <Paragraphs>90</Paragraphs>
  <Slides>18</Slides>
  <Notes>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宋体</vt:lpstr>
      <vt:lpstr>Arial</vt:lpstr>
      <vt:lpstr>Calibri</vt:lpstr>
      <vt:lpstr>inpin heiti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NHATMINH</cp:lastModifiedBy>
  <cp:revision>35</cp:revision>
  <dcterms:created xsi:type="dcterms:W3CDTF">2023-01-31T07:50:05Z</dcterms:created>
  <dcterms:modified xsi:type="dcterms:W3CDTF">2024-05-30T15:08:46Z</dcterms:modified>
</cp:coreProperties>
</file>