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9"/>
  </p:handoutMasterIdLst>
  <p:sldIdLst>
    <p:sldId id="256" r:id="rId3"/>
    <p:sldId id="257" r:id="rId5"/>
    <p:sldId id="282" r:id="rId6"/>
    <p:sldId id="283" r:id="rId7"/>
    <p:sldId id="284" r:id="rId8"/>
    <p:sldId id="285" r:id="rId9"/>
    <p:sldId id="263" r:id="rId10"/>
    <p:sldId id="286" r:id="rId11"/>
    <p:sldId id="259" r:id="rId12"/>
    <p:sldId id="312" r:id="rId13"/>
    <p:sldId id="313" r:id="rId14"/>
    <p:sldId id="314" r:id="rId15"/>
    <p:sldId id="260" r:id="rId16"/>
    <p:sldId id="315" r:id="rId17"/>
    <p:sldId id="316" r:id="rId18"/>
    <p:sldId id="317" r:id="rId19"/>
    <p:sldId id="318" r:id="rId20"/>
    <p:sldId id="319" r:id="rId21"/>
    <p:sldId id="320" r:id="rId22"/>
    <p:sldId id="309" r:id="rId23"/>
    <p:sldId id="261" r:id="rId24"/>
    <p:sldId id="321" r:id="rId25"/>
    <p:sldId id="322" r:id="rId26"/>
    <p:sldId id="300" r:id="rId27"/>
    <p:sldId id="280" r:id="rId28"/>
  </p:sldIdLst>
  <p:sldSz cx="12192000" cy="6858000"/>
  <p:notesSz cx="6858000" cy="9144000"/>
  <p:embeddedFontLst>
    <p:embeddedFont>
      <p:font typeface="字魂35号-经典雅黑" panose="00000500000000000000" charset="-122"/>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C72BE"/>
    <a:srgbClr val="DFF1F9"/>
    <a:srgbClr val="FFFFCC"/>
    <a:srgbClr val="FFBB4D"/>
    <a:srgbClr val="ACDCF1"/>
    <a:srgbClr val="E94B59"/>
    <a:srgbClr val="AEE0F7"/>
    <a:srgbClr val="01B67E"/>
    <a:srgbClr val="96D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37" autoAdjust="0"/>
    <p:restoredTop sz="94660"/>
  </p:normalViewPr>
  <p:slideViewPr>
    <p:cSldViewPr snapToGrid="0">
      <p:cViewPr varScale="1">
        <p:scale>
          <a:sx n="64" d="100"/>
          <a:sy n="64" d="100"/>
        </p:scale>
        <p:origin x="580" y="44"/>
      </p:cViewPr>
      <p:guideLst/>
    </p:cSldViewPr>
  </p:slideViewPr>
  <p:notesTextViewPr>
    <p:cViewPr>
      <p:scale>
        <a:sx n="1" d="1"/>
        <a:sy n="1" d="1"/>
      </p:scale>
      <p:origin x="0" y="0"/>
    </p:cViewPr>
  </p:notesTextViewPr>
  <p:sorterViewPr>
    <p:cViewPr>
      <p:scale>
        <a:sx n="100" d="100"/>
        <a:sy n="100" d="100"/>
      </p:scale>
      <p:origin x="0" y="-7778"/>
    </p:cViewPr>
  </p:sorterViewPr>
  <p:notesViewPr>
    <p:cSldViewPr snapToGrid="0">
      <p:cViewPr varScale="1">
        <p:scale>
          <a:sx n="58" d="100"/>
          <a:sy n="58" d="100"/>
        </p:scale>
        <p:origin x="2933"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F0FDAC-E149-4CC8-A836-7F137F386B1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23EBB1-F741-4040-AFE2-674548D728E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02FA2-D381-4878-80EB-D1E03FE419B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73866-77D8-49C7-A20B-163E78F676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373866-77D8-49C7-A20B-163E78F6769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图文框 4"/>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a:fillRect/>
          </a:stretch>
        </p:blipFill>
        <p:spPr>
          <a:xfrm>
            <a:off x="9940413" y="26636"/>
            <a:ext cx="1983657" cy="2217027"/>
          </a:xfrm>
          <a:prstGeom prst="rect">
            <a:avLst/>
          </a:prstGeom>
        </p:spPr>
      </p:pic>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image26.wdp"/><Relationship Id="rId3" Type="http://schemas.openxmlformats.org/officeDocument/2006/relationships/image" Target="../media/image25.png"/><Relationship Id="rId2" Type="http://schemas.microsoft.com/office/2007/relationships/hdphoto" Target="../media/image24.wdp"/><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9" Type="http://schemas.openxmlformats.org/officeDocument/2006/relationships/image" Target="../media/image41.jpeg"/><Relationship Id="rId8" Type="http://schemas.openxmlformats.org/officeDocument/2006/relationships/image" Target="../media/image40.jpeg"/><Relationship Id="rId7" Type="http://schemas.openxmlformats.org/officeDocument/2006/relationships/image" Target="../media/image39.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1" Type="http://schemas.openxmlformats.org/officeDocument/2006/relationships/slideLayout" Target="../slideLayouts/slideLayout7.xml"/><Relationship Id="rId10" Type="http://schemas.openxmlformats.org/officeDocument/2006/relationships/image" Target="../media/image42.jpeg"/><Relationship Id="rId1" Type="http://schemas.openxmlformats.org/officeDocument/2006/relationships/image" Target="../media/image33.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image26.wdp"/><Relationship Id="rId3" Type="http://schemas.openxmlformats.org/officeDocument/2006/relationships/image" Target="../media/image25.png"/><Relationship Id="rId2" Type="http://schemas.microsoft.com/office/2007/relationships/hdphoto" Target="../media/image24.wdp"/><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9" Type="http://schemas.openxmlformats.org/officeDocument/2006/relationships/image" Target="../media/image51.jpeg"/><Relationship Id="rId8" Type="http://schemas.openxmlformats.org/officeDocument/2006/relationships/image" Target="../media/image50.jpeg"/><Relationship Id="rId7" Type="http://schemas.openxmlformats.org/officeDocument/2006/relationships/image" Target="../media/image49.jpeg"/><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0" Type="http://schemas.openxmlformats.org/officeDocument/2006/relationships/slideLayout" Target="../slideLayouts/slideLayout7.xml"/><Relationship Id="rId1" Type="http://schemas.openxmlformats.org/officeDocument/2006/relationships/image" Target="../media/image43.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image26.wdp"/><Relationship Id="rId3" Type="http://schemas.openxmlformats.org/officeDocument/2006/relationships/image" Target="../media/image25.png"/><Relationship Id="rId2" Type="http://schemas.microsoft.com/office/2007/relationships/hdphoto" Target="../media/image24.wdp"/><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image26.wdp"/><Relationship Id="rId3" Type="http://schemas.openxmlformats.org/officeDocument/2006/relationships/image" Target="../media/image25.png"/><Relationship Id="rId2" Type="http://schemas.microsoft.com/office/2007/relationships/hdphoto" Target="../media/image24.wdp"/><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2" name="TextBox 79"/>
          <p:cNvSpPr txBox="1">
            <a:spLocks noChangeArrowheads="1"/>
          </p:cNvSpPr>
          <p:nvPr/>
        </p:nvSpPr>
        <p:spPr bwMode="auto">
          <a:xfrm>
            <a:off x="1505906" y="1414271"/>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9600" dirty="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Khoa</a:t>
            </a:r>
            <a:r>
              <a:rPr lang="vi-VN" altLang="en-US" sz="9600" dirty="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học</a:t>
            </a:r>
            <a:endParaRPr lang="en-GB" altLang="en-US" sz="9600" dirty="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0" name="Google Shape;931;p35"/>
          <p:cNvSpPr txBox="1"/>
          <p:nvPr/>
        </p:nvSpPr>
        <p:spPr>
          <a:xfrm>
            <a:off x="2062211" y="3063622"/>
            <a:ext cx="8136394" cy="45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en-US" sz="4400" dirty="0" err="1">
                <a:solidFill>
                  <a:schemeClr val="accent6">
                    <a:lumMod val="75000"/>
                  </a:schemeClr>
                </a:solidFill>
                <a:latin typeface="iCiel Mijas" panose="02000506000000020004" pitchFamily="50" charset="0"/>
                <a:cs typeface="Arial" panose="020B0604020202020204" pitchFamily="34" charset="0"/>
              </a:rPr>
              <a:t>Giáo</a:t>
            </a:r>
            <a:r>
              <a:rPr lang="en-US" sz="4400" dirty="0">
                <a:solidFill>
                  <a:schemeClr val="accent6">
                    <a:lumMod val="75000"/>
                  </a:schemeClr>
                </a:solidFill>
                <a:latin typeface="iCiel Mijas" panose="02000506000000020004" pitchFamily="50" charset="0"/>
                <a:cs typeface="Arial" panose="020B0604020202020204" pitchFamily="34" charset="0"/>
              </a:rPr>
              <a:t> </a:t>
            </a:r>
            <a:r>
              <a:rPr lang="en-US" sz="4400" dirty="0" err="1">
                <a:solidFill>
                  <a:schemeClr val="accent6">
                    <a:lumMod val="75000"/>
                  </a:schemeClr>
                </a:solidFill>
                <a:latin typeface="iCiel Mijas" panose="02000506000000020004" pitchFamily="50" charset="0"/>
                <a:cs typeface="Arial" panose="020B0604020202020204" pitchFamily="34" charset="0"/>
              </a:rPr>
              <a:t>viên</a:t>
            </a:r>
            <a:r>
              <a:rPr lang="vi-VN" sz="4400" dirty="0">
                <a:solidFill>
                  <a:schemeClr val="accent6">
                    <a:lumMod val="75000"/>
                  </a:schemeClr>
                </a:solidFill>
                <a:latin typeface="iCiel Mijas" panose="02000506000000020004" pitchFamily="50" charset="0"/>
                <a:cs typeface="Arial" panose="020B0604020202020204" pitchFamily="34" charset="0"/>
              </a:rPr>
              <a:t>: </a:t>
            </a:r>
            <a:r>
              <a:rPr lang="en-US" altLang="vi-VN" sz="4400" dirty="0">
                <a:solidFill>
                  <a:schemeClr val="accent6">
                    <a:lumMod val="75000"/>
                  </a:schemeClr>
                </a:solidFill>
                <a:latin typeface="iCiel Mijas" panose="02000506000000020004" pitchFamily="50" charset="0"/>
                <a:cs typeface="Arial" panose="020B0604020202020204" pitchFamily="34" charset="0"/>
              </a:rPr>
              <a:t>Vũ Thị Hương Giang</a:t>
            </a:r>
            <a:endParaRPr lang="en-US" sz="4400" dirty="0">
              <a:solidFill>
                <a:schemeClr val="accent6">
                  <a:lumMod val="75000"/>
                </a:schemeClr>
              </a:solidFill>
              <a:latin typeface="iCiel Mijas" panose="02000506000000020004" pitchFamily="50" charset="0"/>
              <a:cs typeface="Arial" panose="020B0604020202020204" pitchFamily="34" charset="0"/>
            </a:endParaRPr>
          </a:p>
          <a:p>
            <a:pPr marL="0" indent="0"/>
            <a:r>
              <a:rPr lang="en-US" sz="4400" dirty="0" err="1">
                <a:solidFill>
                  <a:schemeClr val="accent6">
                    <a:lumMod val="75000"/>
                  </a:schemeClr>
                </a:solidFill>
                <a:latin typeface="iCiel Mijas" panose="02000506000000020004" pitchFamily="50" charset="0"/>
                <a:cs typeface="Arial" panose="020B0604020202020204" pitchFamily="34" charset="0"/>
              </a:rPr>
              <a:t>Lớp</a:t>
            </a:r>
            <a:r>
              <a:rPr lang="en-US" sz="4400" dirty="0">
                <a:solidFill>
                  <a:schemeClr val="accent6">
                    <a:lumMod val="75000"/>
                  </a:schemeClr>
                </a:solidFill>
                <a:latin typeface="iCiel Mijas" panose="02000506000000020004" pitchFamily="50" charset="0"/>
                <a:cs typeface="Arial" panose="020B0604020202020204" pitchFamily="34" charset="0"/>
              </a:rPr>
              <a:t>: 5C</a:t>
            </a:r>
            <a:endParaRPr lang="vi-VN" sz="4400" dirty="0">
              <a:solidFill>
                <a:schemeClr val="accent6">
                  <a:lumMod val="75000"/>
                </a:schemeClr>
              </a:solidFill>
              <a:latin typeface="iCiel Mijas" panose="02000506000000020004" pitchFamily="50" charset="0"/>
              <a:cs typeface="Arial" panose="020B0604020202020204" pitchFamily="34" charset="0"/>
            </a:endParaRPr>
          </a:p>
        </p:txBody>
      </p:sp>
      <p:sp>
        <p:nvSpPr>
          <p:cNvPr id="2" name="Title 1"/>
          <p:cNvSpPr>
            <a:spLocks noGrp="1"/>
          </p:cNvSpPr>
          <p:nvPr>
            <p:ph type="ctrTitle"/>
          </p:nvPr>
        </p:nvSpPr>
        <p:spPr>
          <a:xfrm>
            <a:off x="2155825" y="321945"/>
            <a:ext cx="7221220" cy="647065"/>
          </a:xfrm>
        </p:spPr>
        <p:style>
          <a:lnRef idx="0">
            <a:srgbClr val="FFFFFF"/>
          </a:lnRef>
          <a:fillRef idx="1">
            <a:schemeClr val="accent1"/>
          </a:fillRef>
          <a:effectRef idx="0">
            <a:srgbClr val="FFFFFF"/>
          </a:effectRef>
          <a:fontRef idx="minor">
            <a:schemeClr val="lt1"/>
          </a:fontRef>
        </p:style>
        <p:txBody>
          <a:bodyPr>
            <a:noAutofit/>
          </a:bodyPr>
          <a:p>
            <a:r>
              <a:rPr lang="vi-VN" altLang="zh-CN" sz="4400" b="1">
                <a:latin typeface="Times New Roman" panose="02020603050405020304" pitchFamily="18" charset="0"/>
                <a:cs typeface="Times New Roman" panose="02020603050405020304" pitchFamily="18" charset="0"/>
              </a:rPr>
              <a:t>T</a:t>
            </a:r>
            <a:r>
              <a:rPr lang="en-US" sz="4400" b="1">
                <a:latin typeface="Times New Roman" panose="02020603050405020304" pitchFamily="18" charset="0"/>
                <a:cs typeface="Times New Roman" panose="02020603050405020304" pitchFamily="18" charset="0"/>
              </a:rPr>
              <a:t>rường Tiểu học Quốc Tuấn</a:t>
            </a:r>
            <a:endParaRPr lang="en-US" altLang="zh-CN" sz="4400" b="1" u="sng"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5" descr="Copy of tr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2898" y="1886857"/>
            <a:ext cx="2988996" cy="334191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 Box 20"/>
          <p:cNvSpPr txBox="1">
            <a:spLocks noChangeArrowheads="1"/>
          </p:cNvSpPr>
          <p:nvPr/>
        </p:nvSpPr>
        <p:spPr bwMode="auto">
          <a:xfrm>
            <a:off x="-94160" y="454585"/>
            <a:ext cx="12161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1">
                <a:solidFill>
                  <a:srgbClr val="002060"/>
                </a:solidFill>
                <a:latin typeface="UTM Cookies" panose="02040603050506020204" pitchFamily="18" charset="0"/>
              </a:rPr>
              <a:t>Đây là cây gì?</a:t>
            </a:r>
            <a:endParaRPr lang="en-US" altLang="en-US" sz="4000" b="1">
              <a:solidFill>
                <a:srgbClr val="002060"/>
              </a:solidFill>
              <a:latin typeface="UTM Cookies" panose="02040603050506020204" pitchFamily="18" charset="0"/>
            </a:endParaRPr>
          </a:p>
        </p:txBody>
      </p:sp>
      <p:pic>
        <p:nvPicPr>
          <p:cNvPr id="15" name="Picture 11" descr="m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759" y="1886857"/>
            <a:ext cx="3064622" cy="334191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23" descr="Copy of 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108" y="1886857"/>
            <a:ext cx="3142647" cy="334191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Text Box 24"/>
          <p:cNvSpPr txBox="1">
            <a:spLocks noChangeArrowheads="1"/>
          </p:cNvSpPr>
          <p:nvPr/>
        </p:nvSpPr>
        <p:spPr bwMode="auto">
          <a:xfrm>
            <a:off x="990516"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tre</a:t>
            </a:r>
            <a:endParaRPr lang="en-US" altLang="en-US" sz="2800" b="1">
              <a:solidFill>
                <a:srgbClr val="002060"/>
              </a:solidFill>
              <a:latin typeface="Times New Roman" panose="02020603050405020304" pitchFamily="18" charset="0"/>
            </a:endParaRPr>
          </a:p>
        </p:txBody>
      </p:sp>
      <p:sp>
        <p:nvSpPr>
          <p:cNvPr id="28" name="Text Box 25"/>
          <p:cNvSpPr txBox="1">
            <a:spLocks noChangeArrowheads="1"/>
          </p:cNvSpPr>
          <p:nvPr/>
        </p:nvSpPr>
        <p:spPr bwMode="auto">
          <a:xfrm>
            <a:off x="4546759"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mây</a:t>
            </a:r>
            <a:endParaRPr lang="en-US" altLang="en-US" sz="2800" b="1">
              <a:solidFill>
                <a:srgbClr val="002060"/>
              </a:solidFill>
              <a:latin typeface="Times New Roman" panose="02020603050405020304" pitchFamily="18" charset="0"/>
            </a:endParaRPr>
          </a:p>
        </p:txBody>
      </p:sp>
      <p:sp>
        <p:nvSpPr>
          <p:cNvPr id="29" name="Text Box 26"/>
          <p:cNvSpPr txBox="1">
            <a:spLocks noChangeArrowheads="1"/>
          </p:cNvSpPr>
          <p:nvPr/>
        </p:nvSpPr>
        <p:spPr bwMode="auto">
          <a:xfrm>
            <a:off x="8307024" y="5397664"/>
            <a:ext cx="2880000" cy="578882"/>
          </a:xfrm>
          <a:prstGeom prst="round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rPr>
              <a:t>Cây song</a:t>
            </a:r>
            <a:endParaRPr lang="en-US" altLang="en-US" sz="2800" b="1">
              <a:solidFill>
                <a:srgbClr val="002060"/>
              </a:solidFill>
              <a:latin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14"/>
                                        </p:tgtEl>
                                        <p:attrNameLst>
                                          <p:attrName>ppt_x</p:attrName>
                                        </p:attrNameLst>
                                      </p:cBhvr>
                                      <p:tavLst>
                                        <p:tav tm="0">
                                          <p:val>
                                            <p:strVal val="ppt_x"/>
                                          </p:val>
                                        </p:tav>
                                        <p:tav tm="100000">
                                          <p:val>
                                            <p:strVal val="ppt_x"/>
                                          </p:val>
                                        </p:tav>
                                      </p:tavLst>
                                    </p:anim>
                                    <p:anim calcmode="lin" valueType="num">
                                      <p:cBhvr additive="base">
                                        <p:cTn id="14" dur="500"/>
                                        <p:tgtEl>
                                          <p:spTgt spid="14"/>
                                        </p:tgtEl>
                                        <p:attrNameLst>
                                          <p:attrName>ppt_y</p:attrName>
                                        </p:attrNameLst>
                                      </p:cBhvr>
                                      <p:tavLst>
                                        <p:tav tm="0">
                                          <p:val>
                                            <p:strVal val="ppt_y"/>
                                          </p:val>
                                        </p:tav>
                                        <p:tav tm="100000">
                                          <p:val>
                                            <p:strVal val="1+ppt_h/2"/>
                                          </p:val>
                                        </p:tav>
                                      </p:tavLst>
                                    </p:anim>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9"/>
          <p:cNvGraphicFramePr>
            <a:graphicFrameLocks noGrp="1"/>
          </p:cNvGraphicFramePr>
          <p:nvPr/>
        </p:nvGraphicFramePr>
        <p:xfrm>
          <a:off x="746126" y="1480457"/>
          <a:ext cx="10439400" cy="4654555"/>
        </p:xfrm>
        <a:graphic>
          <a:graphicData uri="http://schemas.openxmlformats.org/drawingml/2006/table">
            <a:tbl>
              <a:tblPr/>
              <a:tblGrid>
                <a:gridCol w="961424"/>
                <a:gridCol w="4634559"/>
                <a:gridCol w="4843417"/>
              </a:tblGrid>
              <a:tr h="51815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500" b="0" i="0" u="none" strike="noStrike" cap="none" normalizeH="0" baseline="0" dirty="0">
                        <a:ln>
                          <a:noFill/>
                        </a:ln>
                        <a:solidFill>
                          <a:srgbClr val="3333CC"/>
                        </a:solidFill>
                        <a:effectLst/>
                        <a:latin typeface="Arial" panose="020B0604020202020204" pitchFamily="34" charset="0"/>
                        <a:cs typeface="Arial" panose="020B0604020202020204" pitchFamily="34" charset="0"/>
                      </a:endParaRPr>
                    </a:p>
                  </a:txBody>
                  <a:tcPr marL="91433" marR="91433"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Tre</a:t>
                      </a:r>
                      <a:endParaRPr kumimoji="0" lang="en-US" sz="2800" b="1"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Mây, Song</a:t>
                      </a:r>
                      <a:endParaRPr kumimoji="0" 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3485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dirty="0">
                        <a:ln>
                          <a:noFill/>
                        </a:ln>
                        <a:solidFill>
                          <a:srgbClr val="3333CC"/>
                        </a:solidFill>
                        <a:effectLst/>
                        <a:latin typeface="Arial" panose="020B0604020202020204" pitchFamily="34" charset="0"/>
                        <a:cs typeface="Arial" panose="020B0604020202020204" pitchFamily="34" charset="0"/>
                      </a:endParaRPr>
                    </a:p>
                  </a:txBody>
                  <a:tcPr marL="91433" marR="91433"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200" b="0" i="0" u="none" strike="noStrike" cap="none" normalizeH="0" baseline="0">
                        <a:ln>
                          <a:noFill/>
                        </a:ln>
                        <a:solidFill>
                          <a:srgbClr val="3333CC"/>
                        </a:solidFill>
                        <a:effectLst/>
                        <a:latin typeface="Arial" panose="020B0604020202020204" pitchFamily="34" charset="0"/>
                        <a:cs typeface="Arial" panose="020B0604020202020204" pitchFamily="34"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500" b="0" i="0" u="none" strike="noStrike" cap="none" normalizeH="0" baseline="0">
                        <a:ln>
                          <a:noFill/>
                        </a:ln>
                        <a:solidFill>
                          <a:srgbClr val="3333CC"/>
                        </a:solidFill>
                        <a:effectLst/>
                        <a:latin typeface="Arial" panose="020B0604020202020204" pitchFamily="34" charset="0"/>
                        <a:cs typeface="Arial" panose="020B0604020202020204" pitchFamily="34" charset="0"/>
                      </a:endParaRP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1539">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000" b="0" i="0" u="none" strike="noStrike" cap="none" normalizeH="0" baseline="0">
                        <a:ln>
                          <a:noFill/>
                        </a:ln>
                        <a:solidFill>
                          <a:srgbClr val="3333CC"/>
                        </a:solidFill>
                        <a:effectLst/>
                        <a:latin typeface="Arial" panose="020B0604020202020204" pitchFamily="34" charset="0"/>
                        <a:cs typeface="Arial" panose="020B0604020202020204" pitchFamily="34" charset="0"/>
                      </a:endParaRPr>
                    </a:p>
                  </a:txBody>
                  <a:tcPr marL="91433" marR="91433"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500" b="0" i="0" u="none" strike="noStrike" cap="none" normalizeH="0" baseline="0">
                        <a:ln>
                          <a:noFill/>
                        </a:ln>
                        <a:solidFill>
                          <a:srgbClr val="3333CC"/>
                        </a:solidFill>
                        <a:effectLst/>
                        <a:latin typeface="Arial" panose="020B0604020202020204" pitchFamily="34" charset="0"/>
                        <a:cs typeface="Arial" panose="020B0604020202020204" pitchFamily="34" charset="0"/>
                      </a:endParaRPr>
                    </a:p>
                  </a:txBody>
                  <a:tcPr marL="91433" marR="91433"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500" b="0" i="0" u="none" strike="noStrike" cap="none" normalizeH="0" baseline="0" dirty="0">
                        <a:ln>
                          <a:noFill/>
                        </a:ln>
                        <a:solidFill>
                          <a:srgbClr val="3333CC"/>
                        </a:solidFill>
                        <a:effectLst/>
                        <a:latin typeface="Arial" panose="020B0604020202020204" pitchFamily="34" charset="0"/>
                        <a:cs typeface="Arial" panose="020B0604020202020204" pitchFamily="34" charset="0"/>
                      </a:endParaRPr>
                    </a:p>
                  </a:txBody>
                  <a:tcPr marL="91433" marR="91433"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 Box 24"/>
          <p:cNvSpPr txBox="1">
            <a:spLocks noChangeArrowheads="1"/>
          </p:cNvSpPr>
          <p:nvPr/>
        </p:nvSpPr>
        <p:spPr bwMode="auto">
          <a:xfrm>
            <a:off x="2043114" y="4672920"/>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Làm nhà, làm đồ dùng trong gia đình …</a:t>
            </a:r>
            <a:endParaRPr lang="en-US" altLang="en-US" sz="2400" b="1">
              <a:solidFill>
                <a:srgbClr val="002060"/>
              </a:solidFill>
              <a:latin typeface="Times New Roman" panose="02020603050405020304" pitchFamily="18" charset="0"/>
              <a:cs typeface="Times New Roman" panose="02020603050405020304" pitchFamily="18" charset="0"/>
            </a:endParaRPr>
          </a:p>
        </p:txBody>
      </p:sp>
      <p:sp>
        <p:nvSpPr>
          <p:cNvPr id="4" name="Text Box 25"/>
          <p:cNvSpPr txBox="1">
            <a:spLocks noChangeArrowheads="1"/>
          </p:cNvSpPr>
          <p:nvPr/>
        </p:nvSpPr>
        <p:spPr bwMode="auto">
          <a:xfrm>
            <a:off x="6561139" y="2291670"/>
            <a:ext cx="43576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Mọc thành bụi, cây leo, thân gỗ, dài, không phân nhánh.</a:t>
            </a:r>
            <a:br>
              <a:rPr lang="en-US" altLang="en-US" sz="2400" b="1">
                <a:solidFill>
                  <a:srgbClr val="002060"/>
                </a:solidFill>
                <a:latin typeface="Times New Roman" panose="02020603050405020304" pitchFamily="18" charset="0"/>
                <a:cs typeface="Times New Roman" panose="02020603050405020304" pitchFamily="18" charset="0"/>
              </a:rPr>
            </a:br>
            <a:r>
              <a:rPr lang="en-US" altLang="en-US" sz="2400" b="1">
                <a:solidFill>
                  <a:srgbClr val="002060"/>
                </a:solidFill>
                <a:latin typeface="Times New Roman" panose="02020603050405020304" pitchFamily="18" charset="0"/>
                <a:cs typeface="Times New Roman" panose="02020603050405020304" pitchFamily="18" charset="0"/>
              </a:rPr>
              <a:t>- Có loài dài đến hàng trăm mét.</a:t>
            </a:r>
            <a:endParaRPr lang="en-US" altLang="en-US" sz="2400" b="1">
              <a:solidFill>
                <a:srgbClr val="002060"/>
              </a:solidFill>
              <a:latin typeface="Times New Roman" panose="02020603050405020304" pitchFamily="18" charset="0"/>
              <a:cs typeface="Times New Roman" panose="02020603050405020304" pitchFamily="18" charset="0"/>
            </a:endParaRPr>
          </a:p>
        </p:txBody>
      </p:sp>
      <p:sp>
        <p:nvSpPr>
          <p:cNvPr id="5" name="Text Box 26"/>
          <p:cNvSpPr txBox="1">
            <a:spLocks noChangeArrowheads="1"/>
          </p:cNvSpPr>
          <p:nvPr/>
        </p:nvSpPr>
        <p:spPr bwMode="auto">
          <a:xfrm>
            <a:off x="6638926" y="4607605"/>
            <a:ext cx="5005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2060"/>
                </a:solidFill>
                <a:latin typeface="Times New Roman" panose="02020603050405020304" pitchFamily="18" charset="0"/>
              </a:rPr>
              <a:t>- Đan lát, làm đồ  mĩ nghệ.</a:t>
            </a:r>
            <a:br>
              <a:rPr lang="en-US" altLang="en-US" sz="2400" b="1">
                <a:solidFill>
                  <a:srgbClr val="002060"/>
                </a:solidFill>
                <a:latin typeface="Times New Roman" panose="02020603050405020304" pitchFamily="18" charset="0"/>
              </a:rPr>
            </a:br>
            <a:r>
              <a:rPr lang="en-US" altLang="en-US" sz="2400" b="1">
                <a:solidFill>
                  <a:srgbClr val="002060"/>
                </a:solidFill>
                <a:latin typeface="Times New Roman" panose="02020603050405020304" pitchFamily="18" charset="0"/>
              </a:rPr>
              <a:t>- Làm dây buộc bè, làm bàn ghế, …</a:t>
            </a:r>
            <a:endParaRPr lang="en-US" altLang="en-US" sz="2400" b="1">
              <a:solidFill>
                <a:srgbClr val="002060"/>
              </a:solidFill>
              <a:latin typeface="Times New Roman" panose="02020603050405020304" pitchFamily="18" charset="0"/>
            </a:endParaRPr>
          </a:p>
        </p:txBody>
      </p:sp>
      <p:sp>
        <p:nvSpPr>
          <p:cNvPr id="6" name="Text Box 27"/>
          <p:cNvSpPr txBox="1">
            <a:spLocks noChangeArrowheads="1"/>
          </p:cNvSpPr>
          <p:nvPr/>
        </p:nvSpPr>
        <p:spPr bwMode="auto">
          <a:xfrm>
            <a:off x="2043114" y="2315482"/>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Cây mọc đứng, cao khoảng 10-15 m. Thân cây rỗng và gồm nhiều đốt. Tre cứng , có tính đàn hồi.</a:t>
            </a:r>
            <a:endParaRPr lang="en-US" altLang="en-US" sz="2400" b="1">
              <a:solidFill>
                <a:srgbClr val="00206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822326" y="763701"/>
            <a:ext cx="10844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3C72BE"/>
                </a:solidFill>
                <a:latin typeface="Times New Roman" panose="02020603050405020304" pitchFamily="18" charset="0"/>
                <a:cs typeface="Times New Roman" panose="02020603050405020304" pitchFamily="18" charset="0"/>
              </a:rPr>
              <a:t>1. Đặc điểm và công dụng của tre, mây, song:</a:t>
            </a:r>
            <a:endParaRPr lang="en-US" altLang="en-US" sz="2800" b="1">
              <a:solidFill>
                <a:srgbClr val="3C72BE"/>
              </a:solidFill>
              <a:latin typeface="Times New Roman" panose="02020603050405020304" pitchFamily="18" charset="0"/>
              <a:cs typeface="Times New Roman" panose="02020603050405020304" pitchFamily="18" charset="0"/>
            </a:endParaRPr>
          </a:p>
        </p:txBody>
      </p:sp>
      <p:sp>
        <p:nvSpPr>
          <p:cNvPr id="8" name="Text Box 42"/>
          <p:cNvSpPr txBox="1">
            <a:spLocks noChangeArrowheads="1"/>
          </p:cNvSpPr>
          <p:nvPr/>
        </p:nvSpPr>
        <p:spPr bwMode="auto">
          <a:xfrm>
            <a:off x="823914" y="2478995"/>
            <a:ext cx="8905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Đặc điểm</a:t>
            </a:r>
            <a:endParaRPr lang="en-US" altLang="en-US" sz="2400" b="1">
              <a:solidFill>
                <a:srgbClr val="FF0000"/>
              </a:solidFill>
              <a:latin typeface="Times New Roman" panose="02020603050405020304" pitchFamily="18" charset="0"/>
            </a:endParaRPr>
          </a:p>
        </p:txBody>
      </p:sp>
      <p:sp>
        <p:nvSpPr>
          <p:cNvPr id="9" name="Text Box 44"/>
          <p:cNvSpPr txBox="1">
            <a:spLocks noChangeArrowheads="1"/>
          </p:cNvSpPr>
          <p:nvPr/>
        </p:nvSpPr>
        <p:spPr bwMode="auto">
          <a:xfrm>
            <a:off x="822326" y="4764995"/>
            <a:ext cx="892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400" b="1">
                <a:solidFill>
                  <a:srgbClr val="FF0000"/>
                </a:solidFill>
                <a:latin typeface="Times New Roman" panose="02020603050405020304" pitchFamily="18" charset="0"/>
              </a:rPr>
              <a:t>Công dụng</a:t>
            </a:r>
            <a:endParaRPr lang="en-US" altLang="en-US" sz="2400" b="1">
              <a:solidFill>
                <a:srgbClr val="FF0000"/>
              </a:solidFill>
              <a:latin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p:cNvSpPr txBox="1">
            <a:spLocks noChangeArrowheads="1"/>
          </p:cNvSpPr>
          <p:nvPr/>
        </p:nvSpPr>
        <p:spPr bwMode="auto">
          <a:xfrm>
            <a:off x="1592723" y="1236466"/>
            <a:ext cx="44553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tabLst>
                <a:tab pos="131445" algn="l"/>
                <a:tab pos="996950" algn="l"/>
              </a:tabLst>
              <a:defRPr sz="4800" b="1">
                <a:solidFill>
                  <a:srgbClr val="0000CC"/>
                </a:solidFill>
                <a:latin typeface="VNI-Times" pitchFamily="2" charset="0"/>
              </a:defRPr>
            </a:lvl1pPr>
            <a:lvl2pPr marL="742950" indent="-285750" defTabSz="913130">
              <a:tabLst>
                <a:tab pos="131445" algn="l"/>
                <a:tab pos="996950" algn="l"/>
              </a:tabLst>
              <a:defRPr sz="4800" b="1">
                <a:solidFill>
                  <a:srgbClr val="0000CC"/>
                </a:solidFill>
                <a:latin typeface="VNI-Times" pitchFamily="2" charset="0"/>
              </a:defRPr>
            </a:lvl2pPr>
            <a:lvl3pPr marL="1143000" indent="-228600" defTabSz="913130">
              <a:tabLst>
                <a:tab pos="131445" algn="l"/>
                <a:tab pos="996950" algn="l"/>
              </a:tabLst>
              <a:defRPr sz="4800" b="1">
                <a:solidFill>
                  <a:srgbClr val="0000CC"/>
                </a:solidFill>
                <a:latin typeface="VNI-Times" pitchFamily="2" charset="0"/>
              </a:defRPr>
            </a:lvl3pPr>
            <a:lvl4pPr marL="1600200" indent="-228600" defTabSz="913130">
              <a:tabLst>
                <a:tab pos="131445" algn="l"/>
                <a:tab pos="996950" algn="l"/>
              </a:tabLst>
              <a:defRPr sz="4800" b="1">
                <a:solidFill>
                  <a:srgbClr val="0000CC"/>
                </a:solidFill>
                <a:latin typeface="VNI-Times" pitchFamily="2" charset="0"/>
              </a:defRPr>
            </a:lvl4pPr>
            <a:lvl5pPr marL="2057400" indent="-228600" defTabSz="913130">
              <a:tabLst>
                <a:tab pos="131445" algn="l"/>
                <a:tab pos="996950" algn="l"/>
              </a:tabLst>
              <a:defRPr sz="4800" b="1">
                <a:solidFill>
                  <a:srgbClr val="0000CC"/>
                </a:solidFill>
                <a:latin typeface="VNI-Times" pitchFamily="2" charset="0"/>
              </a:defRPr>
            </a:lvl5pPr>
            <a:lvl6pPr marL="25146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6pPr>
            <a:lvl7pPr marL="29718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7pPr>
            <a:lvl8pPr marL="34290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8pPr>
            <a:lvl9pPr marL="38862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Nhà em có đồ dùng nào làm từ mây, tre, song? </a:t>
            </a:r>
            <a:endParaRPr lang="vi-VN" altLang="en-US" sz="2800">
              <a:solidFill>
                <a:srgbClr val="FF0000"/>
              </a:solidFill>
              <a:latin typeface="UTM Flamenco" panose="02040603050506020204" pitchFamily="18" charset="0"/>
            </a:endParaRPr>
          </a:p>
        </p:txBody>
      </p:sp>
      <p:sp>
        <p:nvSpPr>
          <p:cNvPr id="5" name="TextBox 17"/>
          <p:cNvSpPr txBox="1">
            <a:spLocks noChangeArrowheads="1"/>
          </p:cNvSpPr>
          <p:nvPr/>
        </p:nvSpPr>
        <p:spPr bwMode="auto">
          <a:xfrm>
            <a:off x="5209513" y="4605857"/>
            <a:ext cx="4641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tabLst>
                <a:tab pos="131445" algn="l"/>
                <a:tab pos="996950" algn="l"/>
              </a:tabLst>
              <a:defRPr sz="4800" b="1">
                <a:solidFill>
                  <a:srgbClr val="0000CC"/>
                </a:solidFill>
                <a:latin typeface="VNI-Times" pitchFamily="2" charset="0"/>
              </a:defRPr>
            </a:lvl1pPr>
            <a:lvl2pPr marL="742950" indent="-285750" defTabSz="913130">
              <a:tabLst>
                <a:tab pos="131445" algn="l"/>
                <a:tab pos="996950" algn="l"/>
              </a:tabLst>
              <a:defRPr sz="4800" b="1">
                <a:solidFill>
                  <a:srgbClr val="0000CC"/>
                </a:solidFill>
                <a:latin typeface="VNI-Times" pitchFamily="2" charset="0"/>
              </a:defRPr>
            </a:lvl2pPr>
            <a:lvl3pPr marL="1143000" indent="-228600" defTabSz="913130">
              <a:tabLst>
                <a:tab pos="131445" algn="l"/>
                <a:tab pos="996950" algn="l"/>
              </a:tabLst>
              <a:defRPr sz="4800" b="1">
                <a:solidFill>
                  <a:srgbClr val="0000CC"/>
                </a:solidFill>
                <a:latin typeface="VNI-Times" pitchFamily="2" charset="0"/>
              </a:defRPr>
            </a:lvl3pPr>
            <a:lvl4pPr marL="1600200" indent="-228600" defTabSz="913130">
              <a:tabLst>
                <a:tab pos="131445" algn="l"/>
                <a:tab pos="996950" algn="l"/>
              </a:tabLst>
              <a:defRPr sz="4800" b="1">
                <a:solidFill>
                  <a:srgbClr val="0000CC"/>
                </a:solidFill>
                <a:latin typeface="VNI-Times" pitchFamily="2" charset="0"/>
              </a:defRPr>
            </a:lvl4pPr>
            <a:lvl5pPr marL="2057400" indent="-228600" defTabSz="913130">
              <a:tabLst>
                <a:tab pos="131445" algn="l"/>
                <a:tab pos="996950" algn="l"/>
              </a:tabLst>
              <a:defRPr sz="4800" b="1">
                <a:solidFill>
                  <a:srgbClr val="0000CC"/>
                </a:solidFill>
                <a:latin typeface="VNI-Times" pitchFamily="2" charset="0"/>
              </a:defRPr>
            </a:lvl5pPr>
            <a:lvl6pPr marL="25146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6pPr>
            <a:lvl7pPr marL="29718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7pPr>
            <a:lvl8pPr marL="34290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8pPr>
            <a:lvl9pPr marL="38862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Hãy nêu cách bảo quản của gia đình mình? </a:t>
            </a:r>
            <a:endParaRPr lang="vi-VN" altLang="en-US" sz="2800">
              <a:latin typeface="UTM Flamenco" panose="02040603050506020204" pitchFamily="18" charset="0"/>
            </a:endParaRPr>
          </a:p>
        </p:txBody>
      </p:sp>
      <p:grpSp>
        <p:nvGrpSpPr>
          <p:cNvPr id="6" name="Group 5"/>
          <p:cNvGrpSpPr/>
          <p:nvPr/>
        </p:nvGrpSpPr>
        <p:grpSpPr>
          <a:xfrm>
            <a:off x="-117522" y="2278910"/>
            <a:ext cx="2899633" cy="4653895"/>
            <a:chOff x="3528816" y="1219200"/>
            <a:chExt cx="3240675" cy="5201266"/>
          </a:xfrm>
        </p:grpSpPr>
        <p:pic>
          <p:nvPicPr>
            <p:cNvPr id="7" name="Picture 2" descr="Cartoon students Royalty Free Vector Image - VectorStock"/>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a:fillRect/>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466233" y="1786993"/>
            <a:ext cx="2797399" cy="5145812"/>
            <a:chOff x="12843095" y="658761"/>
            <a:chExt cx="3036002" cy="5584723"/>
          </a:xfrm>
        </p:grpSpPr>
        <p:pic>
          <p:nvPicPr>
            <p:cNvPr id="10" name="Picture 2" descr="Cartoon students Royalty Free Vector Image - VectorStock"/>
            <p:cNvPicPr>
              <a:picLocks noChangeAspect="1" noChangeArrowheads="1"/>
            </p:cNvPicPr>
            <p:nvPr/>
          </p:nvPicPr>
          <p:blipFill rotWithShape="1">
            <a:blip r:embed="rId5">
              <a:extLst>
                <a:ext uri="{BEBA8EAE-BF5A-486C-A8C5-ECC9F3942E4B}">
                  <a14:imgProps xmlns:a14="http://schemas.microsoft.com/office/drawing/2010/main">
                    <a14:imgLayer r:embed="rId2">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a:fillRect/>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p:cNvPicPr>
              <a:picLocks noChangeAspect="1" noChangeArrowheads="1"/>
            </p:cNvPicPr>
            <p:nvPr/>
          </p:nvPicPr>
          <p:blipFill rotWithShape="1">
            <a:blip r:embed="rId6">
              <a:extLst>
                <a:ext uri="{BEBA8EAE-BF5A-486C-A8C5-ECC9F3942E4B}">
                  <a14:imgProps xmlns:a14="http://schemas.microsoft.com/office/drawing/2010/main">
                    <a14:imgLayer r:embed="rId2">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a:fillRect/>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sp>
        <p:nvSpPr>
          <p:cNvPr id="10" name="TextBox 79"/>
          <p:cNvSpPr txBox="1">
            <a:spLocks noChangeArrowheads="1"/>
          </p:cNvSpPr>
          <p:nvPr/>
        </p:nvSpPr>
        <p:spPr bwMode="auto">
          <a:xfrm>
            <a:off x="932543" y="23207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VẬN DỤNG</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75486" y="872161"/>
            <a:ext cx="10866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70C0"/>
                </a:solidFill>
                <a:latin typeface="Times New Roman" panose="02020603050405020304" pitchFamily="18" charset="0"/>
                <a:cs typeface="Times New Roman" panose="02020603050405020304" pitchFamily="18" charset="0"/>
              </a:rPr>
              <a:t>	2. Một số đồ dùng làm bằng tre, mây, song:</a:t>
            </a:r>
            <a:endParaRPr lang="en-US" altLang="en-US" sz="3600" b="1">
              <a:solidFill>
                <a:srgbClr val="0070C0"/>
              </a:solidFill>
              <a:latin typeface="Times New Roman" panose="02020603050405020304" pitchFamily="18" charset="0"/>
              <a:cs typeface="Times New Roman" panose="02020603050405020304" pitchFamily="18" charset="0"/>
            </a:endParaRPr>
          </a:p>
        </p:txBody>
      </p:sp>
      <p:sp>
        <p:nvSpPr>
          <p:cNvPr id="14" name="Text Box 3"/>
          <p:cNvSpPr txBox="1">
            <a:spLocks noChangeArrowheads="1"/>
          </p:cNvSpPr>
          <p:nvPr/>
        </p:nvSpPr>
        <p:spPr bwMode="auto">
          <a:xfrm>
            <a:off x="-75486" y="2032157"/>
            <a:ext cx="6081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Quan sát hình 4, 5, 6, 7 trang 47</a:t>
            </a:r>
            <a:endParaRPr lang="en-US" altLang="en-US" sz="2000" b="1">
              <a:solidFill>
                <a:srgbClr val="002060"/>
              </a:solidFill>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75486" y="2413157"/>
            <a:ext cx="7600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Kể tên các đồ dùng có trong hình 4, 5, 6, 7.</a:t>
            </a:r>
            <a:endParaRPr lang="en-US" altLang="en-US" sz="2000" b="1">
              <a:solidFill>
                <a:srgbClr val="002060"/>
              </a:solidFill>
              <a:latin typeface="Times New Roman" panose="02020603050405020304" pitchFamily="18" charset="0"/>
              <a:cs typeface="Times New Roman" panose="02020603050405020304" pitchFamily="18" charset="0"/>
            </a:endParaRPr>
          </a:p>
        </p:txBody>
      </p:sp>
      <p:sp>
        <p:nvSpPr>
          <p:cNvPr id="16" name="Text Box 5"/>
          <p:cNvSpPr txBox="1">
            <a:spLocks noChangeArrowheads="1"/>
          </p:cNvSpPr>
          <p:nvPr/>
        </p:nvSpPr>
        <p:spPr bwMode="auto">
          <a:xfrm>
            <a:off x="-75486" y="2787807"/>
            <a:ext cx="8310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2060"/>
                </a:solidFill>
                <a:latin typeface="Times New Roman" panose="02020603050405020304" pitchFamily="18" charset="0"/>
                <a:cs typeface="Times New Roman" panose="02020603050405020304" pitchFamily="18" charset="0"/>
              </a:rPr>
              <a:t>	- Những đồ dùng đó được làm từ vật liệu nào?</a:t>
            </a:r>
            <a:endParaRPr lang="en-US" altLang="en-US" sz="2000" b="1">
              <a:solidFill>
                <a:srgbClr val="002060"/>
              </a:solidFill>
              <a:latin typeface="Times New Roman" panose="02020603050405020304" pitchFamily="18" charset="0"/>
              <a:cs typeface="Times New Roman" panose="02020603050405020304" pitchFamily="18" charset="0"/>
            </a:endParaRPr>
          </a:p>
        </p:txBody>
      </p:sp>
      <p:graphicFrame>
        <p:nvGraphicFramePr>
          <p:cNvPr id="17" name="Group 46"/>
          <p:cNvGraphicFramePr>
            <a:graphicFrameLocks noGrp="1"/>
          </p:cNvGraphicFramePr>
          <p:nvPr/>
        </p:nvGraphicFramePr>
        <p:xfrm>
          <a:off x="320362" y="3667588"/>
          <a:ext cx="3851275" cy="2746375"/>
        </p:xfrm>
        <a:graphic>
          <a:graphicData uri="http://schemas.openxmlformats.org/drawingml/2006/table">
            <a:tbl>
              <a:tblPr/>
              <a:tblGrid>
                <a:gridCol w="1376363"/>
                <a:gridCol w="1303337"/>
                <a:gridCol w="1171575"/>
              </a:tblGrid>
              <a:tr h="100670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Hình</a:t>
                      </a:r>
                      <a:endParaRPr kumimoji="0" lang="en-US"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35" marB="457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Tên sản phẩm</a:t>
                      </a:r>
                      <a:endParaRPr kumimoji="0" lang="en-US"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Tên vật liệu</a:t>
                      </a:r>
                      <a:endParaRPr kumimoji="0" lang="en-US"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34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Hình 4</a:t>
                      </a:r>
                      <a:endParaRPr kumimoji="0" lang="en-US"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318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Hình 5</a:t>
                      </a:r>
                      <a:endParaRPr kumimoji="0" lang="en-US"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96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Hình 6</a:t>
                      </a:r>
                      <a:endParaRPr kumimoji="0" lang="en-US"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318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Hình 7</a:t>
                      </a:r>
                      <a:endParaRPr kumimoji="0" lang="en-US"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8" name="Picture 17"/>
          <p:cNvPicPr>
            <a:picLocks noChangeAspect="1"/>
          </p:cNvPicPr>
          <p:nvPr/>
        </p:nvPicPr>
        <p:blipFill>
          <a:blip r:embed="rId1"/>
          <a:stretch>
            <a:fillRect/>
          </a:stretch>
        </p:blipFill>
        <p:spPr>
          <a:xfrm>
            <a:off x="6159998" y="1953305"/>
            <a:ext cx="2697347" cy="2034495"/>
          </a:xfrm>
          <a:prstGeom prst="rect">
            <a:avLst/>
          </a:prstGeom>
        </p:spPr>
      </p:pic>
      <p:pic>
        <p:nvPicPr>
          <p:cNvPr id="19" name="Picture 18"/>
          <p:cNvPicPr>
            <a:picLocks noChangeAspect="1"/>
          </p:cNvPicPr>
          <p:nvPr/>
        </p:nvPicPr>
        <p:blipFill>
          <a:blip r:embed="rId2"/>
          <a:stretch>
            <a:fillRect/>
          </a:stretch>
        </p:blipFill>
        <p:spPr>
          <a:xfrm>
            <a:off x="9011116" y="1937431"/>
            <a:ext cx="2447957" cy="2034495"/>
          </a:xfrm>
          <a:prstGeom prst="rect">
            <a:avLst/>
          </a:prstGeom>
        </p:spPr>
      </p:pic>
      <p:pic>
        <p:nvPicPr>
          <p:cNvPr id="20" name="Picture 19"/>
          <p:cNvPicPr>
            <a:picLocks noChangeAspect="1"/>
          </p:cNvPicPr>
          <p:nvPr/>
        </p:nvPicPr>
        <p:blipFill>
          <a:blip r:embed="rId3"/>
          <a:stretch>
            <a:fillRect/>
          </a:stretch>
        </p:blipFill>
        <p:spPr>
          <a:xfrm>
            <a:off x="4294907" y="4148139"/>
            <a:ext cx="3572289" cy="2223180"/>
          </a:xfrm>
          <a:prstGeom prst="rect">
            <a:avLst/>
          </a:prstGeom>
        </p:spPr>
      </p:pic>
      <p:pic>
        <p:nvPicPr>
          <p:cNvPr id="21" name="Picture 20"/>
          <p:cNvPicPr>
            <a:picLocks noChangeAspect="1"/>
          </p:cNvPicPr>
          <p:nvPr/>
        </p:nvPicPr>
        <p:blipFill rotWithShape="1">
          <a:blip r:embed="rId4"/>
          <a:srcRect b="6949"/>
          <a:stretch>
            <a:fillRect/>
          </a:stretch>
        </p:blipFill>
        <p:spPr>
          <a:xfrm>
            <a:off x="7990466" y="4148139"/>
            <a:ext cx="3651806" cy="222318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
                                        </p:tgtEl>
                                        <p:attrNameLst>
                                          <p:attrName>fillcolor</p:attrName>
                                        </p:attrNameLst>
                                      </p:cBhvr>
                                      <p:tavLst>
                                        <p:tav tm="0">
                                          <p:val>
                                            <p:clrVal>
                                              <a:schemeClr val="accent2"/>
                                            </p:clrVal>
                                          </p:val>
                                        </p:tav>
                                        <p:tav tm="50000">
                                          <p:val>
                                            <p:clrVal>
                                              <a:schemeClr val="hlink"/>
                                            </p:clrVal>
                                          </p:val>
                                        </p:tav>
                                      </p:tavLst>
                                    </p:anim>
                                    <p:set>
                                      <p:cBhvr>
                                        <p:cTn id="23" dur="80"/>
                                        <p:tgtEl>
                                          <p:spTgt spid="1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6"/>
                                        </p:tgtEl>
                                        <p:attrNameLst>
                                          <p:attrName>style.visibility</p:attrName>
                                        </p:attrNameLst>
                                      </p:cBhvr>
                                      <p:to>
                                        <p:strVal val="visible"/>
                                      </p:to>
                                    </p:set>
                                    <p:anim calcmode="discrete" valueType="clr">
                                      <p:cBhvr override="childStyle">
                                        <p:cTn id="2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6"/>
                                        </p:tgtEl>
                                        <p:attrNameLst>
                                          <p:attrName>fillcolor</p:attrName>
                                        </p:attrNameLst>
                                      </p:cBhvr>
                                      <p:tavLst>
                                        <p:tav tm="0">
                                          <p:val>
                                            <p:clrVal>
                                              <a:schemeClr val="accent2"/>
                                            </p:clrVal>
                                          </p:val>
                                        </p:tav>
                                        <p:tav tm="50000">
                                          <p:val>
                                            <p:clrVal>
                                              <a:schemeClr val="hlink"/>
                                            </p:clrVal>
                                          </p:val>
                                        </p:tav>
                                      </p:tavLst>
                                    </p:anim>
                                    <p:set>
                                      <p:cBhvr>
                                        <p:cTn id="30" dur="80"/>
                                        <p:tgtEl>
                                          <p:spTgt spid="1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
          <p:cNvGraphicFramePr>
            <a:graphicFrameLocks noGrp="1"/>
          </p:cNvGraphicFramePr>
          <p:nvPr/>
        </p:nvGraphicFramePr>
        <p:xfrm>
          <a:off x="253072" y="209862"/>
          <a:ext cx="11685855" cy="6438276"/>
        </p:xfrm>
        <a:graphic>
          <a:graphicData uri="http://schemas.openxmlformats.org/drawingml/2006/table">
            <a:tbl>
              <a:tblPr/>
              <a:tblGrid>
                <a:gridCol w="2589310"/>
                <a:gridCol w="3643349"/>
                <a:gridCol w="5453196"/>
              </a:tblGrid>
              <a:tr h="576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Hình</a:t>
                      </a:r>
                      <a:endParaRPr kumimoji="0" 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0" marR="0"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Tên đồ dùng</a:t>
                      </a:r>
                      <a:endParaRPr kumimoji="0" 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Vật liệu</a:t>
                      </a:r>
                      <a:endParaRPr kumimoji="0" 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 Box 35"/>
          <p:cNvSpPr txBox="1">
            <a:spLocks noChangeArrowheads="1"/>
          </p:cNvSpPr>
          <p:nvPr/>
        </p:nvSpPr>
        <p:spPr bwMode="auto">
          <a:xfrm>
            <a:off x="2691266" y="3019425"/>
            <a:ext cx="3094197"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2800">
              <a:solidFill>
                <a:srgbClr val="002060"/>
              </a:solidFill>
              <a:latin typeface="Times New Roman" panose="02020603050405020304" pitchFamily="18" charset="0"/>
            </a:endParaRPr>
          </a:p>
        </p:txBody>
      </p:sp>
      <p:sp>
        <p:nvSpPr>
          <p:cNvPr id="4" name="Text Box 36"/>
          <p:cNvSpPr txBox="1">
            <a:spLocks noChangeArrowheads="1"/>
          </p:cNvSpPr>
          <p:nvPr/>
        </p:nvSpPr>
        <p:spPr bwMode="auto">
          <a:xfrm>
            <a:off x="3001801" y="1051728"/>
            <a:ext cx="3094198" cy="85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Ống đựng nước.</a:t>
            </a:r>
            <a:endParaRPr lang="en-US" altLang="en-US" sz="2400" b="1">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Đòn gánh.</a:t>
            </a:r>
            <a:endParaRPr lang="en-US" altLang="en-US" sz="2400" b="1">
              <a:solidFill>
                <a:srgbClr val="002060"/>
              </a:solidFill>
              <a:latin typeface="Times New Roman" panose="02020603050405020304" pitchFamily="18" charset="0"/>
              <a:cs typeface="Times New Roman" panose="02020603050405020304" pitchFamily="18" charset="0"/>
            </a:endParaRPr>
          </a:p>
        </p:txBody>
      </p:sp>
      <p:sp>
        <p:nvSpPr>
          <p:cNvPr id="5" name="Text Box 37"/>
          <p:cNvSpPr txBox="1">
            <a:spLocks noChangeArrowheads="1"/>
          </p:cNvSpPr>
          <p:nvPr/>
        </p:nvSpPr>
        <p:spPr bwMode="auto">
          <a:xfrm>
            <a:off x="8859926" y="1297377"/>
            <a:ext cx="1781330"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39729"/>
                </a:solidFill>
                <a:latin typeface="Times New Roman" panose="02020603050405020304" pitchFamily="18" charset="0"/>
                <a:cs typeface="Times New Roman" panose="02020603050405020304" pitchFamily="18" charset="0"/>
              </a:rPr>
              <a:t>Tre</a:t>
            </a:r>
            <a:endParaRPr lang="en-US" altLang="en-US" sz="2800" b="1">
              <a:solidFill>
                <a:srgbClr val="639729"/>
              </a:solidFill>
              <a:latin typeface="Times New Roman" panose="02020603050405020304" pitchFamily="18" charset="0"/>
              <a:cs typeface="Times New Roman" panose="02020603050405020304" pitchFamily="18" charset="0"/>
            </a:endParaRPr>
          </a:p>
        </p:txBody>
      </p:sp>
      <p:sp>
        <p:nvSpPr>
          <p:cNvPr id="6" name="Text Box 38"/>
          <p:cNvSpPr txBox="1">
            <a:spLocks noChangeArrowheads="1"/>
          </p:cNvSpPr>
          <p:nvPr/>
        </p:nvSpPr>
        <p:spPr bwMode="auto">
          <a:xfrm>
            <a:off x="3001801" y="2631985"/>
            <a:ext cx="3000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Bàn ghế tiếp khách.</a:t>
            </a:r>
            <a:endParaRPr lang="en-US" altLang="en-US" sz="2400" b="1">
              <a:solidFill>
                <a:srgbClr val="002060"/>
              </a:solidFill>
              <a:latin typeface="Times New Roman" panose="02020603050405020304" pitchFamily="18" charset="0"/>
              <a:cs typeface="Times New Roman" panose="02020603050405020304" pitchFamily="18" charset="0"/>
            </a:endParaRPr>
          </a:p>
        </p:txBody>
      </p:sp>
      <p:sp>
        <p:nvSpPr>
          <p:cNvPr id="7" name="Text Box 39"/>
          <p:cNvSpPr txBox="1">
            <a:spLocks noChangeArrowheads="1"/>
          </p:cNvSpPr>
          <p:nvPr/>
        </p:nvSpPr>
        <p:spPr bwMode="auto">
          <a:xfrm>
            <a:off x="8424042" y="2625642"/>
            <a:ext cx="3000212"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39729"/>
                </a:solidFill>
                <a:latin typeface="Times New Roman" panose="02020603050405020304" pitchFamily="18" charset="0"/>
                <a:cs typeface="Times New Roman" panose="02020603050405020304" pitchFamily="18" charset="0"/>
              </a:rPr>
              <a:t>Mây, song</a:t>
            </a:r>
            <a:endParaRPr lang="en-US" altLang="en-US" sz="2800" b="1">
              <a:solidFill>
                <a:srgbClr val="639729"/>
              </a:solidFill>
              <a:latin typeface="Times New Roman" panose="02020603050405020304" pitchFamily="18" charset="0"/>
              <a:cs typeface="Times New Roman" panose="02020603050405020304" pitchFamily="18" charset="0"/>
            </a:endParaRPr>
          </a:p>
        </p:txBody>
      </p:sp>
      <p:sp>
        <p:nvSpPr>
          <p:cNvPr id="8" name="Text Box 40"/>
          <p:cNvSpPr txBox="1">
            <a:spLocks noChangeArrowheads="1"/>
          </p:cNvSpPr>
          <p:nvPr/>
        </p:nvSpPr>
        <p:spPr bwMode="auto">
          <a:xfrm>
            <a:off x="3068221" y="4070776"/>
            <a:ext cx="938393" cy="47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Rổ.</a:t>
            </a:r>
            <a:endParaRPr lang="en-US" altLang="en-US" sz="2400" b="1">
              <a:solidFill>
                <a:srgbClr val="002060"/>
              </a:solidFill>
              <a:latin typeface="Times New Roman" panose="02020603050405020304" pitchFamily="18" charset="0"/>
              <a:cs typeface="Times New Roman" panose="02020603050405020304" pitchFamily="18" charset="0"/>
            </a:endParaRPr>
          </a:p>
        </p:txBody>
      </p:sp>
      <p:sp>
        <p:nvSpPr>
          <p:cNvPr id="9" name="Text Box 41"/>
          <p:cNvSpPr txBox="1">
            <a:spLocks noChangeArrowheads="1"/>
          </p:cNvSpPr>
          <p:nvPr/>
        </p:nvSpPr>
        <p:spPr bwMode="auto">
          <a:xfrm>
            <a:off x="8906185" y="4097319"/>
            <a:ext cx="1688812"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639729"/>
                </a:solidFill>
                <a:latin typeface="Times New Roman" panose="02020603050405020304" pitchFamily="18" charset="0"/>
                <a:cs typeface="Times New Roman" panose="02020603050405020304" pitchFamily="18" charset="0"/>
              </a:rPr>
              <a:t>Tre</a:t>
            </a:r>
            <a:endParaRPr lang="en-US" altLang="en-US" sz="2800" b="1">
              <a:solidFill>
                <a:srgbClr val="639729"/>
              </a:solidFill>
              <a:latin typeface="Times New Roman" panose="02020603050405020304" pitchFamily="18" charset="0"/>
              <a:cs typeface="Times New Roman" panose="02020603050405020304" pitchFamily="18" charset="0"/>
            </a:endParaRPr>
          </a:p>
        </p:txBody>
      </p:sp>
      <p:sp>
        <p:nvSpPr>
          <p:cNvPr id="10" name="Text Box 42"/>
          <p:cNvSpPr txBox="1">
            <a:spLocks noChangeArrowheads="1"/>
          </p:cNvSpPr>
          <p:nvPr/>
        </p:nvSpPr>
        <p:spPr bwMode="auto">
          <a:xfrm>
            <a:off x="3001801" y="5210407"/>
            <a:ext cx="31631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Tủ.</a:t>
            </a:r>
            <a:endParaRPr lang="en-US" altLang="en-US" sz="2400" b="1">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Giá đựng đồ.</a:t>
            </a:r>
            <a:endParaRPr lang="en-US" altLang="en-US" sz="2400" b="1">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 Ghế.</a:t>
            </a:r>
            <a:endParaRPr lang="en-US" altLang="en-US" sz="2400" b="1">
              <a:solidFill>
                <a:srgbClr val="002060"/>
              </a:solidFill>
              <a:latin typeface="Times New Roman" panose="02020603050405020304" pitchFamily="18" charset="0"/>
              <a:cs typeface="Times New Roman" panose="02020603050405020304" pitchFamily="18" charset="0"/>
            </a:endParaRPr>
          </a:p>
        </p:txBody>
      </p:sp>
      <p:sp>
        <p:nvSpPr>
          <p:cNvPr id="11" name="Text Box 43"/>
          <p:cNvSpPr txBox="1">
            <a:spLocks noChangeArrowheads="1"/>
          </p:cNvSpPr>
          <p:nvPr/>
        </p:nvSpPr>
        <p:spPr bwMode="auto">
          <a:xfrm>
            <a:off x="8297478" y="5646847"/>
            <a:ext cx="2343778" cy="5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800" b="1">
                <a:solidFill>
                  <a:srgbClr val="639729"/>
                </a:solidFill>
                <a:latin typeface="Times New Roman" panose="02020603050405020304" pitchFamily="18" charset="0"/>
                <a:cs typeface="Times New Roman" panose="02020603050405020304" pitchFamily="18" charset="0"/>
              </a:rPr>
              <a:t>Mây, song</a:t>
            </a:r>
            <a:endParaRPr lang="en-US" altLang="en-US" sz="2800" b="1">
              <a:solidFill>
                <a:srgbClr val="639729"/>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1"/>
          <a:stretch>
            <a:fillRect/>
          </a:stretch>
        </p:blipFill>
        <p:spPr>
          <a:xfrm>
            <a:off x="706355" y="937005"/>
            <a:ext cx="1670937" cy="1260317"/>
          </a:xfrm>
          <a:prstGeom prst="rect">
            <a:avLst/>
          </a:prstGeom>
        </p:spPr>
      </p:pic>
      <p:pic>
        <p:nvPicPr>
          <p:cNvPr id="13" name="Picture 12"/>
          <p:cNvPicPr>
            <a:picLocks noChangeAspect="1"/>
          </p:cNvPicPr>
          <p:nvPr/>
        </p:nvPicPr>
        <p:blipFill>
          <a:blip r:embed="rId2"/>
          <a:stretch>
            <a:fillRect/>
          </a:stretch>
        </p:blipFill>
        <p:spPr>
          <a:xfrm>
            <a:off x="763510" y="2373453"/>
            <a:ext cx="1516446" cy="1260317"/>
          </a:xfrm>
          <a:prstGeom prst="rect">
            <a:avLst/>
          </a:prstGeom>
        </p:spPr>
      </p:pic>
      <p:pic>
        <p:nvPicPr>
          <p:cNvPr id="14" name="Picture 13"/>
          <p:cNvPicPr>
            <a:picLocks noChangeAspect="1"/>
          </p:cNvPicPr>
          <p:nvPr/>
        </p:nvPicPr>
        <p:blipFill>
          <a:blip r:embed="rId3"/>
          <a:stretch>
            <a:fillRect/>
          </a:stretch>
        </p:blipFill>
        <p:spPr>
          <a:xfrm>
            <a:off x="454665" y="3706965"/>
            <a:ext cx="2212941" cy="1377203"/>
          </a:xfrm>
          <a:prstGeom prst="rect">
            <a:avLst/>
          </a:prstGeom>
        </p:spPr>
      </p:pic>
      <p:pic>
        <p:nvPicPr>
          <p:cNvPr id="15" name="Picture 14"/>
          <p:cNvPicPr>
            <a:picLocks noChangeAspect="1"/>
          </p:cNvPicPr>
          <p:nvPr/>
        </p:nvPicPr>
        <p:blipFill rotWithShape="1">
          <a:blip r:embed="rId4"/>
          <a:srcRect b="6949"/>
          <a:stretch>
            <a:fillRect/>
          </a:stretch>
        </p:blipFill>
        <p:spPr>
          <a:xfrm>
            <a:off x="424341" y="5197009"/>
            <a:ext cx="2262201" cy="13772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217714" y="185057"/>
            <a:ext cx="6789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2060"/>
                </a:solidFill>
                <a:latin typeface="UTM Cookies" panose="02040603050506020204" pitchFamily="18" charset="0"/>
              </a:rPr>
              <a:t>Đồ dùng được làm bằng tre</a:t>
            </a:r>
            <a:endParaRPr lang="en-US" altLang="en-US" sz="3600" b="1">
              <a:solidFill>
                <a:srgbClr val="002060"/>
              </a:solidFill>
              <a:latin typeface="UTM Cookies" panose="02040603050506020204" pitchFamily="18" charset="0"/>
            </a:endParaRPr>
          </a:p>
        </p:txBody>
      </p:sp>
      <p:pic>
        <p:nvPicPr>
          <p:cNvPr id="3" name="Picture 2" descr="C:\Users\Administrator\Pictures\tải xuốn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0648" y="1155456"/>
            <a:ext cx="2622777" cy="289622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C:\Users\Administrator\Pictures\tải xuống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935" y="3312218"/>
            <a:ext cx="2540614" cy="289622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Administrator\Pictures\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4554" y="2626037"/>
            <a:ext cx="2376290" cy="215676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11" descr="C:\Users\Administrator\Videos\tải xuố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9065" y="1049870"/>
            <a:ext cx="2295411" cy="215676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imgb" descr="IMG002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435" y="1771173"/>
            <a:ext cx="2228570" cy="187088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5" descr="F8INTCAQEEOZICA50GHGOCA01TZG2CAXYR91GCAX73LR4CAI6JGQ5CALBKX3XCAKZTRAHCAIE4EBZCATVO5PLCAMM9UGICAPQY1YHCARIXR6ECAHV9H8RCA6D7CVOCAW3TUSICA2084LJCA345UZ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778" y="831388"/>
            <a:ext cx="2272846" cy="187522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3" descr="D:\GA DTU\5nay\tre\giuong t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006" y="4265920"/>
            <a:ext cx="2161721" cy="187522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7" descr="chong_tre11520051629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6202" y="4645857"/>
            <a:ext cx="1916573" cy="177648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7" desc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225" y="4265920"/>
            <a:ext cx="2272846" cy="187522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imgb" descr="75197278-235323_coi%20xay%20thoc%20cop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6763" y="3206632"/>
            <a:ext cx="2216416" cy="187088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16" presetClass="entr" presetSubtype="37"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par>
                                <p:cTn id="31" presetID="16" presetClass="entr" presetSubtype="37"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outVertical)">
                                      <p:cBhvr>
                                        <p:cTn id="33" dur="500"/>
                                        <p:tgtEl>
                                          <p:spTgt spid="7"/>
                                        </p:tgtEl>
                                      </p:cBhvr>
                                    </p:animEffect>
                                  </p:childTnLst>
                                </p:cTn>
                              </p:par>
                              <p:par>
                                <p:cTn id="34" presetID="16" presetClass="entr" presetSubtype="37"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6" presetClass="entr" presetSubtype="37"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par>
                                <p:cTn id="40" presetID="16" presetClass="entr" presetSubtype="37"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outVertical)">
                                      <p:cBhvr>
                                        <p:cTn id="42" dur="500"/>
                                        <p:tgtEl>
                                          <p:spTgt spid="9"/>
                                        </p:tgtEl>
                                      </p:cBhvr>
                                    </p:animEffect>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p:cNvSpPr/>
          <p:nvPr/>
        </p:nvSpPr>
        <p:spPr>
          <a:xfrm>
            <a:off x="4226700" y="2846777"/>
            <a:ext cx="5831700" cy="366288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p:cNvSpPr txBox="1">
            <a:spLocks noChangeArrowheads="1"/>
          </p:cNvSpPr>
          <p:nvPr/>
        </p:nvSpPr>
        <p:spPr bwMode="auto">
          <a:xfrm>
            <a:off x="1592723" y="1030895"/>
            <a:ext cx="44553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tabLst>
                <a:tab pos="131445" algn="l"/>
                <a:tab pos="996950" algn="l"/>
              </a:tabLst>
              <a:defRPr sz="4800" b="1">
                <a:solidFill>
                  <a:srgbClr val="0000CC"/>
                </a:solidFill>
                <a:latin typeface="VNI-Times" pitchFamily="2" charset="0"/>
              </a:defRPr>
            </a:lvl1pPr>
            <a:lvl2pPr marL="742950" indent="-285750" defTabSz="913130">
              <a:tabLst>
                <a:tab pos="131445" algn="l"/>
                <a:tab pos="996950" algn="l"/>
              </a:tabLst>
              <a:defRPr sz="4800" b="1">
                <a:solidFill>
                  <a:srgbClr val="0000CC"/>
                </a:solidFill>
                <a:latin typeface="VNI-Times" pitchFamily="2" charset="0"/>
              </a:defRPr>
            </a:lvl2pPr>
            <a:lvl3pPr marL="1143000" indent="-228600" defTabSz="913130">
              <a:tabLst>
                <a:tab pos="131445" algn="l"/>
                <a:tab pos="996950" algn="l"/>
              </a:tabLst>
              <a:defRPr sz="4800" b="1">
                <a:solidFill>
                  <a:srgbClr val="0000CC"/>
                </a:solidFill>
                <a:latin typeface="VNI-Times" pitchFamily="2" charset="0"/>
              </a:defRPr>
            </a:lvl3pPr>
            <a:lvl4pPr marL="1600200" indent="-228600" defTabSz="913130">
              <a:tabLst>
                <a:tab pos="131445" algn="l"/>
                <a:tab pos="996950" algn="l"/>
              </a:tabLst>
              <a:defRPr sz="4800" b="1">
                <a:solidFill>
                  <a:srgbClr val="0000CC"/>
                </a:solidFill>
                <a:latin typeface="VNI-Times" pitchFamily="2" charset="0"/>
              </a:defRPr>
            </a:lvl4pPr>
            <a:lvl5pPr marL="2057400" indent="-228600" defTabSz="913130">
              <a:tabLst>
                <a:tab pos="131445" algn="l"/>
                <a:tab pos="996950" algn="l"/>
              </a:tabLst>
              <a:defRPr sz="4800" b="1">
                <a:solidFill>
                  <a:srgbClr val="0000CC"/>
                </a:solidFill>
                <a:latin typeface="VNI-Times" pitchFamily="2" charset="0"/>
              </a:defRPr>
            </a:lvl5pPr>
            <a:lvl6pPr marL="25146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6pPr>
            <a:lvl7pPr marL="29718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7pPr>
            <a:lvl8pPr marL="34290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8pPr>
            <a:lvl9pPr marL="38862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Tre: Dùng để làm rất nhiều đồ dùng gia đình như đũa, chạn, chõng, bàn ghế, rổ, rá …</a:t>
            </a:r>
            <a:endParaRPr lang="vi-VN" altLang="en-US" sz="2800">
              <a:solidFill>
                <a:srgbClr val="FF0000"/>
              </a:solidFill>
              <a:latin typeface="UTM Flamenco" panose="02040603050506020204" pitchFamily="18" charset="0"/>
            </a:endParaRPr>
          </a:p>
        </p:txBody>
      </p:sp>
      <p:sp>
        <p:nvSpPr>
          <p:cNvPr id="5" name="TextBox 17"/>
          <p:cNvSpPr txBox="1">
            <a:spLocks noChangeArrowheads="1"/>
          </p:cNvSpPr>
          <p:nvPr/>
        </p:nvSpPr>
        <p:spPr bwMode="auto">
          <a:xfrm>
            <a:off x="4824530" y="3339389"/>
            <a:ext cx="464170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tabLst>
                <a:tab pos="131445" algn="l"/>
                <a:tab pos="996950" algn="l"/>
              </a:tabLst>
              <a:defRPr sz="4800" b="1">
                <a:solidFill>
                  <a:srgbClr val="0000CC"/>
                </a:solidFill>
                <a:latin typeface="VNI-Times" pitchFamily="2" charset="0"/>
              </a:defRPr>
            </a:lvl1pPr>
            <a:lvl2pPr marL="742950" indent="-285750" defTabSz="913130">
              <a:tabLst>
                <a:tab pos="131445" algn="l"/>
                <a:tab pos="996950" algn="l"/>
              </a:tabLst>
              <a:defRPr sz="4800" b="1">
                <a:solidFill>
                  <a:srgbClr val="0000CC"/>
                </a:solidFill>
                <a:latin typeface="VNI-Times" pitchFamily="2" charset="0"/>
              </a:defRPr>
            </a:lvl2pPr>
            <a:lvl3pPr marL="1143000" indent="-228600" defTabSz="913130">
              <a:tabLst>
                <a:tab pos="131445" algn="l"/>
                <a:tab pos="996950" algn="l"/>
              </a:tabLst>
              <a:defRPr sz="4800" b="1">
                <a:solidFill>
                  <a:srgbClr val="0000CC"/>
                </a:solidFill>
                <a:latin typeface="VNI-Times" pitchFamily="2" charset="0"/>
              </a:defRPr>
            </a:lvl3pPr>
            <a:lvl4pPr marL="1600200" indent="-228600" defTabSz="913130">
              <a:tabLst>
                <a:tab pos="131445" algn="l"/>
                <a:tab pos="996950" algn="l"/>
              </a:tabLst>
              <a:defRPr sz="4800" b="1">
                <a:solidFill>
                  <a:srgbClr val="0000CC"/>
                </a:solidFill>
                <a:latin typeface="VNI-Times" pitchFamily="2" charset="0"/>
              </a:defRPr>
            </a:lvl4pPr>
            <a:lvl5pPr marL="2057400" indent="-228600" defTabSz="913130">
              <a:tabLst>
                <a:tab pos="131445" algn="l"/>
                <a:tab pos="996950" algn="l"/>
              </a:tabLst>
              <a:defRPr sz="4800" b="1">
                <a:solidFill>
                  <a:srgbClr val="0000CC"/>
                </a:solidFill>
                <a:latin typeface="VNI-Times" pitchFamily="2" charset="0"/>
              </a:defRPr>
            </a:lvl5pPr>
            <a:lvl6pPr marL="25146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6pPr>
            <a:lvl7pPr marL="29718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7pPr>
            <a:lvl8pPr marL="34290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8pPr>
            <a:lvl9pPr marL="38862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Ngoài ra tre còn làm nông cụ, dụng cụ đánh bắt cá, tre trồng thành bụi lớn để chống xói mòn, làm cọc đóng móng nhà. Ngày xưa, tre còn làm cung tên, chông để giết giặc.</a:t>
            </a:r>
            <a:endParaRPr lang="vi-VN" altLang="en-US" sz="2800">
              <a:latin typeface="UTM Flamenco" panose="02040603050506020204" pitchFamily="18" charset="0"/>
            </a:endParaRPr>
          </a:p>
        </p:txBody>
      </p:sp>
      <p:grpSp>
        <p:nvGrpSpPr>
          <p:cNvPr id="6" name="Group 5"/>
          <p:cNvGrpSpPr/>
          <p:nvPr/>
        </p:nvGrpSpPr>
        <p:grpSpPr>
          <a:xfrm>
            <a:off x="-117522" y="2278910"/>
            <a:ext cx="2899633" cy="4653895"/>
            <a:chOff x="3528816" y="1219200"/>
            <a:chExt cx="3240675" cy="5201266"/>
          </a:xfrm>
        </p:grpSpPr>
        <p:pic>
          <p:nvPicPr>
            <p:cNvPr id="7" name="Picture 2" descr="Cartoon students Royalty Free Vector Image - VectorStock"/>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a:fillRect/>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466233" y="1786993"/>
            <a:ext cx="2797399" cy="5145812"/>
            <a:chOff x="12843095" y="658761"/>
            <a:chExt cx="3036002" cy="5584723"/>
          </a:xfrm>
        </p:grpSpPr>
        <p:pic>
          <p:nvPicPr>
            <p:cNvPr id="10" name="Picture 2" descr="Cartoon students Royalty Free Vector Image - VectorStock"/>
            <p:cNvPicPr>
              <a:picLocks noChangeAspect="1" noChangeArrowheads="1"/>
            </p:cNvPicPr>
            <p:nvPr/>
          </p:nvPicPr>
          <p:blipFill rotWithShape="1">
            <a:blip r:embed="rId5">
              <a:extLst>
                <a:ext uri="{BEBA8EAE-BF5A-486C-A8C5-ECC9F3942E4B}">
                  <a14:imgProps xmlns:a14="http://schemas.microsoft.com/office/drawing/2010/main">
                    <a14:imgLayer r:embed="rId2">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a:fillRect/>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p:cNvPicPr>
              <a:picLocks noChangeAspect="1" noChangeArrowheads="1"/>
            </p:cNvPicPr>
            <p:nvPr/>
          </p:nvPicPr>
          <p:blipFill rotWithShape="1">
            <a:blip r:embed="rId6">
              <a:extLst>
                <a:ext uri="{BEBA8EAE-BF5A-486C-A8C5-ECC9F3942E4B}">
                  <a14:imgProps xmlns:a14="http://schemas.microsoft.com/office/drawing/2010/main">
                    <a14:imgLayer r:embed="rId2">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a:fillRect/>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217714" y="185057"/>
            <a:ext cx="7779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2060"/>
                </a:solidFill>
                <a:latin typeface="UTM Cookies" panose="02040603050506020204" pitchFamily="18" charset="0"/>
              </a:rPr>
              <a:t>Đồ dùng được làm bằng </a:t>
            </a:r>
            <a:r>
              <a:rPr lang="vi-VN" altLang="en-US" sz="3600" b="1">
                <a:solidFill>
                  <a:srgbClr val="002060"/>
                </a:solidFill>
                <a:latin typeface="UTM Cookies" panose="02040603050506020204" pitchFamily="18" charset="0"/>
              </a:rPr>
              <a:t>mây, song</a:t>
            </a:r>
            <a:endParaRPr lang="en-US" altLang="en-US" sz="3600" b="1">
              <a:solidFill>
                <a:srgbClr val="002060"/>
              </a:solidFill>
              <a:latin typeface="UTM Cookies" panose="02040603050506020204" pitchFamily="18" charset="0"/>
            </a:endParaRPr>
          </a:p>
        </p:txBody>
      </p:sp>
      <p:pic>
        <p:nvPicPr>
          <p:cNvPr id="3" name="Picture 22" descr="080411104323-987-2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6049" y="1283412"/>
            <a:ext cx="3343509" cy="224121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3" descr="khaydungcoc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882" y="3444175"/>
            <a:ext cx="1749933" cy="155910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7" descr="giodungh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985" y="5316098"/>
            <a:ext cx="1749933" cy="92571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9" descr="Maytred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725" y="864311"/>
            <a:ext cx="3110090" cy="233865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9" descr="D:\GA DTU\5nay\tre\dodungtrongd\maytre Huongbich.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64" y="1606371"/>
            <a:ext cx="4795061" cy="199760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14" y="3914852"/>
            <a:ext cx="4666151" cy="238738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13" descr="images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3865" y="3592792"/>
            <a:ext cx="2592419" cy="248482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34" descr="giodungho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9859" y="3298311"/>
            <a:ext cx="1277542" cy="153689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23" descr="topic306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34689" y="4948742"/>
            <a:ext cx="1321654" cy="142001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4"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7"/>
          <p:cNvSpPr txBox="1">
            <a:spLocks noChangeArrowheads="1"/>
          </p:cNvSpPr>
          <p:nvPr/>
        </p:nvSpPr>
        <p:spPr bwMode="auto">
          <a:xfrm>
            <a:off x="1592723" y="1030895"/>
            <a:ext cx="44553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tabLst>
                <a:tab pos="131445" algn="l"/>
                <a:tab pos="996950" algn="l"/>
              </a:tabLst>
              <a:defRPr sz="4800" b="1">
                <a:solidFill>
                  <a:srgbClr val="0000CC"/>
                </a:solidFill>
                <a:latin typeface="VNI-Times" pitchFamily="2" charset="0"/>
              </a:defRPr>
            </a:lvl1pPr>
            <a:lvl2pPr marL="742950" indent="-285750" defTabSz="913130">
              <a:tabLst>
                <a:tab pos="131445" algn="l"/>
                <a:tab pos="996950" algn="l"/>
              </a:tabLst>
              <a:defRPr sz="4800" b="1">
                <a:solidFill>
                  <a:srgbClr val="0000CC"/>
                </a:solidFill>
                <a:latin typeface="VNI-Times" pitchFamily="2" charset="0"/>
              </a:defRPr>
            </a:lvl2pPr>
            <a:lvl3pPr marL="1143000" indent="-228600" defTabSz="913130">
              <a:tabLst>
                <a:tab pos="131445" algn="l"/>
                <a:tab pos="996950" algn="l"/>
              </a:tabLst>
              <a:defRPr sz="4800" b="1">
                <a:solidFill>
                  <a:srgbClr val="0000CC"/>
                </a:solidFill>
                <a:latin typeface="VNI-Times" pitchFamily="2" charset="0"/>
              </a:defRPr>
            </a:lvl3pPr>
            <a:lvl4pPr marL="1600200" indent="-228600" defTabSz="913130">
              <a:tabLst>
                <a:tab pos="131445" algn="l"/>
                <a:tab pos="996950" algn="l"/>
              </a:tabLst>
              <a:defRPr sz="4800" b="1">
                <a:solidFill>
                  <a:srgbClr val="0000CC"/>
                </a:solidFill>
                <a:latin typeface="VNI-Times" pitchFamily="2" charset="0"/>
              </a:defRPr>
            </a:lvl4pPr>
            <a:lvl5pPr marL="2057400" indent="-228600" defTabSz="913130">
              <a:tabLst>
                <a:tab pos="131445" algn="l"/>
                <a:tab pos="996950" algn="l"/>
              </a:tabLst>
              <a:defRPr sz="4800" b="1">
                <a:solidFill>
                  <a:srgbClr val="0000CC"/>
                </a:solidFill>
                <a:latin typeface="VNI-Times" pitchFamily="2" charset="0"/>
              </a:defRPr>
            </a:lvl5pPr>
            <a:lvl6pPr marL="25146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6pPr>
            <a:lvl7pPr marL="29718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7pPr>
            <a:lvl8pPr marL="34290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8pPr>
            <a:lvl9pPr marL="38862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Mây và song: Làm đồ thủ công mỹ nghệ, như tủ, bàn ghế…phục vụ cho đời sống và xuất khẩu.</a:t>
            </a:r>
            <a:endParaRPr lang="vi-VN" altLang="en-US" sz="2800">
              <a:solidFill>
                <a:srgbClr val="FF0000"/>
              </a:solidFill>
              <a:latin typeface="UTM Flamenco" panose="02040603050506020204" pitchFamily="18" charset="0"/>
            </a:endParaRPr>
          </a:p>
        </p:txBody>
      </p:sp>
      <p:sp>
        <p:nvSpPr>
          <p:cNvPr id="5" name="TextBox 17"/>
          <p:cNvSpPr txBox="1">
            <a:spLocks noChangeArrowheads="1"/>
          </p:cNvSpPr>
          <p:nvPr/>
        </p:nvSpPr>
        <p:spPr bwMode="auto">
          <a:xfrm>
            <a:off x="5120613" y="4130263"/>
            <a:ext cx="464170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tabLst>
                <a:tab pos="131445" algn="l"/>
                <a:tab pos="996950" algn="l"/>
              </a:tabLst>
              <a:defRPr sz="4800" b="1">
                <a:solidFill>
                  <a:srgbClr val="0000CC"/>
                </a:solidFill>
                <a:latin typeface="VNI-Times" pitchFamily="2" charset="0"/>
              </a:defRPr>
            </a:lvl1pPr>
            <a:lvl2pPr marL="742950" indent="-285750" defTabSz="913130">
              <a:tabLst>
                <a:tab pos="131445" algn="l"/>
                <a:tab pos="996950" algn="l"/>
              </a:tabLst>
              <a:defRPr sz="4800" b="1">
                <a:solidFill>
                  <a:srgbClr val="0000CC"/>
                </a:solidFill>
                <a:latin typeface="VNI-Times" pitchFamily="2" charset="0"/>
              </a:defRPr>
            </a:lvl2pPr>
            <a:lvl3pPr marL="1143000" indent="-228600" defTabSz="913130">
              <a:tabLst>
                <a:tab pos="131445" algn="l"/>
                <a:tab pos="996950" algn="l"/>
              </a:tabLst>
              <a:defRPr sz="4800" b="1">
                <a:solidFill>
                  <a:srgbClr val="0000CC"/>
                </a:solidFill>
                <a:latin typeface="VNI-Times" pitchFamily="2" charset="0"/>
              </a:defRPr>
            </a:lvl3pPr>
            <a:lvl4pPr marL="1600200" indent="-228600" defTabSz="913130">
              <a:tabLst>
                <a:tab pos="131445" algn="l"/>
                <a:tab pos="996950" algn="l"/>
              </a:tabLst>
              <a:defRPr sz="4800" b="1">
                <a:solidFill>
                  <a:srgbClr val="0000CC"/>
                </a:solidFill>
                <a:latin typeface="VNI-Times" pitchFamily="2" charset="0"/>
              </a:defRPr>
            </a:lvl4pPr>
            <a:lvl5pPr marL="2057400" indent="-228600" defTabSz="913130">
              <a:tabLst>
                <a:tab pos="131445" algn="l"/>
                <a:tab pos="996950" algn="l"/>
              </a:tabLst>
              <a:defRPr sz="4800" b="1">
                <a:solidFill>
                  <a:srgbClr val="0000CC"/>
                </a:solidFill>
                <a:latin typeface="VNI-Times" pitchFamily="2" charset="0"/>
              </a:defRPr>
            </a:lvl5pPr>
            <a:lvl6pPr marL="25146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6pPr>
            <a:lvl7pPr marL="29718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7pPr>
            <a:lvl8pPr marL="34290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8pPr>
            <a:lvl9pPr marL="38862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Có nhiều làng nghề thủ công mĩ nghệ sản xuất các đồ dùng bằng mây, song. Mời các bạn cùng theo dõi nhé !</a:t>
            </a:r>
            <a:endParaRPr lang="vi-VN" altLang="en-US" sz="2800">
              <a:latin typeface="UTM Flamenco" panose="02040603050506020204" pitchFamily="18" charset="0"/>
            </a:endParaRPr>
          </a:p>
        </p:txBody>
      </p:sp>
      <p:grpSp>
        <p:nvGrpSpPr>
          <p:cNvPr id="6" name="Group 5"/>
          <p:cNvGrpSpPr/>
          <p:nvPr/>
        </p:nvGrpSpPr>
        <p:grpSpPr>
          <a:xfrm>
            <a:off x="-117522" y="2278910"/>
            <a:ext cx="2899633" cy="4653895"/>
            <a:chOff x="3528816" y="1219200"/>
            <a:chExt cx="3240675" cy="5201266"/>
          </a:xfrm>
        </p:grpSpPr>
        <p:pic>
          <p:nvPicPr>
            <p:cNvPr id="7" name="Picture 2" descr="Cartoon students Royalty Free Vector Image - VectorStock"/>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a:fillRect/>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ếu niên tiền phong quàng khăn đỏ minh họa"/>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466233" y="1786993"/>
            <a:ext cx="2797399" cy="5145812"/>
            <a:chOff x="12843095" y="658761"/>
            <a:chExt cx="3036002" cy="5584723"/>
          </a:xfrm>
        </p:grpSpPr>
        <p:pic>
          <p:nvPicPr>
            <p:cNvPr id="10" name="Picture 2" descr="Cartoon students Royalty Free Vector Image - VectorStock"/>
            <p:cNvPicPr>
              <a:picLocks noChangeAspect="1" noChangeArrowheads="1"/>
            </p:cNvPicPr>
            <p:nvPr/>
          </p:nvPicPr>
          <p:blipFill rotWithShape="1">
            <a:blip r:embed="rId5">
              <a:extLst>
                <a:ext uri="{BEBA8EAE-BF5A-486C-A8C5-ECC9F3942E4B}">
                  <a14:imgProps xmlns:a14="http://schemas.microsoft.com/office/drawing/2010/main">
                    <a14:imgLayer r:embed="rId2">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a:fillRect/>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students Royalty Free Vector Image - VectorStock"/>
            <p:cNvPicPr>
              <a:picLocks noChangeAspect="1" noChangeArrowheads="1"/>
            </p:cNvPicPr>
            <p:nvPr/>
          </p:nvPicPr>
          <p:blipFill rotWithShape="1">
            <a:blip r:embed="rId6">
              <a:extLst>
                <a:ext uri="{BEBA8EAE-BF5A-486C-A8C5-ECC9F3942E4B}">
                  <a14:imgProps xmlns:a14="http://schemas.microsoft.com/office/drawing/2010/main">
                    <a14:imgLayer r:embed="rId2">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a:fillRect/>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iếu niên tiền phong quàng khăn đỏ minh họa"/>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1"/>
          <a:stretch>
            <a:fillRect/>
          </a:stretch>
        </p:blipFill>
        <p:spPr>
          <a:xfrm>
            <a:off x="0" y="-1"/>
            <a:ext cx="12192000" cy="6857999"/>
          </a:xfrm>
          <a:prstGeom prst="rect">
            <a:avLst/>
          </a:prstGeom>
        </p:spPr>
      </p:pic>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sp>
        <p:nvSpPr>
          <p:cNvPr id="8" name="TextBox 79"/>
          <p:cNvSpPr txBox="1">
            <a:spLocks noChangeArrowheads="1"/>
          </p:cNvSpPr>
          <p:nvPr/>
        </p:nvSpPr>
        <p:spPr bwMode="auto">
          <a:xfrm>
            <a:off x="1100627" y="2311759"/>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KHỞI ĐỘNG</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
          <p:cNvSpPr txBox="1">
            <a:spLocks noChangeArrowheads="1"/>
          </p:cNvSpPr>
          <p:nvPr/>
        </p:nvSpPr>
        <p:spPr bwMode="auto">
          <a:xfrm>
            <a:off x="3915928" y="2967335"/>
            <a:ext cx="46417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tabLst>
                <a:tab pos="131445" algn="l"/>
                <a:tab pos="996950" algn="l"/>
              </a:tabLst>
              <a:defRPr sz="4800" b="1">
                <a:solidFill>
                  <a:srgbClr val="0000CC"/>
                </a:solidFill>
                <a:latin typeface="VNI-Times" pitchFamily="2" charset="0"/>
              </a:defRPr>
            </a:lvl1pPr>
            <a:lvl2pPr marL="742950" indent="-285750" defTabSz="913130">
              <a:tabLst>
                <a:tab pos="131445" algn="l"/>
                <a:tab pos="996950" algn="l"/>
              </a:tabLst>
              <a:defRPr sz="4800" b="1">
                <a:solidFill>
                  <a:srgbClr val="0000CC"/>
                </a:solidFill>
                <a:latin typeface="VNI-Times" pitchFamily="2" charset="0"/>
              </a:defRPr>
            </a:lvl2pPr>
            <a:lvl3pPr marL="1143000" indent="-228600" defTabSz="913130">
              <a:tabLst>
                <a:tab pos="131445" algn="l"/>
                <a:tab pos="996950" algn="l"/>
              </a:tabLst>
              <a:defRPr sz="4800" b="1">
                <a:solidFill>
                  <a:srgbClr val="0000CC"/>
                </a:solidFill>
                <a:latin typeface="VNI-Times" pitchFamily="2" charset="0"/>
              </a:defRPr>
            </a:lvl3pPr>
            <a:lvl4pPr marL="1600200" indent="-228600" defTabSz="913130">
              <a:tabLst>
                <a:tab pos="131445" algn="l"/>
                <a:tab pos="996950" algn="l"/>
              </a:tabLst>
              <a:defRPr sz="4800" b="1">
                <a:solidFill>
                  <a:srgbClr val="0000CC"/>
                </a:solidFill>
                <a:latin typeface="VNI-Times" pitchFamily="2" charset="0"/>
              </a:defRPr>
            </a:lvl4pPr>
            <a:lvl5pPr marL="2057400" indent="-228600" defTabSz="913130">
              <a:tabLst>
                <a:tab pos="131445" algn="l"/>
                <a:tab pos="996950" algn="l"/>
              </a:tabLst>
              <a:defRPr sz="4800" b="1">
                <a:solidFill>
                  <a:srgbClr val="0000CC"/>
                </a:solidFill>
                <a:latin typeface="VNI-Times" pitchFamily="2" charset="0"/>
              </a:defRPr>
            </a:lvl5pPr>
            <a:lvl6pPr marL="25146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6pPr>
            <a:lvl7pPr marL="29718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7pPr>
            <a:lvl8pPr marL="34290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8pPr>
            <a:lvl9pPr marL="38862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9pPr>
          </a:lstStyle>
          <a:p>
            <a:pPr algn="ctr"/>
            <a:r>
              <a:rPr lang="vi-VN" altLang="en-US" sz="5400">
                <a:latin typeface="UTM Flamenco" panose="02040603050506020204" pitchFamily="18" charset="0"/>
              </a:rPr>
              <a:t>Video</a:t>
            </a:r>
            <a:endParaRPr lang="vi-VN" altLang="en-US" sz="5400">
              <a:latin typeface="UTM Flamenco"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286418"/>
            <a:ext cx="3413760" cy="4663022"/>
          </a:xfrm>
          <a:prstGeom prst="rect">
            <a:avLst/>
          </a:prstGeom>
        </p:spPr>
      </p:pic>
      <p:sp>
        <p:nvSpPr>
          <p:cNvPr id="8" name="TextBox 79"/>
          <p:cNvSpPr txBox="1">
            <a:spLocks noChangeArrowheads="1"/>
          </p:cNvSpPr>
          <p:nvPr/>
        </p:nvSpPr>
        <p:spPr bwMode="auto">
          <a:xfrm>
            <a:off x="2048840" y="21175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LIÊN HỆ</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p:cNvSpPr/>
          <p:nvPr/>
        </p:nvSpPr>
        <p:spPr>
          <a:xfrm>
            <a:off x="1327067" y="214010"/>
            <a:ext cx="4986647"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7"/>
          <p:cNvSpPr txBox="1">
            <a:spLocks noChangeArrowheads="1"/>
          </p:cNvSpPr>
          <p:nvPr/>
        </p:nvSpPr>
        <p:spPr bwMode="auto">
          <a:xfrm>
            <a:off x="1592723" y="1236466"/>
            <a:ext cx="44553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tabLst>
                <a:tab pos="131445" algn="l"/>
                <a:tab pos="996950" algn="l"/>
              </a:tabLst>
              <a:defRPr sz="4800" b="1">
                <a:solidFill>
                  <a:srgbClr val="0000CC"/>
                </a:solidFill>
                <a:latin typeface="VNI-Times" pitchFamily="2" charset="0"/>
              </a:defRPr>
            </a:lvl1pPr>
            <a:lvl2pPr marL="742950" indent="-285750" defTabSz="913130">
              <a:tabLst>
                <a:tab pos="131445" algn="l"/>
                <a:tab pos="996950" algn="l"/>
              </a:tabLst>
              <a:defRPr sz="4800" b="1">
                <a:solidFill>
                  <a:srgbClr val="0000CC"/>
                </a:solidFill>
                <a:latin typeface="VNI-Times" pitchFamily="2" charset="0"/>
              </a:defRPr>
            </a:lvl2pPr>
            <a:lvl3pPr marL="1143000" indent="-228600" defTabSz="913130">
              <a:tabLst>
                <a:tab pos="131445" algn="l"/>
                <a:tab pos="996950" algn="l"/>
              </a:tabLst>
              <a:defRPr sz="4800" b="1">
                <a:solidFill>
                  <a:srgbClr val="0000CC"/>
                </a:solidFill>
                <a:latin typeface="VNI-Times" pitchFamily="2" charset="0"/>
              </a:defRPr>
            </a:lvl3pPr>
            <a:lvl4pPr marL="1600200" indent="-228600" defTabSz="913130">
              <a:tabLst>
                <a:tab pos="131445" algn="l"/>
                <a:tab pos="996950" algn="l"/>
              </a:tabLst>
              <a:defRPr sz="4800" b="1">
                <a:solidFill>
                  <a:srgbClr val="0000CC"/>
                </a:solidFill>
                <a:latin typeface="VNI-Times" pitchFamily="2" charset="0"/>
              </a:defRPr>
            </a:lvl4pPr>
            <a:lvl5pPr marL="2057400" indent="-228600" defTabSz="913130">
              <a:tabLst>
                <a:tab pos="131445" algn="l"/>
                <a:tab pos="996950" algn="l"/>
              </a:tabLst>
              <a:defRPr sz="4800" b="1">
                <a:solidFill>
                  <a:srgbClr val="0000CC"/>
                </a:solidFill>
                <a:latin typeface="VNI-Times" pitchFamily="2" charset="0"/>
              </a:defRPr>
            </a:lvl5pPr>
            <a:lvl6pPr marL="25146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6pPr>
            <a:lvl7pPr marL="29718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7pPr>
            <a:lvl8pPr marL="34290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8pPr>
            <a:lvl9pPr marL="38862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9pPr>
          </a:lstStyle>
          <a:p>
            <a:pPr algn="ctr"/>
            <a:r>
              <a:rPr lang="vi-VN" altLang="en-US" sz="2800">
                <a:solidFill>
                  <a:srgbClr val="FF0000"/>
                </a:solidFill>
                <a:latin typeface="UTM Flamenco" panose="02040603050506020204" pitchFamily="18" charset="0"/>
              </a:rPr>
              <a:t>Nhà em có đồ dùng nào làm từ mây, tre, song? </a:t>
            </a:r>
            <a:endParaRPr lang="vi-VN" altLang="en-US" sz="2800">
              <a:solidFill>
                <a:srgbClr val="FF0000"/>
              </a:solidFill>
              <a:latin typeface="UTM Flamenco" panose="02040603050506020204" pitchFamily="18" charset="0"/>
            </a:endParaRPr>
          </a:p>
        </p:txBody>
      </p:sp>
      <p:sp>
        <p:nvSpPr>
          <p:cNvPr id="16" name="TextBox 17"/>
          <p:cNvSpPr txBox="1">
            <a:spLocks noChangeArrowheads="1"/>
          </p:cNvSpPr>
          <p:nvPr/>
        </p:nvSpPr>
        <p:spPr bwMode="auto">
          <a:xfrm>
            <a:off x="5209513" y="4605857"/>
            <a:ext cx="46417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tabLst>
                <a:tab pos="131445" algn="l"/>
                <a:tab pos="996950" algn="l"/>
              </a:tabLst>
              <a:defRPr sz="4800" b="1">
                <a:solidFill>
                  <a:srgbClr val="0000CC"/>
                </a:solidFill>
                <a:latin typeface="VNI-Times" pitchFamily="2" charset="0"/>
              </a:defRPr>
            </a:lvl1pPr>
            <a:lvl2pPr marL="742950" indent="-285750" defTabSz="913130">
              <a:tabLst>
                <a:tab pos="131445" algn="l"/>
                <a:tab pos="996950" algn="l"/>
              </a:tabLst>
              <a:defRPr sz="4800" b="1">
                <a:solidFill>
                  <a:srgbClr val="0000CC"/>
                </a:solidFill>
                <a:latin typeface="VNI-Times" pitchFamily="2" charset="0"/>
              </a:defRPr>
            </a:lvl2pPr>
            <a:lvl3pPr marL="1143000" indent="-228600" defTabSz="913130">
              <a:tabLst>
                <a:tab pos="131445" algn="l"/>
                <a:tab pos="996950" algn="l"/>
              </a:tabLst>
              <a:defRPr sz="4800" b="1">
                <a:solidFill>
                  <a:srgbClr val="0000CC"/>
                </a:solidFill>
                <a:latin typeface="VNI-Times" pitchFamily="2" charset="0"/>
              </a:defRPr>
            </a:lvl3pPr>
            <a:lvl4pPr marL="1600200" indent="-228600" defTabSz="913130">
              <a:tabLst>
                <a:tab pos="131445" algn="l"/>
                <a:tab pos="996950" algn="l"/>
              </a:tabLst>
              <a:defRPr sz="4800" b="1">
                <a:solidFill>
                  <a:srgbClr val="0000CC"/>
                </a:solidFill>
                <a:latin typeface="VNI-Times" pitchFamily="2" charset="0"/>
              </a:defRPr>
            </a:lvl4pPr>
            <a:lvl5pPr marL="2057400" indent="-228600" defTabSz="913130">
              <a:tabLst>
                <a:tab pos="131445" algn="l"/>
                <a:tab pos="996950" algn="l"/>
              </a:tabLst>
              <a:defRPr sz="4800" b="1">
                <a:solidFill>
                  <a:srgbClr val="0000CC"/>
                </a:solidFill>
                <a:latin typeface="VNI-Times" pitchFamily="2" charset="0"/>
              </a:defRPr>
            </a:lvl5pPr>
            <a:lvl6pPr marL="25146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6pPr>
            <a:lvl7pPr marL="29718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7pPr>
            <a:lvl8pPr marL="34290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8pPr>
            <a:lvl9pPr marL="3886200" indent="-228600" defTabSz="913130" eaLnBrk="0" fontAlgn="base" hangingPunct="0">
              <a:spcBef>
                <a:spcPct val="0"/>
              </a:spcBef>
              <a:spcAft>
                <a:spcPct val="0"/>
              </a:spcAft>
              <a:tabLst>
                <a:tab pos="131445" algn="l"/>
                <a:tab pos="996950" algn="l"/>
              </a:tabLst>
              <a:defRPr sz="4800" b="1">
                <a:solidFill>
                  <a:srgbClr val="0000CC"/>
                </a:solidFill>
                <a:latin typeface="VNI-Times" pitchFamily="2" charset="0"/>
              </a:defRPr>
            </a:lvl9pPr>
          </a:lstStyle>
          <a:p>
            <a:pPr algn="ctr"/>
            <a:r>
              <a:rPr lang="vi-VN" altLang="en-US" sz="2800">
                <a:latin typeface="UTM Flamenco" panose="02040603050506020204" pitchFamily="18" charset="0"/>
              </a:rPr>
              <a:t>Hãy nêu cách bảo quản của gia đình mình? </a:t>
            </a:r>
            <a:endParaRPr lang="vi-VN" altLang="en-US" sz="2800">
              <a:latin typeface="UTM Flamenco" panose="02040603050506020204" pitchFamily="18" charset="0"/>
            </a:endParaRPr>
          </a:p>
        </p:txBody>
      </p:sp>
      <p:grpSp>
        <p:nvGrpSpPr>
          <p:cNvPr id="17" name="Group 16"/>
          <p:cNvGrpSpPr/>
          <p:nvPr/>
        </p:nvGrpSpPr>
        <p:grpSpPr>
          <a:xfrm>
            <a:off x="-117522" y="2278910"/>
            <a:ext cx="2899633" cy="4653895"/>
            <a:chOff x="3528816" y="1219200"/>
            <a:chExt cx="3240675" cy="5201266"/>
          </a:xfrm>
        </p:grpSpPr>
        <p:pic>
          <p:nvPicPr>
            <p:cNvPr id="18" name="Picture 2" descr="Cartoon students Royalty Free Vector Image - VectorStock"/>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a:fillRect/>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iếu niên tiền phong quàng khăn đỏ minh họa"/>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9466233" y="1786993"/>
            <a:ext cx="2797399" cy="5145812"/>
            <a:chOff x="12843095" y="658761"/>
            <a:chExt cx="3036002" cy="5584723"/>
          </a:xfrm>
        </p:grpSpPr>
        <p:pic>
          <p:nvPicPr>
            <p:cNvPr id="21" name="Picture 2" descr="Cartoon students Royalty Free Vector Image - VectorStock"/>
            <p:cNvPicPr>
              <a:picLocks noChangeAspect="1" noChangeArrowheads="1"/>
            </p:cNvPicPr>
            <p:nvPr/>
          </p:nvPicPr>
          <p:blipFill rotWithShape="1">
            <a:blip r:embed="rId5">
              <a:extLst>
                <a:ext uri="{BEBA8EAE-BF5A-486C-A8C5-ECC9F3942E4B}">
                  <a14:imgProps xmlns:a14="http://schemas.microsoft.com/office/drawing/2010/main">
                    <a14:imgLayer r:embed="rId2">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a:fillRect/>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students Royalty Free Vector Image - VectorStock"/>
            <p:cNvPicPr>
              <a:picLocks noChangeAspect="1" noChangeArrowheads="1"/>
            </p:cNvPicPr>
            <p:nvPr/>
          </p:nvPicPr>
          <p:blipFill rotWithShape="1">
            <a:blip r:embed="rId6">
              <a:extLst>
                <a:ext uri="{BEBA8EAE-BF5A-486C-A8C5-ECC9F3942E4B}">
                  <a14:imgProps xmlns:a14="http://schemas.microsoft.com/office/drawing/2010/main">
                    <a14:imgLayer r:embed="rId2">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a:fillRect/>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ếu niên tiền phong quàng khăn đỏ minh họa"/>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a:fillRect/>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142081" y="973147"/>
            <a:ext cx="11470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2060"/>
                </a:solidFill>
                <a:latin typeface="UTM Cookies" panose="02040603050506020204" pitchFamily="18" charset="0"/>
                <a:cs typeface="Times New Roman" panose="02020603050405020304" pitchFamily="18" charset="0"/>
              </a:rPr>
              <a:t>	3. Cách bảo quản đồ dùng làm bằng tre, mây, song:</a:t>
            </a:r>
            <a:endParaRPr lang="en-US" altLang="en-US" sz="2800" b="1">
              <a:solidFill>
                <a:srgbClr val="002060"/>
              </a:solidFill>
              <a:latin typeface="UTM Cookies" panose="02040603050506020204" pitchFamily="18" charset="0"/>
              <a:cs typeface="Times New Roman" panose="02020603050405020304" pitchFamily="18" charset="0"/>
            </a:endParaRPr>
          </a:p>
        </p:txBody>
      </p:sp>
      <p:sp>
        <p:nvSpPr>
          <p:cNvPr id="3" name="Text Box 16"/>
          <p:cNvSpPr txBox="1">
            <a:spLocks noChangeArrowheads="1"/>
          </p:cNvSpPr>
          <p:nvPr/>
        </p:nvSpPr>
        <p:spPr bwMode="auto">
          <a:xfrm>
            <a:off x="1442640" y="1859340"/>
            <a:ext cx="93067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Tre và mây, song là những vật liệu phổ biến ở nước ta được dùng  làm đồ dùng trong gia đình, trong sản xuất, làm hàng mĩ nghệ</a:t>
            </a: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a:t>
            </a:r>
            <a:endParaRPr lang="en-US" altLang="en-US" sz="2800" b="1">
              <a:solidFill>
                <a:srgbClr val="00B0F0"/>
              </a:solidFill>
              <a:latin typeface="Times New Roman" panose="02020603050405020304" pitchFamily="18" charset="0"/>
              <a:cs typeface="Times New Roman" panose="02020603050405020304" pitchFamily="18" charset="0"/>
            </a:endParaRPr>
          </a:p>
        </p:txBody>
      </p:sp>
      <p:sp>
        <p:nvSpPr>
          <p:cNvPr id="4" name="Text Box 17"/>
          <p:cNvSpPr txBox="1">
            <a:spLocks noChangeArrowheads="1"/>
          </p:cNvSpPr>
          <p:nvPr/>
        </p:nvSpPr>
        <p:spPr bwMode="auto">
          <a:xfrm>
            <a:off x="1442639" y="3390900"/>
            <a:ext cx="93067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2800" b="1">
                <a:solidFill>
                  <a:srgbClr val="00B0F0"/>
                </a:solidFill>
                <a:latin typeface="Times New Roman" panose="02020603050405020304" pitchFamily="18" charset="0"/>
                <a:cs typeface="Times New Roman" panose="02020603050405020304" pitchFamily="18" charset="0"/>
              </a:rPr>
              <a:t>- </a:t>
            </a:r>
            <a:r>
              <a:rPr lang="en-US" altLang="en-US" sz="2800" b="1">
                <a:solidFill>
                  <a:srgbClr val="00B0F0"/>
                </a:solidFill>
                <a:latin typeface="Times New Roman" panose="02020603050405020304" pitchFamily="18" charset="0"/>
                <a:cs typeface="Times New Roman" panose="02020603050405020304" pitchFamily="18" charset="0"/>
              </a:rPr>
              <a:t>Đồ dùng bằng tre, mây, song là những hàng thủ công dễ mốc ẩm nên để chống ẩm mốc thường được sơn dầu để bảo quản, chống ẩm mốc, không để ngoài mưa nắng.</a:t>
            </a:r>
            <a:endParaRPr lang="en-US" altLang="en-US" sz="2800" b="1">
              <a:solidFill>
                <a:srgbClr val="00B0F0"/>
              </a:solidFill>
              <a:latin typeface="Times New Roman" panose="02020603050405020304" pitchFamily="18" charset="0"/>
              <a:cs typeface="Times New Roman" panose="02020603050405020304" pitchFamily="18" charset="0"/>
            </a:endParaRPr>
          </a:p>
        </p:txBody>
      </p:sp>
      <p:pic>
        <p:nvPicPr>
          <p:cNvPr id="5"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 t="20849" r="2951" b="10332"/>
          <a:stretch>
            <a:fillRect/>
          </a:stretch>
        </p:blipFill>
        <p:spPr>
          <a:xfrm>
            <a:off x="142081" y="4513293"/>
            <a:ext cx="3130479" cy="22199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p:cNvPicPr>
            <a:picLocks noChangeAspect="1"/>
          </p:cNvPicPr>
          <p:nvPr/>
        </p:nvPicPr>
        <p:blipFill>
          <a:blip r:embed="rId1">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4"/>
          <p:cNvSpPr txBox="1">
            <a:spLocks noChangeArrowheads="1"/>
          </p:cNvSpPr>
          <p:nvPr/>
        </p:nvSpPr>
        <p:spPr bwMode="auto">
          <a:xfrm>
            <a:off x="1438141" y="2793965"/>
            <a:ext cx="105425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dirty="0">
                <a:solidFill>
                  <a:srgbClr val="3C72BE"/>
                </a:solidFill>
                <a:latin typeface="UTM Flamenco" panose="02040603050506020204" pitchFamily="18" charset="0"/>
              </a:rPr>
              <a:t>- </a:t>
            </a:r>
            <a:r>
              <a:rPr lang="en-US" altLang="en-US" sz="4000" b="1" dirty="0" err="1">
                <a:solidFill>
                  <a:srgbClr val="3C72BE"/>
                </a:solidFill>
                <a:latin typeface="UTM Flamenco" panose="02040603050506020204" pitchFamily="18" charset="0"/>
              </a:rPr>
              <a:t>Xem</a:t>
            </a:r>
            <a:r>
              <a:rPr lang="en-US" altLang="en-US" sz="4000" b="1" dirty="0">
                <a:solidFill>
                  <a:srgbClr val="3C72BE"/>
                </a:solidFill>
                <a:latin typeface="UTM Flamenco" panose="02040603050506020204" pitchFamily="18" charset="0"/>
              </a:rPr>
              <a:t> </a:t>
            </a:r>
            <a:r>
              <a:rPr lang="en-US" altLang="en-US" sz="4000" b="1" dirty="0" err="1">
                <a:solidFill>
                  <a:srgbClr val="3C72BE"/>
                </a:solidFill>
                <a:latin typeface="UTM Flamenco" panose="02040603050506020204" pitchFamily="18" charset="0"/>
              </a:rPr>
              <a:t>lại</a:t>
            </a:r>
            <a:r>
              <a:rPr lang="en-US" altLang="en-US" sz="4000" b="1" dirty="0">
                <a:solidFill>
                  <a:srgbClr val="3C72BE"/>
                </a:solidFill>
                <a:latin typeface="UTM Flamenco" panose="02040603050506020204" pitchFamily="18" charset="0"/>
              </a:rPr>
              <a:t> </a:t>
            </a:r>
            <a:r>
              <a:rPr lang="vi-VN" altLang="en-US" sz="4000" b="1" dirty="0">
                <a:solidFill>
                  <a:srgbClr val="3C72BE"/>
                </a:solidFill>
                <a:latin typeface="UTM Flamenco" panose="02040603050506020204" pitchFamily="18" charset="0"/>
              </a:rPr>
              <a:t>bài: Tre, mây, song</a:t>
            </a:r>
            <a:r>
              <a:rPr lang="en-US" altLang="en-US" sz="4000" b="1" dirty="0">
                <a:solidFill>
                  <a:srgbClr val="3C72BE"/>
                </a:solidFill>
                <a:latin typeface="UTM Flamenco" panose="02040603050506020204" pitchFamily="18" charset="0"/>
              </a:rPr>
              <a:t>.</a:t>
            </a:r>
            <a:endParaRPr lang="en-US" altLang="en-US" sz="4000" b="1" dirty="0">
              <a:solidFill>
                <a:srgbClr val="3C72BE"/>
              </a:solidFill>
              <a:latin typeface="UTM Flamenco" panose="02040603050506020204" pitchFamily="18" charset="0"/>
            </a:endParaRPr>
          </a:p>
          <a:p>
            <a:pPr eaLnBrk="1" hangingPunct="1">
              <a:spcBef>
                <a:spcPct val="50000"/>
              </a:spcBef>
              <a:buFontTx/>
              <a:buChar char="-"/>
            </a:pPr>
            <a:r>
              <a:rPr lang="en-US" altLang="en-US" sz="4000" b="1" dirty="0">
                <a:solidFill>
                  <a:srgbClr val="3C72BE"/>
                </a:solidFill>
                <a:latin typeface="UTM Flamenco" panose="02040603050506020204" pitchFamily="18" charset="0"/>
              </a:rPr>
              <a:t> </a:t>
            </a:r>
            <a:r>
              <a:rPr lang="en-US" altLang="en-US" sz="4000" b="1" dirty="0" err="1">
                <a:solidFill>
                  <a:srgbClr val="3C72BE"/>
                </a:solidFill>
                <a:latin typeface="UTM Flamenco" panose="02040603050506020204" pitchFamily="18" charset="0"/>
              </a:rPr>
              <a:t>Chuẩn</a:t>
            </a:r>
            <a:r>
              <a:rPr lang="en-US" altLang="en-US" sz="4000" b="1" dirty="0">
                <a:solidFill>
                  <a:srgbClr val="3C72BE"/>
                </a:solidFill>
                <a:latin typeface="UTM Flamenco" panose="02040603050506020204" pitchFamily="18" charset="0"/>
              </a:rPr>
              <a:t> </a:t>
            </a:r>
            <a:r>
              <a:rPr lang="en-US" altLang="en-US" sz="4000" b="1" dirty="0" err="1">
                <a:solidFill>
                  <a:srgbClr val="3C72BE"/>
                </a:solidFill>
                <a:latin typeface="UTM Flamenco" panose="02040603050506020204" pitchFamily="18" charset="0"/>
              </a:rPr>
              <a:t>bị</a:t>
            </a:r>
            <a:r>
              <a:rPr lang="en-US" altLang="en-US" sz="4000" b="1" dirty="0">
                <a:solidFill>
                  <a:srgbClr val="3C72BE"/>
                </a:solidFill>
                <a:latin typeface="UTM Flamenco" panose="02040603050506020204" pitchFamily="18" charset="0"/>
              </a:rPr>
              <a:t>: </a:t>
            </a:r>
            <a:r>
              <a:rPr lang="en-US" altLang="en-US" sz="4000" b="1" dirty="0" err="1">
                <a:solidFill>
                  <a:srgbClr val="3C72BE"/>
                </a:solidFill>
                <a:latin typeface="UTM Flamenco" panose="02040603050506020204" pitchFamily="18" charset="0"/>
              </a:rPr>
              <a:t>Sắt</a:t>
            </a:r>
            <a:r>
              <a:rPr lang="en-US" altLang="en-US" sz="4000" b="1" dirty="0">
                <a:solidFill>
                  <a:srgbClr val="3C72BE"/>
                </a:solidFill>
                <a:latin typeface="UTM Flamenco" panose="02040603050506020204" pitchFamily="18" charset="0"/>
              </a:rPr>
              <a:t>, gang, </a:t>
            </a:r>
            <a:r>
              <a:rPr lang="en-US" altLang="en-US" sz="4000" b="1" dirty="0" err="1">
                <a:solidFill>
                  <a:srgbClr val="3C72BE"/>
                </a:solidFill>
                <a:latin typeface="UTM Flamenco" panose="02040603050506020204" pitchFamily="18" charset="0"/>
              </a:rPr>
              <a:t>thép</a:t>
            </a:r>
            <a:r>
              <a:rPr lang="en-US" altLang="en-US" sz="4000" b="1" dirty="0">
                <a:solidFill>
                  <a:srgbClr val="3C72BE"/>
                </a:solidFill>
                <a:latin typeface="UTM Flamenco" panose="02040603050506020204" pitchFamily="18" charset="0"/>
              </a:rPr>
              <a:t>.</a:t>
            </a:r>
            <a:endParaRPr lang="en-US" altLang="en-US" sz="4000" b="1" dirty="0">
              <a:solidFill>
                <a:srgbClr val="3C72BE"/>
              </a:solidFill>
              <a:latin typeface="UTM Flamenco" panose="02040603050506020204" pitchFamily="18" charset="0"/>
            </a:endParaRPr>
          </a:p>
          <a:p>
            <a:pPr eaLnBrk="1" hangingPunct="1">
              <a:spcBef>
                <a:spcPct val="50000"/>
              </a:spcBef>
              <a:buFontTx/>
              <a:buNone/>
            </a:pPr>
            <a:endParaRPr lang="en-US" altLang="en-US" sz="4000" b="1" dirty="0">
              <a:solidFill>
                <a:srgbClr val="3C72BE"/>
              </a:solidFill>
              <a:latin typeface="UTM Flamenco" panose="02040603050506020204" pitchFamily="18" charset="0"/>
            </a:endParaRPr>
          </a:p>
        </p:txBody>
      </p:sp>
      <p:sp>
        <p:nvSpPr>
          <p:cNvPr id="16" name="Text Box 19"/>
          <p:cNvSpPr txBox="1">
            <a:spLocks noChangeArrowheads="1"/>
          </p:cNvSpPr>
          <p:nvPr/>
        </p:nvSpPr>
        <p:spPr bwMode="auto">
          <a:xfrm>
            <a:off x="4201664" y="10605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8000" b="1">
                <a:solidFill>
                  <a:srgbClr val="FF9933"/>
                </a:solidFill>
                <a:effectLst>
                  <a:outerShdw blurRad="38100" dist="38100" dir="2700000" algn="tl">
                    <a:srgbClr val="000000">
                      <a:alpha val="43137"/>
                    </a:srgbClr>
                  </a:outerShdw>
                </a:effectLst>
                <a:latin typeface="UTM Cookies" panose="02040603050506020204" pitchFamily="18" charset="0"/>
              </a:rPr>
              <a:t>DẶN DÒ</a:t>
            </a:r>
            <a:endParaRPr lang="en-US" altLang="en-US" sz="8000" b="1">
              <a:solidFill>
                <a:srgbClr val="FF9933"/>
              </a:solidFill>
              <a:effectLst>
                <a:outerShdw blurRad="38100" dist="38100" dir="2700000" algn="tl">
                  <a:srgbClr val="000000">
                    <a:alpha val="43137"/>
                  </a:srgbClr>
                </a:outerShdw>
              </a:effectLst>
              <a:latin typeface="UTM Cookies"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6"/>
                                        </p:tgtEl>
                                        <p:attrNameLst>
                                          <p:attrName>style.visibility</p:attrName>
                                        </p:attrNameLst>
                                      </p:cBhvr>
                                      <p:to>
                                        <p:strVal val="visible"/>
                                      </p:to>
                                    </p:set>
                                    <p:anim calcmode="discrete" valueType="clr">
                                      <p:cBhvr override="childStyle">
                                        <p:cTn id="1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6"/>
                                        </p:tgtEl>
                                        <p:attrNameLst>
                                          <p:attrName>fillcolor</p:attrName>
                                        </p:attrNameLst>
                                      </p:cBhvr>
                                      <p:tavLst>
                                        <p:tav tm="0">
                                          <p:val>
                                            <p:clrVal>
                                              <a:schemeClr val="accent2"/>
                                            </p:clrVal>
                                          </p:val>
                                        </p:tav>
                                        <p:tav tm="50000">
                                          <p:val>
                                            <p:clrVal>
                                              <a:schemeClr val="hlink"/>
                                            </p:clrVal>
                                          </p:val>
                                        </p:tav>
                                      </p:tavLst>
                                    </p:anim>
                                    <p:set>
                                      <p:cBhvr>
                                        <p:cTn id="13"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0" name="TextBox 79"/>
          <p:cNvSpPr txBox="1">
            <a:spLocks noChangeArrowheads="1"/>
          </p:cNvSpPr>
          <p:nvPr/>
        </p:nvSpPr>
        <p:spPr bwMode="auto">
          <a:xfrm>
            <a:off x="1505906" y="2376821"/>
            <a:ext cx="91801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8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Tạm biệt !</a:t>
            </a:r>
            <a:endParaRPr lang="en-GB" altLang="en-US" sz="88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6"/>
          <p:cNvSpPr txBox="1">
            <a:spLocks noChangeArrowheads="1"/>
          </p:cNvSpPr>
          <p:nvPr/>
        </p:nvSpPr>
        <p:spPr bwMode="auto">
          <a:xfrm>
            <a:off x="824139" y="1409337"/>
            <a:ext cx="1013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Cây gì có bụi có bờ</a:t>
            </a:r>
            <a:endPar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Suốt đời chẳng thấy bao giờ lẻ loi</a:t>
            </a:r>
            <a:endPar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Luôn luôn giúp đỡ con người</a:t>
            </a:r>
            <a:endPar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a:p>
            <a:pPr algn="ctr" eaLnBrk="1" hangingPunct="1">
              <a:spcBef>
                <a:spcPct val="50000"/>
              </a:spcBef>
              <a:buFontTx/>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Làm nhà đánh giặc chẳng thời ngơi tay</a:t>
            </a:r>
            <a:endPar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a:p>
            <a:pPr algn="ctr" eaLnBrk="1" hangingPunct="1">
              <a:spcBef>
                <a:spcPct val="50000"/>
              </a:spcBef>
              <a:buFontTx/>
              <a:buNone/>
            </a:pPr>
            <a:r>
              <a:rPr lang="en-US" altLang="en-US" sz="2400" b="1" i="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(là cây gì?)</a:t>
            </a:r>
            <a:endParaRPr lang="en-US" altLang="en-US" sz="28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sp>
        <p:nvSpPr>
          <p:cNvPr id="6" name="Cloud 5"/>
          <p:cNvSpPr/>
          <p:nvPr/>
        </p:nvSpPr>
        <p:spPr>
          <a:xfrm rot="11015395">
            <a:off x="2952296" y="3862171"/>
            <a:ext cx="5878286" cy="2814555"/>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7" name="Text Box 20"/>
          <p:cNvSpPr txBox="1">
            <a:spLocks noChangeArrowheads="1"/>
          </p:cNvSpPr>
          <p:nvPr/>
        </p:nvSpPr>
        <p:spPr bwMode="auto">
          <a:xfrm>
            <a:off x="-1" y="921339"/>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rPr>
              <a:t>Câu </a:t>
            </a:r>
            <a:r>
              <a:rPr lang="vi-VN" altLang="en-US" sz="4400" b="1">
                <a:solidFill>
                  <a:srgbClr val="3C72BE"/>
                </a:solidFill>
                <a:effectLst>
                  <a:outerShdw blurRad="38100" dist="38100" dir="2700000" algn="tl">
                    <a:srgbClr val="000000">
                      <a:alpha val="43137"/>
                    </a:srgbClr>
                  </a:outerShdw>
                </a:effectLst>
                <a:latin typeface="UTM Cookies" panose="02040603050506020204" pitchFamily="18" charset="0"/>
              </a:rPr>
              <a:t>đố:</a:t>
            </a:r>
            <a:endPar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endParaRPr>
          </a:p>
        </p:txBody>
      </p:sp>
      <p:pic>
        <p:nvPicPr>
          <p:cNvPr id="9" name="Picture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28795" y="4162197"/>
            <a:ext cx="2303917" cy="2303917"/>
          </a:xfrm>
          <a:prstGeom prst="rect">
            <a:avLst/>
          </a:prstGeom>
        </p:spPr>
      </p:pic>
      <p:sp>
        <p:nvSpPr>
          <p:cNvPr id="10" name="Text Box 20"/>
          <p:cNvSpPr txBox="1">
            <a:spLocks noChangeArrowheads="1"/>
          </p:cNvSpPr>
          <p:nvPr/>
        </p:nvSpPr>
        <p:spPr bwMode="auto">
          <a:xfrm>
            <a:off x="4749417" y="4840981"/>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4400" b="1">
                <a:solidFill>
                  <a:srgbClr val="002060"/>
                </a:solidFill>
                <a:latin typeface="UTM Cookies" panose="02040603050506020204" pitchFamily="18" charset="0"/>
              </a:rPr>
              <a:t>Cây tre</a:t>
            </a:r>
            <a:endParaRPr lang="en-US" altLang="en-US" sz="4400" b="1">
              <a:solidFill>
                <a:srgbClr val="002060"/>
              </a:solidFill>
              <a:latin typeface="UTM Cookies" panose="0204060305050602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0"/>
          <p:cNvSpPr txBox="1">
            <a:spLocks noChangeArrowheads="1"/>
          </p:cNvSpPr>
          <p:nvPr/>
        </p:nvSpPr>
        <p:spPr bwMode="auto">
          <a:xfrm>
            <a:off x="-1" y="921339"/>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rPr>
              <a:t>Câu </a:t>
            </a:r>
            <a:r>
              <a:rPr lang="vi-VN" altLang="en-US" sz="4400" b="1">
                <a:solidFill>
                  <a:srgbClr val="3C72BE"/>
                </a:solidFill>
                <a:effectLst>
                  <a:outerShdw blurRad="38100" dist="38100" dir="2700000" algn="tl">
                    <a:srgbClr val="000000">
                      <a:alpha val="43137"/>
                    </a:srgbClr>
                  </a:outerShdw>
                </a:effectLst>
                <a:latin typeface="UTM Cookies" panose="02040603050506020204" pitchFamily="18" charset="0"/>
              </a:rPr>
              <a:t>đố:</a:t>
            </a:r>
            <a:endParaRPr lang="en-US" altLang="en-US" sz="4400" b="1">
              <a:solidFill>
                <a:srgbClr val="3C72BE"/>
              </a:solidFill>
              <a:effectLst>
                <a:outerShdw blurRad="38100" dist="38100" dir="2700000" algn="tl">
                  <a:srgbClr val="000000">
                    <a:alpha val="43137"/>
                  </a:srgbClr>
                </a:outerShdw>
              </a:effectLst>
              <a:latin typeface="UTM Cookies" panose="02040603050506020204" pitchFamily="18" charset="0"/>
            </a:endParaRPr>
          </a:p>
        </p:txBody>
      </p:sp>
      <p:sp>
        <p:nvSpPr>
          <p:cNvPr id="11" name="Text Box 16"/>
          <p:cNvSpPr txBox="1">
            <a:spLocks noChangeArrowheads="1"/>
          </p:cNvSpPr>
          <p:nvPr/>
        </p:nvSpPr>
        <p:spPr bwMode="auto">
          <a:xfrm>
            <a:off x="824139" y="1297255"/>
            <a:ext cx="1013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Cây gì hình dáng con rồng</a:t>
            </a:r>
            <a:endPar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Leo lên quấn quýt một lòng theo tre</a:t>
            </a:r>
            <a:endPar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Dù ai ngăn cản chẳng nghe</a:t>
            </a:r>
            <a:endPar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Luôn luôn gắn bó theo tre một lòng</a:t>
            </a:r>
            <a:endPar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a:p>
            <a:pPr algn="ctr">
              <a:spcBef>
                <a:spcPct val="50000"/>
              </a:spcBef>
              <a:buNone/>
            </a:pPr>
            <a:r>
              <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(là cây gì?)</a:t>
            </a:r>
            <a:endParaRPr lang="en-US" altLang="en-US" sz="2400" b="1">
              <a:solidFill>
                <a:srgbClr val="FF9933"/>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sp>
        <p:nvSpPr>
          <p:cNvPr id="12" name="Cloud 11"/>
          <p:cNvSpPr/>
          <p:nvPr/>
        </p:nvSpPr>
        <p:spPr>
          <a:xfrm rot="11015395">
            <a:off x="2867202" y="3762659"/>
            <a:ext cx="5878286" cy="2814555"/>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13" name="Text Box 20"/>
          <p:cNvSpPr txBox="1">
            <a:spLocks noChangeArrowheads="1"/>
          </p:cNvSpPr>
          <p:nvPr/>
        </p:nvSpPr>
        <p:spPr bwMode="auto">
          <a:xfrm>
            <a:off x="3976532" y="4785215"/>
            <a:ext cx="4054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4400" b="1">
                <a:solidFill>
                  <a:srgbClr val="002060"/>
                </a:solidFill>
                <a:latin typeface="UTM Cookies" panose="02040603050506020204" pitchFamily="18" charset="0"/>
              </a:rPr>
              <a:t>Cây mây, song</a:t>
            </a:r>
            <a:endParaRPr lang="en-US" altLang="en-US" sz="4400" b="1">
              <a:solidFill>
                <a:srgbClr val="002060"/>
              </a:solidFill>
              <a:latin typeface="UTM Cookies" panose="0204060305050602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7174" y="1812320"/>
            <a:ext cx="3205241" cy="407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380" y="1985713"/>
            <a:ext cx="3111230" cy="390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410" y="1862678"/>
            <a:ext cx="3903602" cy="415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0"/>
          <p:cNvSpPr txBox="1">
            <a:spLocks noChangeArrowheads="1"/>
          </p:cNvSpPr>
          <p:nvPr/>
        </p:nvSpPr>
        <p:spPr bwMode="auto">
          <a:xfrm>
            <a:off x="3284537" y="822960"/>
            <a:ext cx="5622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b="1">
                <a:solidFill>
                  <a:srgbClr val="002060"/>
                </a:solidFill>
                <a:latin typeface="UTM Cookies" panose="02040603050506020204" pitchFamily="18" charset="0"/>
              </a:rPr>
              <a:t>Vật chất và năng lượng</a:t>
            </a:r>
            <a:endParaRPr lang="en-US" altLang="en-US" sz="3600" b="1">
              <a:solidFill>
                <a:srgbClr val="002060"/>
              </a:solidFill>
              <a:latin typeface="UTM Cookies" panose="0204060305050602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sp>
        <p:nvSpPr>
          <p:cNvPr id="10" name="TextBox 79"/>
          <p:cNvSpPr txBox="1">
            <a:spLocks noChangeArrowheads="1"/>
          </p:cNvSpPr>
          <p:nvPr/>
        </p:nvSpPr>
        <p:spPr bwMode="auto">
          <a:xfrm>
            <a:off x="1505906" y="1367086"/>
            <a:ext cx="9180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72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Khoa</a:t>
            </a:r>
            <a:r>
              <a:rPr lang="vi-VN" altLang="en-US" sz="72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 học</a:t>
            </a:r>
            <a:endParaRPr lang="en-GB" altLang="en-US" sz="72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
        <p:nvSpPr>
          <p:cNvPr id="16" name="TextBox 79"/>
          <p:cNvSpPr txBox="1">
            <a:spLocks noChangeArrowheads="1"/>
          </p:cNvSpPr>
          <p:nvPr/>
        </p:nvSpPr>
        <p:spPr bwMode="auto">
          <a:xfrm>
            <a:off x="2824481" y="2730320"/>
            <a:ext cx="6604000" cy="121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44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Tre, mây, song</a:t>
            </a:r>
            <a:endParaRPr lang="en-GB" altLang="en-US" sz="4400">
              <a:ln w="38100">
                <a:solidFill>
                  <a:sysClr val="windowText" lastClr="000000"/>
                </a:solidFill>
              </a:ln>
              <a:solidFill>
                <a:srgbClr val="00B0F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p:cNvSpPr/>
          <p:nvPr/>
        </p:nvSpPr>
        <p:spPr>
          <a:xfrm>
            <a:off x="1569789" y="1387508"/>
            <a:ext cx="936796" cy="936796"/>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6" name="矩形: 圆角 29"/>
          <p:cNvSpPr/>
          <p:nvPr/>
        </p:nvSpPr>
        <p:spPr>
          <a:xfrm>
            <a:off x="1577489" y="2544009"/>
            <a:ext cx="949041" cy="89141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7" name="矩形: 圆角 30"/>
          <p:cNvSpPr/>
          <p:nvPr/>
        </p:nvSpPr>
        <p:spPr>
          <a:xfrm>
            <a:off x="1577489" y="3704523"/>
            <a:ext cx="936796" cy="936796"/>
          </a:xfrm>
          <a:prstGeom prst="roundRect">
            <a:avLst>
              <a:gd name="adj" fmla="val 38426"/>
            </a:avLst>
          </a:prstGeom>
          <a:solidFill>
            <a:srgbClr val="92D05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9" name="TextBox 28"/>
          <p:cNvSpPr txBox="1"/>
          <p:nvPr/>
        </p:nvSpPr>
        <p:spPr>
          <a:xfrm>
            <a:off x="2139791" y="1625307"/>
            <a:ext cx="9228070" cy="584775"/>
          </a:xfrm>
          <a:prstGeom prst="rect">
            <a:avLst/>
          </a:prstGeom>
          <a:noFill/>
        </p:spPr>
        <p:txBody>
          <a:bodyPr wrap="square">
            <a:spAutoFit/>
          </a:bodyPr>
          <a:lstStyle/>
          <a:p>
            <a:pPr indent="457200" algn="just"/>
            <a:r>
              <a:rPr lang="vi-VN"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a:t>
            </a:r>
            <a:r>
              <a:rPr lang="da-DK"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ể được một số đồ dùng làm</a:t>
            </a:r>
            <a:r>
              <a:rPr lang="vi-VN"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 tre, mây, song</a:t>
            </a:r>
            <a:endParaRPr lang="en-US" sz="3200" b="1">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0" name="TextBox 29"/>
          <p:cNvSpPr txBox="1"/>
          <p:nvPr/>
        </p:nvSpPr>
        <p:spPr>
          <a:xfrm>
            <a:off x="2167308" y="2658231"/>
            <a:ext cx="8513136" cy="584775"/>
          </a:xfrm>
          <a:prstGeom prst="rect">
            <a:avLst/>
          </a:prstGeom>
          <a:noFill/>
        </p:spPr>
        <p:txBody>
          <a:bodyPr wrap="square">
            <a:spAutoFit/>
          </a:bodyPr>
          <a:lstStyle/>
          <a:p>
            <a:pPr indent="457200" algn="just"/>
            <a:r>
              <a:rPr lang="vi-VN"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N</a:t>
            </a:r>
            <a:r>
              <a:rPr lang="da-DK"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hận biết một số đặc điểm</a:t>
            </a:r>
            <a:r>
              <a:rPr lang="vi-VN"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của tre, mây, song</a:t>
            </a:r>
            <a:endParaRPr lang="en-US" sz="3200" b="1">
              <a:solidFill>
                <a:srgbClr val="FF66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1" name="TextBox 30"/>
          <p:cNvSpPr txBox="1"/>
          <p:nvPr/>
        </p:nvSpPr>
        <p:spPr>
          <a:xfrm>
            <a:off x="2167308" y="3570675"/>
            <a:ext cx="9483673" cy="1077218"/>
          </a:xfrm>
          <a:prstGeom prst="rect">
            <a:avLst/>
          </a:prstGeom>
          <a:noFill/>
        </p:spPr>
        <p:txBody>
          <a:bodyPr wrap="square">
            <a:spAutoFit/>
          </a:bodyPr>
          <a:lstStyle/>
          <a:p>
            <a:pPr indent="457200" algn="just"/>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Quan sát, nhận biết một số đồ</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dùng làm từ tre, </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mây, song</a:t>
            </a:r>
            <a:r>
              <a:rPr lang="vi-VN"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639729"/>
                </a:solidFill>
                <a:latin typeface="Times New Roman" panose="02020603050405020304" pitchFamily="18" charset="0"/>
                <a:ea typeface="Times New Roman" panose="02020603050405020304" pitchFamily="18" charset="0"/>
                <a:cs typeface="Times New Roman" panose="02020603050405020304" pitchFamily="18" charset="0"/>
              </a:rPr>
              <a:t>và cách bảo quản chúng</a:t>
            </a:r>
            <a:endParaRPr lang="en-US" sz="3200" b="1">
              <a:solidFill>
                <a:srgbClr val="639729"/>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2" name="矩形: 圆角 30"/>
          <p:cNvSpPr/>
          <p:nvPr/>
        </p:nvSpPr>
        <p:spPr>
          <a:xfrm>
            <a:off x="1569789" y="4932414"/>
            <a:ext cx="936796" cy="936796"/>
          </a:xfrm>
          <a:prstGeom prst="roundRect">
            <a:avLst>
              <a:gd name="adj" fmla="val 38426"/>
            </a:avLst>
          </a:prstGeom>
          <a:solidFill>
            <a:srgbClr val="FF000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4</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3" name="TextBox 32"/>
          <p:cNvSpPr txBox="1"/>
          <p:nvPr/>
        </p:nvSpPr>
        <p:spPr>
          <a:xfrm>
            <a:off x="2167308" y="4886828"/>
            <a:ext cx="8213179" cy="1077218"/>
          </a:xfrm>
          <a:prstGeom prst="rect">
            <a:avLst/>
          </a:prstGeom>
          <a:noFill/>
        </p:spPr>
        <p:txBody>
          <a:bodyPr wrap="square">
            <a:spAutoFit/>
          </a:bodyPr>
          <a:lstStyle/>
          <a:p>
            <a:pPr indent="457200" algn="just"/>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 thích các sản phẩm làm</a:t>
            </a: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 </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da-DK"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tre, mây, song.</a:t>
            </a:r>
            <a:endParaRPr lang="en-US" sz="3200" b="1">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a:fillRect/>
          </a:stretch>
        </p:blipFill>
        <p:spPr>
          <a:xfrm>
            <a:off x="2264225" y="397691"/>
            <a:ext cx="1000828" cy="833120"/>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5273" y="397691"/>
            <a:ext cx="6714500" cy="887128"/>
          </a:xfrm>
          <a:prstGeom prst="rect">
            <a:avLst/>
          </a:prstGeom>
        </p:spPr>
      </p:pic>
      <p:sp>
        <p:nvSpPr>
          <p:cNvPr id="7" name="椭圆 6"/>
          <p:cNvSpPr/>
          <p:nvPr/>
        </p:nvSpPr>
        <p:spPr>
          <a:xfrm>
            <a:off x="9911080" y="4564380"/>
            <a:ext cx="2280920" cy="22809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p:bldP spid="30" grpId="0"/>
      <p:bldP spid="31" grpId="0"/>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1837997" y="1627795"/>
            <a:ext cx="115245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600" b="1">
                <a:solidFill>
                  <a:srgbClr val="0070C0"/>
                </a:solidFill>
                <a:latin typeface="Times New Roman" panose="02020603050405020304" pitchFamily="18" charset="0"/>
                <a:cs typeface="Times New Roman" panose="02020603050405020304" pitchFamily="18" charset="0"/>
              </a:rPr>
              <a:t>Đặc </a:t>
            </a:r>
            <a:r>
              <a:rPr lang="vi-VN" sz="3600" b="1" dirty="0">
                <a:solidFill>
                  <a:srgbClr val="0070C0"/>
                </a:solidFill>
                <a:latin typeface="Times New Roman" panose="02020603050405020304" pitchFamily="18" charset="0"/>
                <a:cs typeface="Times New Roman" panose="02020603050405020304" pitchFamily="18" charset="0"/>
              </a:rPr>
              <a:t>điểm và công dụng của tre, mây, song</a:t>
            </a:r>
            <a:endParaRPr lang="vi-VN" sz="3600" b="1" dirty="0">
              <a:solidFill>
                <a:srgbClr val="0070C0"/>
              </a:solidFill>
              <a:latin typeface="Times New Roman" panose="02020603050405020304" pitchFamily="18" charset="0"/>
              <a:cs typeface="Times New Roman" panose="02020603050405020304" pitchFamily="18" charset="0"/>
            </a:endParaRPr>
          </a:p>
        </p:txBody>
      </p:sp>
      <p:sp>
        <p:nvSpPr>
          <p:cNvPr id="17" name="Rectangle 9"/>
          <p:cNvSpPr>
            <a:spLocks noChangeArrowheads="1"/>
          </p:cNvSpPr>
          <p:nvPr/>
        </p:nvSpPr>
        <p:spPr bwMode="auto">
          <a:xfrm>
            <a:off x="1837997" y="2748748"/>
            <a:ext cx="113827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b="1">
                <a:solidFill>
                  <a:srgbClr val="FF6600"/>
                </a:solidFill>
                <a:latin typeface="Times New Roman" panose="02020603050405020304" pitchFamily="18" charset="0"/>
                <a:cs typeface="Times New Roman" panose="02020603050405020304" pitchFamily="18" charset="0"/>
              </a:rPr>
              <a:t>Một </a:t>
            </a:r>
            <a:r>
              <a:rPr lang="vi-VN" sz="3600" b="1" dirty="0">
                <a:solidFill>
                  <a:srgbClr val="FF6600"/>
                </a:solidFill>
                <a:latin typeface="Times New Roman" panose="02020603050405020304" pitchFamily="18" charset="0"/>
                <a:cs typeface="Times New Roman" panose="02020603050405020304" pitchFamily="18" charset="0"/>
              </a:rPr>
              <a:t>số đồ dùng làm bằng tre, mây, song</a:t>
            </a:r>
            <a:endParaRPr lang="vi-VN" sz="3600" b="1" dirty="0">
              <a:solidFill>
                <a:srgbClr val="FF6600"/>
              </a:solidFill>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1837997" y="3869701"/>
            <a:ext cx="11881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b="1">
                <a:solidFill>
                  <a:srgbClr val="639729"/>
                </a:solidFill>
                <a:latin typeface="Times New Roman" panose="02020603050405020304" pitchFamily="18" charset="0"/>
                <a:cs typeface="Times New Roman" panose="02020603050405020304" pitchFamily="18" charset="0"/>
              </a:rPr>
              <a:t>Cách </a:t>
            </a:r>
            <a:r>
              <a:rPr lang="vi-VN" sz="3600" b="1" dirty="0">
                <a:solidFill>
                  <a:srgbClr val="639729"/>
                </a:solidFill>
                <a:latin typeface="Times New Roman" panose="02020603050405020304" pitchFamily="18" charset="0"/>
                <a:cs typeface="Times New Roman" panose="02020603050405020304" pitchFamily="18" charset="0"/>
              </a:rPr>
              <a:t>bảo quản các đồ dùng bằng tre, mây, song</a:t>
            </a:r>
            <a:endParaRPr lang="vi-VN" sz="3600" b="1" dirty="0">
              <a:solidFill>
                <a:srgbClr val="639729"/>
              </a:solidFill>
              <a:latin typeface="Times New Roman" panose="02020603050405020304" pitchFamily="18" charset="0"/>
              <a:cs typeface="Times New Roman" panose="02020603050405020304" pitchFamily="18" charset="0"/>
            </a:endParaRPr>
          </a:p>
        </p:txBody>
      </p:sp>
      <p:sp>
        <p:nvSpPr>
          <p:cNvPr id="19" name="矩形: 圆角 28"/>
          <p:cNvSpPr/>
          <p:nvPr/>
        </p:nvSpPr>
        <p:spPr>
          <a:xfrm>
            <a:off x="1099692" y="1581388"/>
            <a:ext cx="781849" cy="781849"/>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0" name="矩形: 圆角 29"/>
          <p:cNvSpPr/>
          <p:nvPr/>
        </p:nvSpPr>
        <p:spPr>
          <a:xfrm>
            <a:off x="1099691" y="2680988"/>
            <a:ext cx="781849" cy="781849"/>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1" name="矩形: 圆角 30"/>
          <p:cNvSpPr/>
          <p:nvPr/>
        </p:nvSpPr>
        <p:spPr>
          <a:xfrm>
            <a:off x="1112470" y="3780588"/>
            <a:ext cx="781849" cy="781849"/>
          </a:xfrm>
          <a:prstGeom prst="roundRect">
            <a:avLst>
              <a:gd name="adj" fmla="val 38426"/>
            </a:avLst>
          </a:prstGeom>
          <a:solidFill>
            <a:srgbClr val="92D05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23" name="Rectangle 22"/>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37256" y="4609299"/>
            <a:ext cx="1844284" cy="2213141"/>
          </a:xfrm>
          <a:prstGeom prst="rect">
            <a:avLst/>
          </a:prstGeom>
        </p:spPr>
      </p:pic>
      <p:sp>
        <p:nvSpPr>
          <p:cNvPr id="26" name="Rectangle: Rounded Corners 25"/>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3241" t="87578" r="45038" b="4273"/>
          <a:stretch>
            <a:fillRect/>
          </a:stretch>
        </p:blipFill>
        <p:spPr>
          <a:xfrm>
            <a:off x="3516655" y="446931"/>
            <a:ext cx="765731" cy="752057"/>
          </a:xfrm>
          <a:prstGeom prst="rect">
            <a:avLst/>
          </a:prstGeom>
        </p:spPr>
      </p:pic>
      <p:sp>
        <p:nvSpPr>
          <p:cNvPr id="22" name="TextBox 79"/>
          <p:cNvSpPr txBox="1">
            <a:spLocks noChangeArrowheads="1"/>
          </p:cNvSpPr>
          <p:nvPr/>
        </p:nvSpPr>
        <p:spPr bwMode="auto">
          <a:xfrm>
            <a:off x="3920993" y="173201"/>
            <a:ext cx="509809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6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Nội dung</a:t>
            </a:r>
            <a:endParaRPr lang="en-GB" altLang="en-US" sz="6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286418"/>
            <a:ext cx="3413760" cy="4663022"/>
          </a:xfrm>
          <a:prstGeom prst="rect">
            <a:avLst/>
          </a:prstGeom>
        </p:spPr>
      </p:pic>
      <p:sp>
        <p:nvSpPr>
          <p:cNvPr id="13" name="TextBox 79"/>
          <p:cNvSpPr txBox="1">
            <a:spLocks noChangeArrowheads="1"/>
          </p:cNvSpPr>
          <p:nvPr/>
        </p:nvSpPr>
        <p:spPr bwMode="auto">
          <a:xfrm>
            <a:off x="2048840" y="2079482"/>
            <a:ext cx="9180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KHÁM PHÁ</a:t>
            </a:r>
            <a:endParaRPr lang="en-GB" altLang="en-US" sz="9600">
              <a:ln w="57150">
                <a:solidFill>
                  <a:srgbClr val="FF6600"/>
                </a:solidFill>
              </a:ln>
              <a:solidFill>
                <a:srgbClr val="FFC0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2743</Words>
  <Application>WPS Presentation</Application>
  <PresentationFormat>Widescreen</PresentationFormat>
  <Paragraphs>189</Paragraphs>
  <Slides>25</Slides>
  <Notes>10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SimSun</vt:lpstr>
      <vt:lpstr>Wingdings</vt:lpstr>
      <vt:lpstr>VNI-Times</vt:lpstr>
      <vt:lpstr>UTM Cookies</vt:lpstr>
      <vt:lpstr>Segoe Print</vt:lpstr>
      <vt:lpstr>Times New Roman</vt:lpstr>
      <vt:lpstr>Muli</vt:lpstr>
      <vt:lpstr>iCiel Mijas</vt:lpstr>
      <vt:lpstr>UTM Flamenco</vt:lpstr>
      <vt:lpstr>字魂80号-萌趣小鱼体</vt:lpstr>
      <vt:lpstr>.VnTime</vt:lpstr>
      <vt:lpstr>Microsoft YaHei</vt:lpstr>
      <vt:lpstr>Arial Unicode MS</vt:lpstr>
      <vt:lpstr>字魂35号-经典雅黑</vt:lpstr>
      <vt:lpstr>等线</vt:lpstr>
      <vt:lpstr>Office 主题</vt:lpstr>
      <vt:lpstr>Trường Tiểu học Quốc Tuấn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hy</dc:creator>
  <cp:lastModifiedBy>STD_GIANG</cp:lastModifiedBy>
  <cp:revision>67</cp:revision>
  <dcterms:created xsi:type="dcterms:W3CDTF">2019-07-05T05:18:00Z</dcterms:created>
  <dcterms:modified xsi:type="dcterms:W3CDTF">2024-05-25T14:16:03Z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DE459F5FD23A40F0816A6E9BEAA398AF_12</vt:lpwstr>
  </property>
  <property fmtid="{D5CDD505-2E9C-101B-9397-08002B2CF9AE}" pid="3" name="KSOProductBuildVer">
    <vt:lpwstr>1033-12.2.0.16909</vt:lpwstr>
  </property>
</Properties>
</file>