
<file path=[Content_Types].xml><?xml version="1.0" encoding="utf-8"?>
<Types xmlns="http://schemas.openxmlformats.org/package/2006/content-types">
  <Default Extension="wav" ContentType="audio/x-wav"/>
  <Default Extension="png" ContentType="image/png"/>
  <Default Extension="wmf" ContentType="image/x-wmf"/>
  <Default Extension="jpeg" ContentType="image/jpe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4" r:id="rId3"/>
    <p:sldId id="274" r:id="rId5"/>
    <p:sldId id="272" r:id="rId6"/>
    <p:sldId id="266" r:id="rId7"/>
    <p:sldId id="277" r:id="rId8"/>
    <p:sldId id="257" r:id="rId9"/>
    <p:sldId id="262" r:id="rId10"/>
    <p:sldId id="258" r:id="rId11"/>
    <p:sldId id="264" r:id="rId12"/>
    <p:sldId id="259" r:id="rId13"/>
    <p:sldId id="260" r:id="rId14"/>
    <p:sldId id="26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2" autoAdjust="0"/>
    <p:restoredTop sz="94660"/>
  </p:normalViewPr>
  <p:slideViewPr>
    <p:cSldViewPr snapToGrid="0">
      <p:cViewPr varScale="1">
        <p:scale>
          <a:sx n="83" d="100"/>
          <a:sy n="83" d="100"/>
        </p:scale>
        <p:origin x="9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A3AD4E-7CD9-4EC7-A4CD-DF5564584FF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53DE-2541-4498-B9CF-C8A0A8A68A5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lang="en-US"/>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b="1" dirty="0"/>
          </a:p>
        </p:txBody>
      </p:sp>
      <p:sp>
        <p:nvSpPr>
          <p:cNvPr id="4" name="Slide Number Placeholder 3"/>
          <p:cNvSpPr>
            <a:spLocks noGrp="1"/>
          </p:cNvSpPr>
          <p:nvPr>
            <p:ph type="sldNum" sz="quarter" idx="5"/>
          </p:nvPr>
        </p:nvSpPr>
        <p:spPr/>
        <p:txBody>
          <a:bodyPr/>
          <a:lstStyle/>
          <a:p>
            <a:fld id="{66E2D01F-6744-4825-94B9-A08506D180B5}"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fld id="{CF8F6668-2E51-422E-B119-8531E00EBE05}" type="datetime1">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1245598" y="6501343"/>
            <a:ext cx="485529" cy="365125"/>
          </a:xfrm>
          <a:prstGeom prst="rect">
            <a:avLst/>
          </a:prstGeom>
        </p:spPr>
        <p:txBody>
          <a:bodyPr/>
          <a:lstStyle/>
          <a:p>
            <a:fld id="{FB851DA4-9CCF-4E60-BC8E-8CAEAF5A4C6C}"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sndAc>
          <p:stSnd>
            <p:snd r:embed="rId2" name="当我们同在一起.wav"/>
          </p:stSnd>
        </p:sndAc>
      </p:transition>
    </mc:Choice>
    <mc:Fallback>
      <p:transition spd="slow" advTm="3000">
        <p:sndAc>
          <p:stSnd>
            <p:snd r:embed="rId2" name="当我们同在一起.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63A1C593-65D0-4073-BCC9-577B9352EA97}" type="datetimeFigureOut">
              <a:rPr lang="en-US" smtClean="0"/>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png"/><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3" Type="http://schemas.openxmlformats.org/officeDocument/2006/relationships/notesSlide" Target="../notesSlides/notesSlide2.xml"/><Relationship Id="rId12" Type="http://schemas.openxmlformats.org/officeDocument/2006/relationships/slideLayout" Target="../slideLayouts/slideLayout1.xml"/><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19.wmf"/><Relationship Id="rId1"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24.png"/><Relationship Id="rId5" Type="http://schemas.openxmlformats.org/officeDocument/2006/relationships/image" Target="../media/image3.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png"/><Relationship Id="rId10" Type="http://schemas.openxmlformats.org/officeDocument/2006/relationships/notesSlide" Target="../notesSlides/notesSlide4.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E:\0000000我图PPT\03.20\亲子乐园\亲子乐园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 y="-635"/>
            <a:ext cx="12191998" cy="60032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E:\0000000我图PPT\03.20\亲子乐园\r6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086" y="756920"/>
            <a:ext cx="9648825" cy="490601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E:\0000000我图PPT\03.20\亲子乐园\3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08096"/>
            <a:ext cx="12191998" cy="30499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0000000我图PPT\00001PNG素材\儿童卡通\454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22882" y="3207905"/>
            <a:ext cx="4617066" cy="288959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5" descr="E:\0000000我图PPT\00001PNG素材\儿童卡通\卡通人物.png"/>
          <p:cNvPicPr>
            <a:picLocks noChangeAspect="1" noChangeArrowheads="1"/>
          </p:cNvPicPr>
          <p:nvPr/>
        </p:nvPicPr>
        <p:blipFill rotWithShape="1">
          <a:blip r:embed="rId5">
            <a:extLst>
              <a:ext uri="{28A0092B-C50C-407E-A947-70E740481C1C}">
                <a14:useLocalDpi xmlns:a14="http://schemas.microsoft.com/office/drawing/2010/main" val="0"/>
              </a:ext>
            </a:extLst>
          </a:blip>
          <a:srcRect l="-2084" t="-2572" r="59431" b="58435"/>
          <a:stretch>
            <a:fillRect/>
          </a:stretch>
        </p:blipFill>
        <p:spPr bwMode="auto">
          <a:xfrm flipH="1">
            <a:off x="1653482" y="595635"/>
            <a:ext cx="2076400" cy="234796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E:\0000000我图PPT\00001PNG素材\儿童卡通\t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3482" y="4365105"/>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3" name="Tiêu đề 1"/>
          <p:cNvSpPr>
            <a:spLocks noGrp="1"/>
          </p:cNvSpPr>
          <p:nvPr/>
        </p:nvSpPr>
        <p:spPr>
          <a:xfrm>
            <a:off x="1188085" y="3208020"/>
            <a:ext cx="9546590" cy="1664970"/>
          </a:xfrm>
          <a:prstGeom prst="rect">
            <a:avLst/>
          </a:prstGeom>
        </p:spPr>
        <p:txBody>
          <a:bodyPr spcFirstLastPara="1" vert="horz" lIns="91440" tIns="45720" rIns="91440" bIns="45720" numCol="1" rtlCol="0" anchor="b">
            <a:prstTxWarp prst="textArchUp">
              <a:avLst/>
            </a:prstTxWarp>
            <a:normAutofit fontScale="25000" lnSpcReduction="20000"/>
          </a:bodyPr>
          <a:lstStyle>
            <a:lvl1pPr algn="l" defTabSz="914400" rtl="0" eaLnBrk="1" latinLnBrk="0" hangingPunct="1">
              <a:lnSpc>
                <a:spcPct val="90000"/>
              </a:lnSpc>
              <a:spcBef>
                <a:spcPct val="0"/>
              </a:spcBef>
              <a:buNone/>
              <a:defRPr lang="vi-VN" sz="4400" kern="1200">
                <a:solidFill>
                  <a:srgbClr val="404040"/>
                </a:solidFill>
                <a:latin typeface="Segoe UI" panose="020B0502040204020203" pitchFamily="34" charset="0"/>
                <a:ea typeface="Segoe UI" panose="020B0502040204020203" pitchFamily="34" charset="0"/>
                <a:cs typeface="Segoe UI" panose="020B0502040204020203" pitchFamily="34" charset="0"/>
              </a:defRPr>
            </a:lvl1pPr>
          </a:lstStyle>
          <a:p>
            <a:pPr algn="ct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br>
            <a: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sym typeface="+mn-ea"/>
              </a:rPr>
              <a:t>CHÀO MỪNG CÁC EM ĐẾN VỚI TIẾT</a:t>
            </a:r>
            <a:br>
              <a:rPr lang="en-US"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rPr>
            </a:br>
            <a:endParaRPr lang="en-US" altLang="vi-VN" sz="14400" b="1" kern="1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a:cs typeface="Times New Roman" panose="02020603050405020304"/>
            </a:endParaRPr>
          </a:p>
        </p:txBody>
      </p:sp>
      <p:sp>
        <p:nvSpPr>
          <p:cNvPr id="13" name="圆角矩形 1"/>
          <p:cNvSpPr/>
          <p:nvPr/>
        </p:nvSpPr>
        <p:spPr>
          <a:xfrm>
            <a:off x="2262873" y="3313110"/>
            <a:ext cx="7228953" cy="1455231"/>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62268" tIns="81133" rIns="162268" bIns="81133" anchor="ctr">
            <a:scene3d>
              <a:camera prst="orthographicFront"/>
              <a:lightRig rig="soft" dir="t">
                <a:rot lat="0" lon="0" rev="15600000"/>
              </a:lightRig>
            </a:scene3d>
            <a:sp3d extrusionH="57150" prstMaterial="softEdge">
              <a:bevelT w="25400" h="38100"/>
            </a:sp3d>
          </a:bodyPr>
          <a:lstStyle/>
          <a:p>
            <a:pPr algn="ctr" defTabSz="1622425">
              <a:defRPr/>
            </a:pPr>
            <a:r>
              <a:rPr lang="en-US" altLang="zh-CN" sz="3200" b="1" dirty="0">
                <a:solidFill>
                  <a:srgbClr val="FF0000"/>
                </a:solidFill>
                <a:latin typeface="Times New Roman" panose="02020603050405020304" pitchFamily="18" charset="0"/>
                <a:cs typeface="Times New Roman" panose="02020603050405020304" pitchFamily="18" charset="0"/>
              </a:rPr>
              <a:t>Đạo đức</a:t>
            </a:r>
            <a:endParaRPr lang="en-US" altLang="zh-CN" sz="3200" b="1" dirty="0">
              <a:solidFill>
                <a:srgbClr val="FF0000"/>
              </a:solidFill>
              <a:latin typeface="Times New Roman" panose="02020603050405020304" pitchFamily="18" charset="0"/>
              <a:cs typeface="Times New Roman" panose="02020603050405020304" pitchFamily="18" charset="0"/>
            </a:endParaRPr>
          </a:p>
          <a:p>
            <a:pPr algn="ctr" defTabSz="1622425">
              <a:defRPr/>
            </a:pPr>
            <a:r>
              <a:rPr lang="en-US" altLang="zh-CN" sz="3200" b="1" dirty="0">
                <a:solidFill>
                  <a:srgbClr val="FF0000"/>
                </a:solidFill>
                <a:latin typeface="Times New Roman" panose="02020603050405020304" pitchFamily="18" charset="0"/>
                <a:cs typeface="Times New Roman" panose="02020603050405020304" pitchFamily="18" charset="0"/>
              </a:rPr>
              <a:t> LỚP 1</a:t>
            </a:r>
            <a:endParaRPr lang="en-US" altLang="zh-CN"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0-#ppt_w/2"/>
                                          </p:val>
                                        </p:tav>
                                        <p:tav tm="100000">
                                          <p:val>
                                            <p:strVal val="#ppt_x"/>
                                          </p:val>
                                        </p:tav>
                                      </p:tavLst>
                                    </p:anim>
                                    <p:anim calcmode="lin" valueType="num">
                                      <p:cBhvr additive="base">
                                        <p:cTn id="12" dur="75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80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750" fill="hold"/>
                                        <p:tgtEl>
                                          <p:spTgt spid="1026"/>
                                        </p:tgtEl>
                                        <p:attrNameLst>
                                          <p:attrName>ppt_x</p:attrName>
                                        </p:attrNameLst>
                                      </p:cBhvr>
                                      <p:tavLst>
                                        <p:tav tm="0">
                                          <p:val>
                                            <p:strVal val="1+#ppt_w/2"/>
                                          </p:val>
                                        </p:tav>
                                        <p:tav tm="100000">
                                          <p:val>
                                            <p:strVal val="#ppt_x"/>
                                          </p:val>
                                        </p:tav>
                                      </p:tavLst>
                                    </p:anim>
                                    <p:anim calcmode="lin" valueType="num">
                                      <p:cBhvr additive="base">
                                        <p:cTn id="16" dur="750" fill="hold"/>
                                        <p:tgtEl>
                                          <p:spTgt spid="1026"/>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20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anose="02020603050405020304" pitchFamily="18" charset="0"/>
              <a:cs typeface="Times New Roman" panose="02020603050405020304" pitchFamily="18" charset="0"/>
            </a:endParaRPr>
          </a:p>
        </p:txBody>
      </p:sp>
      <p:pic>
        <p:nvPicPr>
          <p:cNvPr id="5" name="Content Placeholder 4"/>
          <p:cNvPicPr>
            <a:picLocks noChangeAspect="1"/>
          </p:cNvPicPr>
          <p:nvPr>
            <p:ph idx="1"/>
          </p:nvPr>
        </p:nvPicPr>
        <p:blipFill>
          <a:blip r:embed="rId1"/>
          <a:stretch>
            <a:fillRect/>
          </a:stretch>
        </p:blipFill>
        <p:spPr>
          <a:xfrm>
            <a:off x="1274445" y="274955"/>
            <a:ext cx="9411335" cy="4521835"/>
          </a:xfrm>
          <a:prstGeom prst="rect">
            <a:avLst/>
          </a:prstGeom>
        </p:spPr>
      </p:pic>
      <p:sp>
        <p:nvSpPr>
          <p:cNvPr id="6" name="Rounded Rectangle 5"/>
          <p:cNvSpPr/>
          <p:nvPr/>
        </p:nvSpPr>
        <p:spPr>
          <a:xfrm>
            <a:off x="1201420" y="4994910"/>
            <a:ext cx="3206115" cy="8864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a:latin typeface="Times New Roman" panose="02020603050405020304" pitchFamily="18" charset="0"/>
                <a:cs typeface="Times New Roman" panose="02020603050405020304" pitchFamily="18" charset="0"/>
              </a:rPr>
              <a:t>Đưa cho bố mẹ</a:t>
            </a:r>
            <a:endParaRPr lang="en-US" sz="2400">
              <a:latin typeface="Times New Roman" panose="02020603050405020304" pitchFamily="18" charset="0"/>
              <a:cs typeface="Times New Roman" panose="02020603050405020304" pitchFamily="18" charset="0"/>
            </a:endParaRPr>
          </a:p>
        </p:txBody>
      </p:sp>
      <p:sp>
        <p:nvSpPr>
          <p:cNvPr id="9" name="Rounded Rectangle 8"/>
          <p:cNvSpPr/>
          <p:nvPr/>
        </p:nvSpPr>
        <p:spPr>
          <a:xfrm>
            <a:off x="4764405" y="4995545"/>
            <a:ext cx="2429510" cy="88582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2400">
                <a:latin typeface="Times New Roman" panose="02020603050405020304" pitchFamily="18" charset="0"/>
                <a:cs typeface="Times New Roman" panose="02020603050405020304" pitchFamily="18" charset="0"/>
              </a:rPr>
              <a:t>Đưa cho thầy cô</a:t>
            </a:r>
            <a:endParaRPr lang="en-US" sz="2400">
              <a:latin typeface="Times New Roman" panose="02020603050405020304" pitchFamily="18" charset="0"/>
              <a:cs typeface="Times New Roman" panose="02020603050405020304" pitchFamily="18" charset="0"/>
            </a:endParaRPr>
          </a:p>
        </p:txBody>
      </p:sp>
      <p:sp>
        <p:nvSpPr>
          <p:cNvPr id="10" name="Rounded Rectangle 9"/>
          <p:cNvSpPr/>
          <p:nvPr/>
        </p:nvSpPr>
        <p:spPr>
          <a:xfrm>
            <a:off x="7635875" y="5074285"/>
            <a:ext cx="2429510" cy="885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2400">
                <a:latin typeface="Times New Roman" panose="02020603050405020304" pitchFamily="18" charset="0"/>
                <a:cs typeface="Times New Roman" panose="02020603050405020304" pitchFamily="18" charset="0"/>
              </a:rPr>
              <a:t>Báo với các chú công an</a:t>
            </a:r>
            <a:endParaRPr lang="en-US" sz="2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28c6e38be8d0178e4ec1"/>
          <p:cNvPicPr>
            <a:picLocks noGrp="1" noChangeAspect="1"/>
          </p:cNvPicPr>
          <p:nvPr>
            <p:ph idx="1"/>
          </p:nvPr>
        </p:nvPicPr>
        <p:blipFill>
          <a:blip r:embed="rId1"/>
          <a:stretch>
            <a:fillRect/>
          </a:stretch>
        </p:blipFill>
        <p:spPr>
          <a:xfrm>
            <a:off x="890270" y="1193165"/>
            <a:ext cx="10521315" cy="44875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745870b86012c47.jpg"/>
          <p:cNvPicPr>
            <a:picLocks noChangeAspect="1"/>
          </p:cNvPicPr>
          <p:nvPr/>
        </p:nvPicPr>
        <p:blipFill>
          <a:blip r:embed="rId1"/>
          <a:stretch>
            <a:fillRect/>
          </a:stretch>
        </p:blipFill>
        <p:spPr>
          <a:xfrm>
            <a:off x="1524000" y="0"/>
            <a:ext cx="9144000" cy="6858000"/>
          </a:xfrm>
          <a:prstGeom prst="rect">
            <a:avLst/>
          </a:prstGeom>
        </p:spPr>
      </p:pic>
      <p:sp>
        <p:nvSpPr>
          <p:cNvPr id="7" name="Rectangle 6"/>
          <p:cNvSpPr/>
          <p:nvPr/>
        </p:nvSpPr>
        <p:spPr>
          <a:xfrm>
            <a:off x="4220789" y="2971800"/>
            <a:ext cx="319831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Củng</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cố</a:t>
            </a: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1"/>
          <a:srcRect/>
          <a:stretch>
            <a:fillRect/>
          </a:stretch>
        </p:blipFill>
        <p:spPr>
          <a:xfrm>
            <a:off x="239694" y="704055"/>
            <a:ext cx="2661644" cy="891500"/>
          </a:xfrm>
          <a:prstGeom prst="rect">
            <a:avLst/>
          </a:prstGeom>
          <a:noFill/>
          <a:ln>
            <a:noFill/>
          </a:ln>
        </p:spPr>
      </p:pic>
      <p:pic>
        <p:nvPicPr>
          <p:cNvPr id="117" name="Google Shape;117;p1"/>
          <p:cNvPicPr preferRelativeResize="0"/>
          <p:nvPr/>
        </p:nvPicPr>
        <p:blipFill rotWithShape="1">
          <a:blip r:embed="rId2"/>
          <a:srcRect l="135" t="36970" r="-1"/>
          <a:stretch>
            <a:fillRect/>
          </a:stretch>
        </p:blipFill>
        <p:spPr>
          <a:xfrm>
            <a:off x="2" y="2438400"/>
            <a:ext cx="12191997" cy="4005651"/>
          </a:xfrm>
          <a:prstGeom prst="rect">
            <a:avLst/>
          </a:prstGeom>
          <a:noFill/>
          <a:ln>
            <a:noFill/>
          </a:ln>
        </p:spPr>
      </p:pic>
      <p:pic>
        <p:nvPicPr>
          <p:cNvPr id="118" name="Google Shape;118;p1"/>
          <p:cNvPicPr preferRelativeResize="0"/>
          <p:nvPr/>
        </p:nvPicPr>
        <p:blipFill rotWithShape="1">
          <a:blip r:embed="rId3"/>
          <a:srcRect/>
          <a:stretch>
            <a:fillRect/>
          </a:stretch>
        </p:blipFill>
        <p:spPr>
          <a:xfrm>
            <a:off x="-1" y="4577330"/>
            <a:ext cx="12818077" cy="2010708"/>
          </a:xfrm>
          <a:prstGeom prst="rect">
            <a:avLst/>
          </a:prstGeom>
          <a:noFill/>
          <a:ln>
            <a:noFill/>
          </a:ln>
        </p:spPr>
      </p:pic>
      <p:pic>
        <p:nvPicPr>
          <p:cNvPr id="119" name="Google Shape;119;p1"/>
          <p:cNvPicPr preferRelativeResize="0"/>
          <p:nvPr/>
        </p:nvPicPr>
        <p:blipFill rotWithShape="1">
          <a:blip r:embed="rId4"/>
          <a:srcRect/>
          <a:stretch>
            <a:fillRect/>
          </a:stretch>
        </p:blipFill>
        <p:spPr>
          <a:xfrm>
            <a:off x="-139429" y="428363"/>
            <a:ext cx="12331428" cy="10693183"/>
          </a:xfrm>
          <a:prstGeom prst="rect">
            <a:avLst/>
          </a:prstGeom>
          <a:noFill/>
          <a:ln>
            <a:noFill/>
          </a:ln>
        </p:spPr>
      </p:pic>
      <p:sp>
        <p:nvSpPr>
          <p:cNvPr id="120" name="Google Shape;120;p1"/>
          <p:cNvSpPr/>
          <p:nvPr/>
        </p:nvSpPr>
        <p:spPr>
          <a:xfrm>
            <a:off x="1915887" y="1868278"/>
            <a:ext cx="8338236" cy="4592245"/>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121900" tIns="60933" rIns="121900" bIns="60933" anchor="ctr" anchorCtr="0">
            <a:noAutofit/>
          </a:bodyPr>
          <a:lstStyle/>
          <a:p>
            <a:pPr lvl="0" algn="ctr"/>
            <a:endParaRPr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24" name="Google Shape;124;p1"/>
          <p:cNvSpPr/>
          <p:nvPr/>
        </p:nvSpPr>
        <p:spPr>
          <a:xfrm>
            <a:off x="4564142" y="2394985"/>
            <a:ext cx="3063716" cy="1231052"/>
          </a:xfrm>
          <a:prstGeom prst="rect">
            <a:avLst/>
          </a:prstGeom>
          <a:noFill/>
          <a:ln>
            <a:noFill/>
          </a:ln>
        </p:spPr>
        <p:txBody>
          <a:bodyPr spcFirstLastPara="1" wrap="square" lIns="121900" tIns="60933" rIns="121900" bIns="60933" anchor="t" anchorCtr="0">
            <a:spAutoFit/>
          </a:bodyPr>
          <a:lstStyle/>
          <a:p>
            <a:r>
              <a:rPr lang="en-US" sz="7200" b="1" dirty="0" err="1">
                <a:solidFill>
                  <a:srgbClr val="FF6600"/>
                </a:solidFill>
                <a:latin typeface="Arial Rounded"/>
                <a:ea typeface="Arial Rounded"/>
                <a:cs typeface="Arial Rounded"/>
                <a:sym typeface="Arial Rounded"/>
              </a:rPr>
              <a:t>Bài</a:t>
            </a:r>
            <a:r>
              <a:rPr lang="en-US" sz="7200" b="1" dirty="0">
                <a:solidFill>
                  <a:srgbClr val="FF6600"/>
                </a:solidFill>
                <a:latin typeface="Arial Rounded"/>
                <a:ea typeface="Arial Rounded"/>
                <a:cs typeface="Arial Rounded"/>
                <a:sym typeface="Arial Rounded"/>
              </a:rPr>
              <a:t> 22</a:t>
            </a:r>
            <a:endParaRPr sz="6400" b="1" dirty="0">
              <a:solidFill>
                <a:srgbClr val="FF6600"/>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5"/>
          <a:srcRect l="30888" t="27748" r="21866"/>
          <a:stretch>
            <a:fillRect/>
          </a:stretch>
        </p:blipFill>
        <p:spPr>
          <a:xfrm>
            <a:off x="8798010" y="-32952"/>
            <a:ext cx="3393991" cy="3285056"/>
          </a:xfrm>
          <a:prstGeom prst="rect">
            <a:avLst/>
          </a:prstGeom>
          <a:noFill/>
          <a:ln>
            <a:noFill/>
          </a:ln>
        </p:spPr>
      </p:pic>
      <p:pic>
        <p:nvPicPr>
          <p:cNvPr id="126" name="Google Shape;126;p1"/>
          <p:cNvPicPr preferRelativeResize="0"/>
          <p:nvPr/>
        </p:nvPicPr>
        <p:blipFill rotWithShape="1">
          <a:blip r:embed="rId6"/>
          <a:srcRect l="1" r="77432"/>
          <a:stretch>
            <a:fillRect/>
          </a:stretch>
        </p:blipFill>
        <p:spPr>
          <a:xfrm>
            <a:off x="0" y="4840823"/>
            <a:ext cx="2751437" cy="1620820"/>
          </a:xfrm>
          <a:prstGeom prst="rect">
            <a:avLst/>
          </a:prstGeom>
          <a:noFill/>
          <a:ln>
            <a:noFill/>
          </a:ln>
        </p:spPr>
      </p:pic>
      <p:grpSp>
        <p:nvGrpSpPr>
          <p:cNvPr id="127" name="Google Shape;127;p1"/>
          <p:cNvGrpSpPr/>
          <p:nvPr/>
        </p:nvGrpSpPr>
        <p:grpSpPr>
          <a:xfrm>
            <a:off x="639707" y="3481240"/>
            <a:ext cx="1405279" cy="2687453"/>
            <a:chOff x="181346" y="1761375"/>
            <a:chExt cx="1517253" cy="2901593"/>
          </a:xfrm>
        </p:grpSpPr>
        <p:pic>
          <p:nvPicPr>
            <p:cNvPr id="128" name="Google Shape;128;p1"/>
            <p:cNvPicPr preferRelativeResize="0"/>
            <p:nvPr/>
          </p:nvPicPr>
          <p:blipFill rotWithShape="1">
            <a:blip r:embed="rId7"/>
            <a:srcRect/>
            <a:stretch>
              <a:fill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8"/>
            <a:srcRect/>
            <a:stretch>
              <a:fill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9"/>
            <a:srcRect/>
            <a:stretch>
              <a:fill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6"/>
          <a:srcRect l="77162"/>
          <a:stretch>
            <a:fillRect/>
          </a:stretch>
        </p:blipFill>
        <p:spPr>
          <a:xfrm>
            <a:off x="9407611" y="4800725"/>
            <a:ext cx="2784389" cy="1620820"/>
          </a:xfrm>
          <a:prstGeom prst="rect">
            <a:avLst/>
          </a:prstGeom>
          <a:noFill/>
          <a:ln>
            <a:noFill/>
          </a:ln>
        </p:spPr>
      </p:pic>
      <p:pic>
        <p:nvPicPr>
          <p:cNvPr id="132" name="Google Shape;132;p1"/>
          <p:cNvPicPr preferRelativeResize="0"/>
          <p:nvPr/>
        </p:nvPicPr>
        <p:blipFill rotWithShape="1">
          <a:blip r:embed="rId10"/>
          <a:srcRect r="45910"/>
          <a:stretch>
            <a:fillRect/>
          </a:stretch>
        </p:blipFill>
        <p:spPr>
          <a:xfrm>
            <a:off x="9670239" y="3330309"/>
            <a:ext cx="2176557" cy="3377231"/>
          </a:xfrm>
          <a:prstGeom prst="rect">
            <a:avLst/>
          </a:prstGeom>
          <a:noFill/>
          <a:ln>
            <a:noFill/>
          </a:ln>
        </p:spPr>
      </p:pic>
      <p:sp>
        <p:nvSpPr>
          <p:cNvPr id="133" name="Google Shape;133;p1"/>
          <p:cNvSpPr/>
          <p:nvPr/>
        </p:nvSpPr>
        <p:spPr>
          <a:xfrm>
            <a:off x="-6577" y="6168693"/>
            <a:ext cx="12192000" cy="686217"/>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sp>
        <p:nvSpPr>
          <p:cNvPr id="134" name="Google Shape;134;p1"/>
          <p:cNvSpPr/>
          <p:nvPr/>
        </p:nvSpPr>
        <p:spPr>
          <a:xfrm>
            <a:off x="-6577" y="6291730"/>
            <a:ext cx="12192000" cy="569031"/>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sp>
        <p:nvSpPr>
          <p:cNvPr id="135" name="Google Shape;135;p1"/>
          <p:cNvSpPr/>
          <p:nvPr/>
        </p:nvSpPr>
        <p:spPr>
          <a:xfrm>
            <a:off x="-6577" y="6487466"/>
            <a:ext cx="12192000" cy="36563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121900" tIns="60933" rIns="121900" bIns="60933" anchor="ctr" anchorCtr="0">
            <a:noAutofit/>
          </a:bodyPr>
          <a:lstStyle/>
          <a:p>
            <a:pPr algn="ctr"/>
            <a:endParaRPr>
              <a:solidFill>
                <a:schemeClr val="lt1"/>
              </a:solidFill>
              <a:latin typeface="Arial" panose="020B0604020202020204"/>
              <a:ea typeface="Arial" panose="020B0604020202020204"/>
              <a:cs typeface="Arial" panose="020B0604020202020204"/>
              <a:sym typeface="Arial" panose="020B0604020202020204"/>
            </a:endParaRPr>
          </a:p>
        </p:txBody>
      </p:sp>
      <p:pic>
        <p:nvPicPr>
          <p:cNvPr id="136" name="Google Shape;136;p1"/>
          <p:cNvPicPr preferRelativeResize="0"/>
          <p:nvPr/>
        </p:nvPicPr>
        <p:blipFill rotWithShape="1">
          <a:blip r:embed="rId11"/>
          <a:srcRect/>
          <a:stretch>
            <a:fillRect/>
          </a:stretch>
        </p:blipFill>
        <p:spPr>
          <a:xfrm>
            <a:off x="12411676" y="-1022275"/>
            <a:ext cx="812800" cy="812800"/>
          </a:xfrm>
          <a:prstGeom prst="rect">
            <a:avLst/>
          </a:prstGeom>
          <a:noFill/>
          <a:ln>
            <a:noFill/>
          </a:ln>
        </p:spPr>
      </p:pic>
      <p:sp>
        <p:nvSpPr>
          <p:cNvPr id="137" name="Google Shape;137;p1"/>
          <p:cNvSpPr/>
          <p:nvPr/>
        </p:nvSpPr>
        <p:spPr>
          <a:xfrm>
            <a:off x="4100301" y="5431464"/>
            <a:ext cx="3860459" cy="554072"/>
          </a:xfrm>
          <a:prstGeom prst="rect">
            <a:avLst/>
          </a:prstGeom>
          <a:noFill/>
          <a:ln>
            <a:noFill/>
          </a:ln>
        </p:spPr>
        <p:txBody>
          <a:bodyPr spcFirstLastPara="1" wrap="square" lIns="121900" tIns="60933" rIns="121900" bIns="60933" anchor="t" anchorCtr="0">
            <a:spAutoFit/>
          </a:bodyPr>
          <a:lstStyle/>
          <a:p>
            <a:pPr>
              <a:lnSpc>
                <a:spcPct val="150000"/>
              </a:lnSpc>
            </a:pPr>
            <a:r>
              <a:rPr lang="en-US" sz="1865"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Giáo</a:t>
            </a:r>
            <a:r>
              <a:rPr lang="en-US" sz="1865" b="1" dirty="0">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r>
              <a:rPr lang="en-US" sz="1865" b="1" dirty="0" err="1">
                <a:solidFill>
                  <a:schemeClr val="dk1"/>
                </a:solidFill>
                <a:latin typeface="Times New Roman" panose="02020603050405020304"/>
                <a:ea typeface="Times New Roman" panose="02020603050405020304"/>
                <a:cs typeface="Times New Roman" panose="02020603050405020304"/>
                <a:sym typeface="Times New Roman" panose="02020603050405020304"/>
              </a:rPr>
              <a:t>viên</a:t>
            </a:r>
            <a:r>
              <a:rPr lang="en-US" sz="1865" b="1">
                <a:solidFill>
                  <a:schemeClr val="dk1"/>
                </a:solidFill>
                <a:latin typeface="Times New Roman" panose="02020603050405020304"/>
                <a:ea typeface="Times New Roman" panose="02020603050405020304"/>
                <a:cs typeface="Times New Roman" panose="02020603050405020304"/>
                <a:sym typeface="Times New Roman" panose="02020603050405020304"/>
              </a:rPr>
              <a:t>: ..................</a:t>
            </a:r>
            <a:endParaRPr sz="1465" dirty="0">
              <a:solidFill>
                <a:srgbClr val="FF0000"/>
              </a:solidFill>
              <a:latin typeface="Times New Roman" panose="02020603050405020304"/>
              <a:ea typeface="Times New Roman" panose="02020603050405020304"/>
              <a:cs typeface="Times New Roman" panose="02020603050405020304"/>
              <a:sym typeface="Times New Roman" panose="02020603050405020304"/>
            </a:endParaRPr>
          </a:p>
        </p:txBody>
      </p:sp>
      <p:sp>
        <p:nvSpPr>
          <p:cNvPr id="2" name="Text Box 1"/>
          <p:cNvSpPr txBox="1"/>
          <p:nvPr/>
        </p:nvSpPr>
        <p:spPr>
          <a:xfrm>
            <a:off x="2276190" y="4189307"/>
            <a:ext cx="7217080" cy="584775"/>
          </a:xfrm>
          <a:prstGeom prst="rect">
            <a:avLst/>
          </a:prstGeom>
          <a:noFill/>
        </p:spPr>
        <p:txBody>
          <a:bodyPr wrap="square" rtlCol="0" anchor="t">
            <a:spAutoFit/>
          </a:bodyPr>
          <a:lstStyle/>
          <a:p>
            <a:pPr algn="ct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Nhặt</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đ</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ư</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ợc</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của</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r</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ơ</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i</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trả</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ng</a:t>
            </a:r>
            <a:r>
              <a:rPr lang="vi-VN"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ư</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ời</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đánh</a:t>
            </a:r>
            <a:r>
              <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 </a:t>
            </a:r>
            <a:r>
              <a:rPr lang="en-US" altLang="ko-KR" sz="3200" b="1" dirty="0" err="1">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rPr>
              <a:t>mất</a:t>
            </a:r>
            <a:endParaRPr lang="en-US" altLang="ko-KR" sz="3200" b="1" dirty="0">
              <a:solidFill>
                <a:schemeClr val="accent5">
                  <a:lumMod val="50000"/>
                </a:schemeClr>
              </a:solidFill>
              <a:effectLst>
                <a:outerShdw blurRad="38100" dist="19050" dir="2700000" algn="tl" rotWithShape="0">
                  <a:schemeClr val="dk1">
                    <a:alpha val="40000"/>
                  </a:schemeClr>
                </a:outerShdw>
              </a:effectLst>
              <a:latin typeface="Times New Roman" panose="02020603050405020304" pitchFamily="18" charset="0"/>
              <a:ea typeface="Malgun Gothic" panose="020B0503020000020004" pitchFamily="50" charset="-127"/>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fltVal val="0"/>
                                          </p:val>
                                        </p:tav>
                                        <p:tav tm="100000">
                                          <p:val>
                                            <p:strVal val="#ppt_w"/>
                                          </p:val>
                                        </p:tav>
                                      </p:tavLst>
                                    </p:anim>
                                    <p:anim calcmode="lin" valueType="num">
                                      <p:cBhvr additive="base">
                                        <p:cTn id="47" dur="1250"/>
                                        <p:tgtEl>
                                          <p:spTgt spid="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97651" y="1051810"/>
            <a:ext cx="5219700" cy="2277863"/>
          </a:xfrm>
          <a:prstGeom prst="rect">
            <a:avLst/>
          </a:prstGeom>
        </p:spPr>
      </p:pic>
      <p:pic>
        <p:nvPicPr>
          <p:cNvPr id="3" name="Picture 8" descr="POINSET2"/>
          <p:cNvPicPr>
            <a:picLocks noChangeAspect="1" noChangeArrowheads="1"/>
          </p:cNvPicPr>
          <p:nvPr/>
        </p:nvPicPr>
        <p:blipFill>
          <a:blip r:embed="rId2"/>
          <a:srcRect/>
          <a:stretch>
            <a:fillRect/>
          </a:stretch>
        </p:blipFill>
        <p:spPr bwMode="auto">
          <a:xfrm>
            <a:off x="1541839" y="61210"/>
            <a:ext cx="2209800" cy="1981200"/>
          </a:xfrm>
          <a:prstGeom prst="rect">
            <a:avLst/>
          </a:prstGeom>
          <a:noFill/>
          <a:ln w="9525">
            <a:noFill/>
            <a:miter lim="800000"/>
            <a:headEnd/>
            <a:tailEnd/>
          </a:ln>
        </p:spPr>
      </p:pic>
      <p:pic>
        <p:nvPicPr>
          <p:cNvPr id="5" name="Picture 8" descr="POINSET2"/>
          <p:cNvPicPr>
            <a:picLocks noChangeAspect="1" noChangeArrowheads="1"/>
          </p:cNvPicPr>
          <p:nvPr/>
        </p:nvPicPr>
        <p:blipFill>
          <a:blip r:embed="rId2"/>
          <a:srcRect/>
          <a:stretch>
            <a:fillRect/>
          </a:stretch>
        </p:blipFill>
        <p:spPr bwMode="auto">
          <a:xfrm rot="10800000">
            <a:off x="8458200" y="4849091"/>
            <a:ext cx="2209800" cy="1981200"/>
          </a:xfrm>
          <a:prstGeom prst="rect">
            <a:avLst/>
          </a:prstGeom>
          <a:noFill/>
          <a:ln w="9525">
            <a:noFill/>
            <a:miter lim="800000"/>
            <a:headEnd/>
            <a:tailEnd/>
          </a:ln>
        </p:spPr>
      </p:pic>
      <p:sp>
        <p:nvSpPr>
          <p:cNvPr id="2" name="TextBox 1"/>
          <p:cNvSpPr txBox="1"/>
          <p:nvPr/>
        </p:nvSpPr>
        <p:spPr>
          <a:xfrm>
            <a:off x="1319514" y="3819646"/>
            <a:ext cx="8785185"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nhặt</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ơ</a:t>
            </a:r>
            <a:r>
              <a:rPr lang="en-US" sz="2800" dirty="0" err="1">
                <a:latin typeface="Times New Roman" panose="02020603050405020304" pitchFamily="18" charset="0"/>
                <a:cs typeface="Times New Roman" panose="02020603050405020304" pitchFamily="18" charset="0"/>
              </a:rPr>
              <a:t>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ng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flower&#10;&#10;Description automatically generated"/>
          <p:cNvPicPr>
            <a:picLocks noGrp="1" noChangeAspect="1"/>
          </p:cNvPicPr>
          <p:nvPr>
            <p:ph idx="1"/>
          </p:nvPr>
        </p:nvPicPr>
        <p:blipFill rotWithShape="1">
          <a:blip r:embed="rId1">
            <a:extLst>
              <a:ext uri="{28A0092B-C50C-407E-A947-70E740481C1C}">
                <a14:useLocalDpi xmlns:a14="http://schemas.microsoft.com/office/drawing/2010/main" val="0"/>
              </a:ext>
            </a:extLst>
          </a:blip>
          <a:srcRect t="8559" b="10811"/>
          <a:stretch>
            <a:fillRect/>
          </a:stretch>
        </p:blipFill>
        <p:spPr>
          <a:xfrm>
            <a:off x="20" y="1282"/>
            <a:ext cx="12191980" cy="6856718"/>
          </a:xfrm>
          <a:prstGeom prst="rect">
            <a:avLst/>
          </a:prstGeom>
        </p:spPr>
      </p:pic>
      <p:sp>
        <p:nvSpPr>
          <p:cNvPr id="7" name="TextBox 6"/>
          <p:cNvSpPr txBox="1"/>
          <p:nvPr/>
        </p:nvSpPr>
        <p:spPr>
          <a:xfrm>
            <a:off x="1076446" y="821803"/>
            <a:ext cx="9537539" cy="4893647"/>
          </a:xfrm>
          <a:prstGeom prst="rect">
            <a:avLst/>
          </a:prstGeom>
          <a:noFill/>
        </p:spPr>
        <p:txBody>
          <a:bodyPr wrap="square" rtlCol="0">
            <a:spAutoFit/>
          </a:bodyPr>
          <a:lstStyle/>
          <a:p>
            <a:pPr algn="just"/>
            <a:r>
              <a:rPr lang="vi-VN" sz="2400" dirty="0">
                <a:latin typeface="Times New Roman" panose="02020603050405020304" pitchFamily="18" charset="0"/>
                <a:cs typeface="Times New Roman" panose="02020603050405020304" pitchFamily="18" charset="0"/>
              </a:rPr>
              <a:t>Nhặt được của rơi đem trả người mất là một nét đẹp của cuộc sống mà chúng ta đã được nghe kể từ lúc nhỏ qua câu chuyện cổ tích của bà, lớn lên thì điều đó được đưa vào môn học Đạo đức ở trường.  </a:t>
            </a:r>
            <a:endParaRPr lang="en-US" sz="2400" dirty="0">
              <a:latin typeface="Times New Roman" panose="02020603050405020304" pitchFamily="18" charset="0"/>
              <a:cs typeface="Times New Roman" panose="02020603050405020304" pitchFamily="18" charset="0"/>
            </a:endParaRPr>
          </a:p>
          <a:p>
            <a:pPr algn="just"/>
            <a:endParaRPr lang="vi-VN" sz="2400" dirty="0">
              <a:latin typeface="Times New Roman" panose="02020603050405020304" pitchFamily="18" charset="0"/>
              <a:cs typeface="Times New Roman" panose="02020603050405020304" pitchFamily="18" charset="0"/>
            </a:endParaRPr>
          </a:p>
          <a:p>
            <a:pPr algn="just"/>
            <a:r>
              <a:rPr lang="vi-VN" sz="2400" dirty="0">
                <a:latin typeface="Times New Roman" panose="02020603050405020304" pitchFamily="18" charset="0"/>
                <a:cs typeface="Times New Roman" panose="02020603050405020304" pitchFamily="18" charset="0"/>
              </a:rPr>
              <a:t>    Vừa qua, Trường Tiểu học Lê Quý Đôn có nhận được một lá thư cảm ơn của một phụ nữ khi nhận lại được chiếc điện thoại di động bị mất từ học sinh Nguyễn Trung Kiên (lớp 3A1). Ngày chủ nhật, Trung Kiên cùng gia đình đi chơi ở Công Viên Bách Thảo. Bất ngờ con nhặt được chiếc điện thoại di động có giá trị. Ngay lập tức Trung Kiên đã tìm người bị mất để trả lại điện thoại. Nhờ có những hành động như của học sinh Nguyễn Trung Kiên mà câu chuyện nhặt được của rơi đem trả người mất không phải chỉ có trong cổ tích.</a:t>
            </a:r>
            <a:endParaRPr lang="vi-VN"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0000000我图PPT\03.20\亲子乐园\亲子乐园副本.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51584" y="194897"/>
            <a:ext cx="7584843" cy="5304785"/>
          </a:xfrm>
          <a:prstGeom prst="rect">
            <a:avLst/>
          </a:prstGeom>
          <a:effectLst>
            <a:outerShdw blurRad="50800" dist="38100" dir="5400000" algn="t" rotWithShape="0">
              <a:prstClr val="black">
                <a:alpha val="40000"/>
              </a:prstClr>
            </a:outerShdw>
          </a:effectLst>
        </p:spPr>
      </p:pic>
      <p:pic>
        <p:nvPicPr>
          <p:cNvPr id="19" name="Picture 4" descr="E:\我图PPT\00001PNG素材\扁平化png\2222.png"/>
          <p:cNvPicPr>
            <a:picLocks noChangeAspect="1" noChangeArrowheads="1"/>
          </p:cNvPicPr>
          <p:nvPr/>
        </p:nvPicPr>
        <p:blipFill>
          <a:blip r:embed="rId3" cstate="print">
            <a:biLevel thresh="25000"/>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2254374" y="356659"/>
            <a:ext cx="7874076" cy="3676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00000我图PPT\03.20\亲子乐园\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0000000我图PPT\00001PNG素材\儿童卡通\6465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2335" y="1411420"/>
            <a:ext cx="3138047" cy="5633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0000000我图PPT\00001PNG素材\儿童卡通\卡通人物.png"/>
          <p:cNvPicPr>
            <a:picLocks noChangeAspect="1" noChangeArrowheads="1"/>
          </p:cNvPicPr>
          <p:nvPr/>
        </p:nvPicPr>
        <p:blipFill rotWithShape="1">
          <a:blip r:embed="rId7">
            <a:extLst>
              <a:ext uri="{28A0092B-C50C-407E-A947-70E740481C1C}">
                <a14:useLocalDpi xmlns:a14="http://schemas.microsoft.com/office/drawing/2010/main" val="0"/>
              </a:ext>
            </a:extLst>
          </a:blip>
          <a:srcRect l="-2084" t="-2572" r="59431" b="58435"/>
          <a:stretch>
            <a:fillRect/>
          </a:stretch>
        </p:blipFill>
        <p:spPr bwMode="auto">
          <a:xfrm flipH="1">
            <a:off x="172643" y="-153893"/>
            <a:ext cx="2768533" cy="3130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E:\0000000我图PPT\00001PNG素材\儿童卡通\t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349" y="4391728"/>
            <a:ext cx="3139976" cy="21096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4"/>
          <p:cNvSpPr txBox="1">
            <a:spLocks noChangeArrowheads="1"/>
          </p:cNvSpPr>
          <p:nvPr/>
        </p:nvSpPr>
        <p:spPr bwMode="auto">
          <a:xfrm>
            <a:off x="4784459" y="1585182"/>
            <a:ext cx="40603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None/>
            </a:pPr>
            <a:r>
              <a:rPr lang="en-US" altLang="en-US" sz="6000" b="1" dirty="0" err="1">
                <a:solidFill>
                  <a:srgbClr val="C00000"/>
                </a:solidFill>
                <a:latin typeface="Times New Roman" panose="02020603050405020304" pitchFamily="18" charset="0"/>
                <a:cs typeface="Times New Roman" panose="02020603050405020304" pitchFamily="18" charset="0"/>
              </a:rPr>
              <a:t>Khám</a:t>
            </a:r>
            <a:r>
              <a:rPr lang="en-US" altLang="en-US" sz="6000" b="1" dirty="0">
                <a:solidFill>
                  <a:srgbClr val="C00000"/>
                </a:solidFill>
                <a:latin typeface="Times New Roman" panose="02020603050405020304" pitchFamily="18" charset="0"/>
                <a:cs typeface="Times New Roman" panose="02020603050405020304" pitchFamily="18" charset="0"/>
              </a:rPr>
              <a:t> </a:t>
            </a:r>
            <a:r>
              <a:rPr lang="en-US" altLang="en-US" sz="6000" b="1" dirty="0" err="1">
                <a:solidFill>
                  <a:srgbClr val="C00000"/>
                </a:solidFill>
                <a:latin typeface="Times New Roman" panose="02020603050405020304" pitchFamily="18" charset="0"/>
                <a:cs typeface="Times New Roman" panose="02020603050405020304" pitchFamily="18" charset="0"/>
              </a:rPr>
              <a:t>phá</a:t>
            </a:r>
            <a:endParaRPr lang="en-US" altLang="en-US" sz="6000" b="1" dirty="0">
              <a:solidFill>
                <a:srgbClr val="C00000"/>
              </a:solidFill>
              <a:latin typeface="Times New Roman" panose="02020603050405020304" pitchFamily="18" charset="0"/>
              <a:cs typeface="Times New Roman" panose="02020603050405020304" pitchFamily="18" charset="0"/>
            </a:endParaRPr>
          </a:p>
        </p:txBody>
      </p:sp>
      <p:sp>
        <p:nvSpPr>
          <p:cNvPr id="14" name="TextBox 4"/>
          <p:cNvSpPr txBox="1">
            <a:spLocks noChangeArrowheads="1"/>
          </p:cNvSpPr>
          <p:nvPr/>
        </p:nvSpPr>
        <p:spPr bwMode="auto">
          <a:xfrm>
            <a:off x="3908692" y="1788155"/>
            <a:ext cx="43767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None/>
            </a:pPr>
            <a:endParaRPr lang="en-US" altLang="en-US" sz="6000" b="1" dirty="0">
              <a:solidFill>
                <a:srgbClr val="002060"/>
              </a:solidFill>
              <a:latin typeface="Times New Roman" panose="02020603050405020304" pitchFamily="18" charset="0"/>
              <a:cs typeface="Times New Roman" panose="02020603050405020304" pitchFamily="18" charset="0"/>
            </a:endParaRPr>
          </a:p>
        </p:txBody>
      </p:sp>
      <p:sp>
        <p:nvSpPr>
          <p:cNvPr id="15" name="TextBox 4"/>
          <p:cNvSpPr txBox="1">
            <a:spLocks noChangeArrowheads="1"/>
          </p:cNvSpPr>
          <p:nvPr/>
        </p:nvSpPr>
        <p:spPr bwMode="auto">
          <a:xfrm>
            <a:off x="3862289" y="2714893"/>
            <a:ext cx="51530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09600">
              <a:spcBef>
                <a:spcPct val="0"/>
              </a:spcBef>
              <a:buClrTx/>
              <a:buFontTx/>
              <a:buChar char="-"/>
            </a:pPr>
            <a:endParaRPr lang="en-US" altLang="en-US" sz="6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2" presetClass="entr" presetSubtype="9" fill="hold" nodeType="withEffect">
                                  <p:stCondLst>
                                    <p:cond delay="55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par>
                                <p:cTn id="14" presetID="2" presetClass="entr" presetSubtype="8" fill="hold" nodeType="withEffect">
                                  <p:stCondLst>
                                    <p:cond delay="8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15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stretch>
            <a:fillRect/>
          </a:stretch>
        </p:blipFill>
        <p:spPr>
          <a:xfrm>
            <a:off x="2592730" y="567160"/>
            <a:ext cx="7407798" cy="6016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vi-VN" altLang="en-US" sz="4800">
                <a:solidFill>
                  <a:srgbClr val="FF0000"/>
                </a:solidFill>
                <a:latin typeface="Times New Roman" panose="02020603050405020304" pitchFamily="18" charset="0"/>
                <a:cs typeface="Times New Roman" panose="02020603050405020304" pitchFamily="18" charset="0"/>
              </a:rPr>
              <a:t>Em có nhận xét gì về hành động của Tôm và Tép?</a:t>
            </a:r>
            <a:endParaRPr lang="vi-VN" altLang="en-US" sz="4800">
              <a:solidFill>
                <a:srgbClr val="FF0000"/>
              </a:solidFill>
              <a:latin typeface="Times New Roman" panose="02020603050405020304" pitchFamily="18" charset="0"/>
              <a:cs typeface="Times New Roman" panose="02020603050405020304" pitchFamily="18" charset="0"/>
            </a:endParaRPr>
          </a:p>
          <a:p>
            <a:pPr marL="0" indent="0">
              <a:buNone/>
            </a:pPr>
            <a:r>
              <a:rPr lang="vi-VN" altLang="en-US" sz="4800">
                <a:gradFill>
                  <a:gsLst>
                    <a:gs pos="0">
                      <a:srgbClr val="14CD68"/>
                    </a:gs>
                    <a:gs pos="100000">
                      <a:srgbClr val="035C7D"/>
                    </a:gs>
                  </a:gsLst>
                  <a:lin scaled="0"/>
                </a:gradFill>
                <a:latin typeface="Times New Roman" panose="02020603050405020304" pitchFamily="18" charset="0"/>
                <a:cs typeface="Times New Roman" panose="02020603050405020304" pitchFamily="18" charset="0"/>
              </a:rPr>
              <a:t>Theo em, vì sao nhặt được của rơi cần trả lại người đánh mất?</a:t>
            </a:r>
            <a:endParaRPr lang="vi-VN" altLang="en-US" sz="4800">
              <a:gradFill>
                <a:gsLst>
                  <a:gs pos="0">
                    <a:srgbClr val="14CD68"/>
                  </a:gs>
                  <a:gs pos="100000">
                    <a:srgbClr val="035C7D"/>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cf0c2b20207bdf25866a"/>
          <p:cNvPicPr>
            <a:picLocks noGrp="1" noChangeAspect="1"/>
          </p:cNvPicPr>
          <p:nvPr>
            <p:ph idx="1"/>
          </p:nvPr>
        </p:nvPicPr>
        <p:blipFill>
          <a:blip r:embed="rId1"/>
          <a:stretch>
            <a:fillRect/>
          </a:stretch>
        </p:blipFill>
        <p:spPr>
          <a:xfrm>
            <a:off x="325120" y="205740"/>
            <a:ext cx="11470005" cy="6348730"/>
          </a:xfrm>
          <a:prstGeom prst="rect">
            <a:avLst/>
          </a:prstGeom>
        </p:spPr>
      </p:pic>
      <p:pic>
        <p:nvPicPr>
          <p:cNvPr id="11" name="Content Placeholder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090" y="5222240"/>
            <a:ext cx="1155065" cy="1075690"/>
          </a:xfrm>
          <a:prstGeom prst="rect">
            <a:avLst/>
          </a:prstGeom>
        </p:spPr>
      </p:pic>
      <p:pic>
        <p:nvPicPr>
          <p:cNvPr id="7" name="Content Placeholder 4"/>
          <p:cNvPicPr>
            <a:picLocks noChangeAspect="1"/>
          </p:cNvPicPr>
          <p:nvPr/>
        </p:nvPicPr>
        <p:blipFill>
          <a:blip r:embed="rId3"/>
          <a:stretch>
            <a:fillRect/>
          </a:stretch>
        </p:blipFill>
        <p:spPr>
          <a:xfrm>
            <a:off x="10177145" y="341630"/>
            <a:ext cx="1216025" cy="1076325"/>
          </a:xfrm>
          <a:prstGeom prst="rect">
            <a:avLst/>
          </a:prstGeom>
        </p:spPr>
      </p:pic>
      <p:pic>
        <p:nvPicPr>
          <p:cNvPr id="6" name="Content Placeholder 4"/>
          <p:cNvPicPr>
            <a:picLocks noChangeAspect="1"/>
          </p:cNvPicPr>
          <p:nvPr/>
        </p:nvPicPr>
        <p:blipFill>
          <a:blip r:embed="rId3"/>
          <a:stretch>
            <a:fillRect/>
          </a:stretch>
        </p:blipFill>
        <p:spPr>
          <a:xfrm>
            <a:off x="10177145" y="2841625"/>
            <a:ext cx="1216025" cy="1076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vi-VN" altLang="en-US" sz="4800">
                <a:solidFill>
                  <a:srgbClr val="FF0000"/>
                </a:solidFill>
                <a:latin typeface="Times New Roman" panose="02020603050405020304" pitchFamily="18" charset="0"/>
                <a:cs typeface="Times New Roman" panose="02020603050405020304" pitchFamily="18" charset="0"/>
              </a:rPr>
              <a:t>Em đã bao giờ nhặt được đồ của người khác chưa? Lúc đó em đã làm gì?</a:t>
            </a:r>
            <a:endParaRPr lang="vi-VN" altLang="en-US" sz="4800">
              <a:solidFill>
                <a:srgbClr val="FF0000"/>
              </a:solidFill>
              <a:latin typeface="Times New Roman" panose="02020603050405020304" pitchFamily="18" charset="0"/>
              <a:cs typeface="Times New Roman" panose="02020603050405020304" pitchFamily="18" charset="0"/>
            </a:endParaRPr>
          </a:p>
          <a:p>
            <a:pPr marL="0" indent="0">
              <a:buNone/>
            </a:pPr>
            <a:endParaRPr lang="vi-VN" altLang="en-US" sz="4800">
              <a:gradFill>
                <a:gsLst>
                  <a:gs pos="0">
                    <a:srgbClr val="14CD68"/>
                  </a:gs>
                  <a:gs pos="100000">
                    <a:srgbClr val="035C7D"/>
                  </a:gs>
                </a:gsLst>
                <a:lin scaled="0"/>
              </a:gra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1125</Words>
  <Application>WPS Presentation</Application>
  <PresentationFormat>Widescreen</PresentationFormat>
  <Paragraphs>34</Paragraphs>
  <Slides>12</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12</vt:i4>
      </vt:variant>
    </vt:vector>
  </HeadingPairs>
  <TitlesOfParts>
    <vt:vector size="25" baseType="lpstr">
      <vt:lpstr>Arial</vt:lpstr>
      <vt:lpstr>SimSun</vt:lpstr>
      <vt:lpstr>Wingdings</vt:lpstr>
      <vt:lpstr>Segoe UI</vt:lpstr>
      <vt:lpstr>Times New Roman</vt:lpstr>
      <vt:lpstr>Times New Roman</vt:lpstr>
      <vt:lpstr>Arial</vt:lpstr>
      <vt:lpstr>Arial Rounded</vt:lpstr>
      <vt:lpstr>Malgun Gothic</vt:lpstr>
      <vt:lpstr>Microsoft YaHei</vt:lpstr>
      <vt:lpstr>Arial Unicode MS</vt:lpstr>
      <vt:lpstr>Calibri</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dc:creator>
  <cp:lastModifiedBy>ngoc</cp:lastModifiedBy>
  <cp:revision>4</cp:revision>
  <dcterms:created xsi:type="dcterms:W3CDTF">2020-08-30T09:43:00Z</dcterms:created>
  <dcterms:modified xsi:type="dcterms:W3CDTF">2020-09-05T07:33:15Z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