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9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3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7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5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9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9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9" y="5615027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7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2" Type="http://schemas.microsoft.com/office/2007/relationships/media" Target="../media/media1.mp3"/><Relationship Id="rId11" Type="http://schemas.openxmlformats.org/officeDocument/2006/relationships/audio" Target="NULL" TargetMode="External"/><Relationship Id="rId10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2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8900.000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00301" y="5431464"/>
            <a:ext cx="309880" cy="430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zh-CN" altLang="zh-CN" sz="1465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751667" y="3685540"/>
            <a:ext cx="6141720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3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mẹ vắng nhà</a:t>
            </a:r>
            <a:endParaRPr lang="en-US" sz="5335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537287" y="2473113"/>
            <a:ext cx="27863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en-US" sz="6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5757333" y="3166533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en-US" sz="2400">
              <a:sym typeface="Wingdings" panose="0500000000000000000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0207" y="199813"/>
            <a:ext cx="6926580" cy="677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>
        <p:wipe/>
      </p:transition>
    </mc:Choice>
    <mc:Fallback>
      <p:transition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Nghe viết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0600" y="2611967"/>
            <a:ext cx="10137140" cy="2569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1453"/>
            <a:ext cx="10515600" cy="4582160"/>
          </a:xfrm>
        </p:spPr>
        <p:txBody>
          <a:bodyPr/>
          <a:p>
            <a:endParaRPr lang="en-US"/>
          </a:p>
        </p:txBody>
      </p:sp>
      <p:sp>
        <p:nvSpPr>
          <p:cNvPr id="21505" name="Title 1"/>
          <p:cNvSpPr txBox="1"/>
          <p:nvPr/>
        </p:nvSpPr>
        <p:spPr>
          <a:xfrm>
            <a:off x="1072727" y="-502920"/>
            <a:ext cx="14020800" cy="1631951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endParaRPr lang="en-US" altLang="en-US" sz="4265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6" name="Subtitle 2"/>
          <p:cNvSpPr txBox="1"/>
          <p:nvPr/>
        </p:nvSpPr>
        <p:spPr>
          <a:xfrm>
            <a:off x="1458384" y="2533651"/>
            <a:ext cx="15303500" cy="329141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1"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dirty="0">
                <a:latin typeface="Calibri" panose="020F0502020204030204" charset="0"/>
                <a:cs typeface="Calibri" panose="020F0502020204030204" charset="0"/>
              </a:rPr>
              <a:t> Chọn chữ phù hợp thay cho bông hoa</a:t>
            </a:r>
            <a:endParaRPr lang="en-US" altLang="vi-VN" sz="3735" dirty="0">
              <a:latin typeface="Calibri" panose="020F0502020204030204" charset="0"/>
              <a:cs typeface="Calibri" panose="020F0502020204030204" charset="0"/>
            </a:endParaRPr>
          </a:p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a. c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 hay </a:t>
            </a:r>
            <a:r>
              <a:rPr lang="en-US" altLang="vi-VN" sz="3735" dirty="0">
                <a:latin typeface="Calibri" panose="020F0502020204030204" charset="0"/>
                <a:cs typeface="Calibri" panose="020F0502020204030204" charset="0"/>
              </a:rPr>
              <a:t>k</a:t>
            </a:r>
            <a:r>
              <a:rPr lang="vi-VN" altLang="en-US" sz="3735" i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?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Kỳ lạ</a:t>
            </a:r>
            <a:r>
              <a:rPr lang="vi-VN" altLang="en-US" sz="4265" dirty="0">
                <a:latin typeface="Calibri" panose="020F0502020204030204" charset="0"/>
                <a:cs typeface="Calibri" panose="020F0502020204030204" charset="0"/>
              </a:rPr>
              <a:t>  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cỏ non</a:t>
            </a:r>
            <a:r>
              <a:rPr lang="vi-VN" altLang="en-US" sz="4265" dirty="0">
                <a:latin typeface="Calibri" panose="020F0502020204030204" charset="0"/>
                <a:cs typeface="Calibri" panose="020F0502020204030204" charset="0"/>
              </a:rPr>
              <a:t>  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Kể chuyện</a:t>
            </a:r>
            <a:endParaRPr lang="en-US" altLang="vi-VN" sz="4265" dirty="0">
              <a:latin typeface="Calibri" panose="020F0502020204030204" charset="0"/>
              <a:cs typeface="Calibri" panose="020F0502020204030204" charset="0"/>
            </a:endParaRPr>
          </a:p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b. v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 hay </a:t>
            </a: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d</a:t>
            </a:r>
            <a:r>
              <a:rPr lang="vi-VN" altLang="en-US" sz="3735" i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?     </a:t>
            </a:r>
            <a:r>
              <a:rPr lang="vi-VN" altLang="en-US" sz="373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</a:t>
            </a:r>
            <a:r>
              <a:rPr lang="en-US" sz="426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về nhà    dê con        vội vã</a:t>
            </a:r>
            <a:endParaRPr lang="en-US" sz="4265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0484" y="2768600"/>
            <a:ext cx="876300" cy="8149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373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utoShape 14" descr="daisy_button_pink_hb"/>
          <p:cNvSpPr/>
          <p:nvPr/>
        </p:nvSpPr>
        <p:spPr>
          <a:xfrm>
            <a:off x="8325273" y="4900084"/>
            <a:ext cx="986367" cy="924983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7" name="AutoShape 14" descr="daisy_button_pink_hb"/>
          <p:cNvSpPr/>
          <p:nvPr/>
        </p:nvSpPr>
        <p:spPr>
          <a:xfrm>
            <a:off x="6056207" y="4900507"/>
            <a:ext cx="847513" cy="924560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8" name="AutoShape 14" descr="daisy_button_pink_hb"/>
          <p:cNvSpPr/>
          <p:nvPr/>
        </p:nvSpPr>
        <p:spPr>
          <a:xfrm>
            <a:off x="4084320" y="4900084"/>
            <a:ext cx="728133" cy="924983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9" name="AutoShape 14" descr="daisy_button_pink_hb"/>
          <p:cNvSpPr/>
          <p:nvPr/>
        </p:nvSpPr>
        <p:spPr>
          <a:xfrm>
            <a:off x="9080924" y="3824393"/>
            <a:ext cx="728133" cy="924984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30" name="AutoShape 14" descr="daisy_button_pink_hb"/>
          <p:cNvSpPr/>
          <p:nvPr/>
        </p:nvSpPr>
        <p:spPr>
          <a:xfrm>
            <a:off x="6316133" y="3716867"/>
            <a:ext cx="728133" cy="924984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31" name="AutoShape 14" descr="daisy_button_pink_hb"/>
          <p:cNvSpPr/>
          <p:nvPr/>
        </p:nvSpPr>
        <p:spPr>
          <a:xfrm>
            <a:off x="4181687" y="3826933"/>
            <a:ext cx="728133" cy="922867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31085" y="463550"/>
            <a:ext cx="7808595" cy="571373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1016000" y="862013"/>
            <a:ext cx="1097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4" tIns="45718" rIns="91314" bIns="4571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方正准圆简体"/>
            </a:endParaRP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882141" y="1981208"/>
            <a:ext cx="8199120" cy="2967991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91314" tIns="45718" rIns="91314" bIns="4571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  <a:endParaRPr lang="en-US" altLang="zh-CN" sz="32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  <a:endParaRPr lang="en-US" altLang="zh-CN" sz="32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425569" y="439687"/>
            <a:ext cx="11340861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5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4265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</a:t>
            </a:r>
            <a:endParaRPr lang="zh-CN" altLang="en-US" sz="4265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-847" y="1489287"/>
            <a:ext cx="5158740" cy="1078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en-US" sz="2135" b="1">
                <a:latin typeface="Times New Roman" panose="02020603050405020304" pitchFamily="18" charset="0"/>
                <a:cs typeface="Times New Roman" panose="02020603050405020304" pitchFamily="18" charset="0"/>
              </a:rPr>
              <a:t>a. Em thấy gì trong bức tranh?</a:t>
            </a:r>
            <a:endParaRPr lang="en-US" sz="213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135" b="1">
                <a:latin typeface="Times New Roman" panose="02020603050405020304" pitchFamily="18" charset="0"/>
                <a:cs typeface="Times New Roman" panose="02020603050405020304" pitchFamily="18" charset="0"/>
              </a:rPr>
              <a:t>b. Theo em, bạn nhỏ nên làm gì? Vì sao?</a:t>
            </a:r>
            <a:endParaRPr lang="en-US" sz="213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0540" y="640927"/>
            <a:ext cx="6414347" cy="557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5757333" y="3166533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en-US" sz="2400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8840" y="378460"/>
            <a:ext cx="1000760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Trong khu rừng nọ có đàn dê con sống cùng mẹ. Một hôm trước khi đi kiếm cỏ, dê mẹ dặn con.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Ai đến gọi cửa các con đừng mở nhé. Chỉ mở cửa khi nghe tiếng mẹ.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Một con sói nấp gần đó. Đợi dê mẹ đi xa, nó gõ cửa và giả giọng dê mẹ.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Nhớ lời mẹ, đàn dê con nói: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Không phải giọng mẹ, không mở. Sói đành bỏ đi.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Một lúc sau dê mẹ về. Nghe đúng tiếng mẹ, đàn dê con ra mở cửa và tíu tít khoe.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Lúc mẹ vắng nhà, có tiếng gọi cửa, nhưng không phải giọng của mẹ nên chúng con không mở.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Dê mẹ xoa đầu đàn con.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Các con ngoan lắm!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8" y="1555940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en-US" altLang="zh-CN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984673" y="625687"/>
            <a:ext cx="95148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a. Dê mẹ dặn dê con chỉ được mở cửa khi nào?</a:t>
            </a:r>
            <a:endParaRPr lang="en-US" sz="3200"/>
          </a:p>
        </p:txBody>
      </p:sp>
      <p:sp>
        <p:nvSpPr>
          <p:cNvPr id="7" name="Text Box 6"/>
          <p:cNvSpPr txBox="1"/>
          <p:nvPr/>
        </p:nvSpPr>
        <p:spPr>
          <a:xfrm>
            <a:off x="3527213" y="1186180"/>
            <a:ext cx="559731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Khi nghe thấy tiếng mẹ</a:t>
            </a:r>
            <a:endParaRPr lang="en-US" sz="2665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058333" y="2049780"/>
            <a:ext cx="1006094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65"/>
              <a:t>b. Sói làm gì khi dê mẹ vừa đi xa?</a:t>
            </a:r>
            <a:endParaRPr lang="en-US" sz="2665"/>
          </a:p>
        </p:txBody>
      </p:sp>
      <p:sp>
        <p:nvSpPr>
          <p:cNvPr id="9" name="Text Box 8"/>
          <p:cNvSpPr txBox="1"/>
          <p:nvPr/>
        </p:nvSpPr>
        <p:spPr>
          <a:xfrm>
            <a:off x="2578100" y="2682240"/>
            <a:ext cx="598593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Gõ cửa và giả giọng dê mẹ</a:t>
            </a:r>
            <a:endParaRPr lang="en-US" sz="2665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54853" y="3544993"/>
            <a:ext cx="1006094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65"/>
              <a:t>c. Nghe chuyện, dê mẹ đã nói gì với đàn con?</a:t>
            </a:r>
            <a:endParaRPr lang="en-US" sz="2665"/>
          </a:p>
        </p:txBody>
      </p:sp>
      <p:sp>
        <p:nvSpPr>
          <p:cNvPr id="4" name="Text Box 3"/>
          <p:cNvSpPr txBox="1"/>
          <p:nvPr/>
        </p:nvSpPr>
        <p:spPr>
          <a:xfrm>
            <a:off x="2673773" y="4384887"/>
            <a:ext cx="598593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Khen các con ngoan lắm</a:t>
            </a:r>
            <a:endParaRPr lang="en-US" sz="2665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3" grpId="0"/>
      <p:bldP spid="3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3118104" y="2194560"/>
            <a:ext cx="7516368" cy="1591056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660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660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660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660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1;p28"/>
          <p:cNvSpPr txBox="1"/>
          <p:nvPr/>
        </p:nvSpPr>
        <p:spPr>
          <a:xfrm>
            <a:off x="770467" y="1103207"/>
            <a:ext cx="5826760" cy="206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vào vở câu hỏi b ở mục 3</a:t>
            </a:r>
            <a:endParaRPr lang="en-US" sz="8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267"/>
            <a:ext cx="10515600" cy="3644900"/>
          </a:xfrm>
        </p:spPr>
        <p:txBody>
          <a:bodyPr/>
          <a:p>
            <a:pPr marL="0" indent="0" algn="ctr">
              <a:buNone/>
            </a:pPr>
            <a:r>
              <a:rPr lang="en-US" sz="426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 ở nhà một mình, em không được (....) cho người lạ?</a:t>
            </a:r>
            <a:endParaRPr lang="en-US" sz="4265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endParaRPr lang="en-US" sz="4265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Hoàn thiện câu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578947" y="4668520"/>
            <a:ext cx="815170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65"/>
              <a:t>Mời                       Mở cửa                        Nghe lời</a:t>
            </a:r>
            <a:endParaRPr lang="en-US" sz="2665"/>
          </a:p>
        </p:txBody>
      </p:sp>
      <p:sp>
        <p:nvSpPr>
          <p:cNvPr id="5" name="Oval 4"/>
          <p:cNvSpPr/>
          <p:nvPr/>
        </p:nvSpPr>
        <p:spPr>
          <a:xfrm>
            <a:off x="4538133" y="4533053"/>
            <a:ext cx="2420620" cy="803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135" b="1"/>
              <a:t>Mở cửa</a:t>
            </a:r>
            <a:endParaRPr lang="en-US" sz="2135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3" grpId="0" build="p"/>
      <p:bldP spid="3" grpId="1" build="p"/>
      <p:bldP spid="4" grpId="0"/>
      <p:bldP spid="4" grpId="1"/>
      <p:bldP spid="5" grpId="0" bldLvl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WPS Presentation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SimSun</vt:lpstr>
      <vt:lpstr>Wingdings</vt:lpstr>
      <vt:lpstr>方正准圆简体</vt:lpstr>
      <vt:lpstr>Segoe Print</vt:lpstr>
      <vt:lpstr>Calibri Light</vt:lpstr>
      <vt:lpstr>Times New Roman</vt:lpstr>
      <vt:lpstr>Microsoft YaHei</vt:lpstr>
      <vt:lpstr>Arial-Rounded</vt:lpstr>
      <vt:lpstr>Segoe UI Symbol</vt:lpstr>
      <vt:lpstr>Wingdings</vt:lpstr>
      <vt:lpstr>Calibri</vt:lpstr>
      <vt:lpstr>Chivo Light</vt:lpstr>
      <vt:lpstr>Verdana</vt:lpstr>
      <vt:lpstr>思源黑体 CN Light</vt:lpstr>
      <vt:lpstr>Arial Unicode MS</vt:lpstr>
      <vt:lpstr>Office Theme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QH</cp:lastModifiedBy>
  <cp:revision>2</cp:revision>
  <dcterms:created xsi:type="dcterms:W3CDTF">2020-08-25T14:33:00Z</dcterms:created>
  <dcterms:modified xsi:type="dcterms:W3CDTF">2024-04-10T00:35:37Z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1033-12.2.0.13489</vt:lpwstr>
  </property>
  <property fmtid="{D5CDD505-2E9C-101B-9397-08002B2CF9AE}" pid="3" name="ICV">
    <vt:lpwstr>9C9C5A6EA1DC4E46A275F1DC88DD07E8_12</vt:lpwstr>
  </property>
</Properties>
</file>