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742" r:id="rId3"/>
    <p:sldId id="2749" r:id="rId4"/>
    <p:sldId id="2772" r:id="rId5"/>
    <p:sldId id="2751" r:id="rId6"/>
    <p:sldId id="2753" r:id="rId7"/>
    <p:sldId id="2786" r:id="rId8"/>
    <p:sldId id="2787" r:id="rId9"/>
    <p:sldId id="2788" r:id="rId10"/>
    <p:sldId id="2790" r:id="rId11"/>
    <p:sldId id="2789" r:id="rId12"/>
    <p:sldId id="2791" r:id="rId13"/>
    <p:sldId id="2792" r:id="rId14"/>
    <p:sldId id="2793" r:id="rId15"/>
    <p:sldId id="2794" r:id="rId16"/>
    <p:sldId id="2770" r:id="rId17"/>
    <p:sldId id="3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6A8CC-9369-4B55-9E57-987622FD7D3D}"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28AD2-E4C0-4141-9E61-8D1EF2252568}" type="slidenum">
              <a:rPr lang="en-US" smtClean="0"/>
              <a:t>‹#›</a:t>
            </a:fld>
            <a:endParaRPr lang="en-US"/>
          </a:p>
        </p:txBody>
      </p:sp>
    </p:spTree>
    <p:extLst>
      <p:ext uri="{BB962C8B-B14F-4D97-AF65-F5344CB8AC3E}">
        <p14:creationId xmlns:p14="http://schemas.microsoft.com/office/powerpoint/2010/main" val="372493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175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2578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27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67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142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541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2022/9/29</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6090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5748590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0073304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118318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164162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5012810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6297805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18704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4824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649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6127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724650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02738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4994421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903882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9/29/2022</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84835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gif"/><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BF8E3F6-C184-47D6-8364-DB723C335E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79944" y="97465"/>
            <a:ext cx="1321240" cy="1321240"/>
          </a:xfrm>
          <a:prstGeom prst="rect">
            <a:avLst/>
          </a:prstGeom>
        </p:spPr>
      </p:pic>
    </p:spTree>
    <p:extLst>
      <p:ext uri="{BB962C8B-B14F-4D97-AF65-F5344CB8AC3E}">
        <p14:creationId xmlns:p14="http://schemas.microsoft.com/office/powerpoint/2010/main" val="2694045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3E1AA32F-D4DC-4582-904B-D6324F5FD2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944" y="97465"/>
            <a:ext cx="1321240" cy="1321240"/>
          </a:xfrm>
          <a:prstGeom prst="rect">
            <a:avLst/>
          </a:prstGeom>
        </p:spPr>
      </p:pic>
    </p:spTree>
    <p:extLst>
      <p:ext uri="{BB962C8B-B14F-4D97-AF65-F5344CB8AC3E}">
        <p14:creationId xmlns:p14="http://schemas.microsoft.com/office/powerpoint/2010/main" val="296453784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1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4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8.png"/><Relationship Id="rId18" Type="http://schemas.openxmlformats.org/officeDocument/2006/relationships/image" Target="../media/image53.png"/><Relationship Id="rId3" Type="http://schemas.openxmlformats.org/officeDocument/2006/relationships/slideLayout" Target="../slideLayouts/slideLayout5.xml"/><Relationship Id="rId7" Type="http://schemas.openxmlformats.org/officeDocument/2006/relationships/image" Target="../media/image50.png"/><Relationship Id="rId12" Type="http://schemas.openxmlformats.org/officeDocument/2006/relationships/image" Target="../media/image32.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55.png"/><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31.png"/><Relationship Id="rId5" Type="http://schemas.openxmlformats.org/officeDocument/2006/relationships/image" Target="../media/image29.png"/><Relationship Id="rId15" Type="http://schemas.openxmlformats.org/officeDocument/2006/relationships/image" Target="../media/image20.png"/><Relationship Id="rId10" Type="http://schemas.openxmlformats.org/officeDocument/2006/relationships/image" Target="../media/image30.png"/><Relationship Id="rId19"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1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1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2"/>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3"/>
          <a:stretch>
            <a:fillRect/>
          </a:stretch>
        </p:blipFill>
        <p:spPr>
          <a:xfrm>
            <a:off x="0" y="1402576"/>
            <a:ext cx="4134885" cy="3673067"/>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4"/>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5"/>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8"/>
          <a:stretch>
            <a:fillRect/>
          </a:stretch>
        </p:blipFill>
        <p:spPr>
          <a:xfrm>
            <a:off x="6722355" y="1273212"/>
            <a:ext cx="1828959" cy="634039"/>
          </a:xfrm>
          <a:prstGeom prst="rect">
            <a:avLst/>
          </a:prstGeom>
        </p:spPr>
      </p:pic>
      <p:sp>
        <p:nvSpPr>
          <p:cNvPr id="48" name="TextBox 47">
            <a:extLst>
              <a:ext uri="{FF2B5EF4-FFF2-40B4-BE49-F238E27FC236}">
                <a16:creationId xmlns:a16="http://schemas.microsoft.com/office/drawing/2014/main" id="{276C8297-2CCA-4547-888D-C304E9BAF30D}"/>
              </a:ext>
            </a:extLst>
          </p:cNvPr>
          <p:cNvSpPr txBox="1"/>
          <p:nvPr/>
        </p:nvSpPr>
        <p:spPr>
          <a:xfrm>
            <a:off x="5047143" y="742950"/>
            <a:ext cx="7648575"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675D6964-C2F8-4BFF-AFCF-CFA88C33A791}"/>
              </a:ext>
            </a:extLst>
          </p:cNvPr>
          <p:cNvPicPr>
            <a:picLocks noChangeAspect="1"/>
          </p:cNvPicPr>
          <p:nvPr/>
        </p:nvPicPr>
        <p:blipFill>
          <a:blip r:embed="rId9"/>
          <a:stretch>
            <a:fillRect/>
          </a:stretch>
        </p:blipFill>
        <p:spPr>
          <a:xfrm>
            <a:off x="3663220" y="2039937"/>
            <a:ext cx="7693819" cy="2225233"/>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inVertical)">
                                      <p:cBhvr>
                                        <p:cTn id="40" dur="500"/>
                                        <p:tgtEl>
                                          <p:spTgt spid="48"/>
                                        </p:tgtEl>
                                      </p:cBhvr>
                                    </p:animEffect>
                                  </p:childTnLst>
                                </p:cTn>
                              </p:par>
                              <p:par>
                                <p:cTn id="41" presetID="16" presetClass="entr" presetSubtype="2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6" name="图片 8">
            <a:extLst>
              <a:ext uri="{FF2B5EF4-FFF2-40B4-BE49-F238E27FC236}">
                <a16:creationId xmlns:a16="http://schemas.microsoft.com/office/drawing/2014/main" id="{02D0FE87-96B3-4EB2-84F6-C2F36CBA7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166634" y="5756937"/>
            <a:ext cx="569605" cy="1433700"/>
          </a:xfrm>
          <a:prstGeom prst="rect">
            <a:avLst/>
          </a:prstGeom>
        </p:spPr>
      </p:pic>
      <p:pic>
        <p:nvPicPr>
          <p:cNvPr id="18" name="图片 9">
            <a:extLst>
              <a:ext uri="{FF2B5EF4-FFF2-40B4-BE49-F238E27FC236}">
                <a16:creationId xmlns:a16="http://schemas.microsoft.com/office/drawing/2014/main" id="{8F0090AC-BFBA-42AC-A200-FB418371D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722" y="5328198"/>
            <a:ext cx="860219" cy="1534445"/>
          </a:xfrm>
          <a:prstGeom prst="rect">
            <a:avLst/>
          </a:prstGeom>
        </p:spPr>
      </p:pic>
      <p:pic>
        <p:nvPicPr>
          <p:cNvPr id="19" name="图片 10">
            <a:extLst>
              <a:ext uri="{FF2B5EF4-FFF2-40B4-BE49-F238E27FC236}">
                <a16:creationId xmlns:a16="http://schemas.microsoft.com/office/drawing/2014/main" id="{8F24CAC0-DDAE-4E6E-A811-02A306785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228" y="4868786"/>
            <a:ext cx="1123710" cy="1790186"/>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717388" y="132779"/>
            <a:ext cx="51826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2543"/>
                </a:solidFill>
                <a:effectLst/>
                <a:uLnTx/>
                <a:uFillTx/>
                <a:latin typeface="Calibri" panose="020F0502020204030204" pitchFamily="34" charset="0"/>
                <a:ea typeface="+mn-ea"/>
                <a:cs typeface="Calibri" panose="020F0502020204030204" pitchFamily="34" charset="0"/>
              </a:rPr>
              <a:t>Bài</a:t>
            </a:r>
            <a:r>
              <a:rPr lang="en-US" sz="4800" b="1" dirty="0">
                <a:solidFill>
                  <a:srgbClr val="FF2543"/>
                </a:solidFill>
                <a:latin typeface="Calibri" panose="020F0502020204030204" pitchFamily="34" charset="0"/>
                <a:cs typeface="Calibri" panose="020F0502020204030204" pitchFamily="34" charset="0"/>
              </a:rPr>
              <a:t> </a:t>
            </a:r>
            <a:r>
              <a:rPr lang="en-US" sz="4800" b="1" dirty="0" err="1">
                <a:solidFill>
                  <a:srgbClr val="FF2543"/>
                </a:solidFill>
                <a:latin typeface="Calibri" panose="020F0502020204030204" pitchFamily="34" charset="0"/>
                <a:cs typeface="Calibri" panose="020F0502020204030204" pitchFamily="34" charset="0"/>
              </a:rPr>
              <a:t>mẫu</a:t>
            </a:r>
            <a:endParaRPr kumimoji="0" lang="en-US" sz="48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endParaRPr>
          </a:p>
        </p:txBody>
      </p:sp>
      <p:pic>
        <p:nvPicPr>
          <p:cNvPr id="14" name="图片 11">
            <a:extLst>
              <a:ext uri="{FF2B5EF4-FFF2-40B4-BE49-F238E27FC236}">
                <a16:creationId xmlns:a16="http://schemas.microsoft.com/office/drawing/2014/main" id="{EAA3817D-2A53-41CC-9E48-11EE8A418F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0233" y="5445179"/>
            <a:ext cx="2237469" cy="3329672"/>
          </a:xfrm>
          <a:prstGeom prst="rect">
            <a:avLst/>
          </a:prstGeom>
        </p:spPr>
      </p:pic>
      <p:pic>
        <p:nvPicPr>
          <p:cNvPr id="23" name="图片 3">
            <a:extLst>
              <a:ext uri="{FF2B5EF4-FFF2-40B4-BE49-F238E27FC236}">
                <a16:creationId xmlns:a16="http://schemas.microsoft.com/office/drawing/2014/main" id="{98FF14CE-9B97-4132-9CE7-3B3574A7A0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3566" y="1142906"/>
            <a:ext cx="7846666" cy="5257379"/>
          </a:xfrm>
          <a:prstGeom prst="rect">
            <a:avLst/>
          </a:prstGeom>
        </p:spPr>
      </p:pic>
      <p:sp>
        <p:nvSpPr>
          <p:cNvPr id="25" name="TextBox 24">
            <a:extLst>
              <a:ext uri="{FF2B5EF4-FFF2-40B4-BE49-F238E27FC236}">
                <a16:creationId xmlns:a16="http://schemas.microsoft.com/office/drawing/2014/main" id="{126FDDB7-E452-447A-99FD-A9334FC29A56}"/>
              </a:ext>
            </a:extLst>
          </p:cNvPr>
          <p:cNvSpPr txBox="1"/>
          <p:nvPr/>
        </p:nvSpPr>
        <p:spPr>
          <a:xfrm>
            <a:off x="4470228" y="1295039"/>
            <a:ext cx="7322482" cy="3970318"/>
          </a:xfrm>
          <a:prstGeom prst="rect">
            <a:avLst/>
          </a:prstGeom>
          <a:noFill/>
        </p:spPr>
        <p:txBody>
          <a:bodyPr wrap="square">
            <a:spAutoFit/>
          </a:bodyPr>
          <a:lstStyle/>
          <a:p>
            <a:pPr lvl="0" algn="just" defTabSz="457200"/>
            <a:r>
              <a:rPr lang="vi-VN" sz="2800" dirty="0">
                <a:solidFill>
                  <a:srgbClr val="000000"/>
                </a:solidFill>
              </a:rPr>
              <a:t>Mỗi buổi chiều đi học về, em thường cùng anh trai của em đi đá bóng ở sân bóng gần nhà. Hai anh em em được bố mua cho một quả bóng nên hôm nào cũng rủ nhau chơi. Anh em bắt gôn rất giỏi. Anh thường nhờ em sút bóng để anh tập bắt gôn. Anh cũng dạy em cách sút bóng sao cho đúng. Nhờ có anh mà em đá bóng ngày càng giỏi hơn. Em cảm thấy rất vui khi được chơi đá bóng cùng anh.</a:t>
            </a:r>
          </a:p>
        </p:txBody>
      </p:sp>
      <p:pic>
        <p:nvPicPr>
          <p:cNvPr id="20" name="Picture 19" descr="A picture containing vector graphics&#10;&#10;Description automatically generated">
            <a:extLst>
              <a:ext uri="{FF2B5EF4-FFF2-40B4-BE49-F238E27FC236}">
                <a16:creationId xmlns:a16="http://schemas.microsoft.com/office/drawing/2014/main" id="{6DBFABBE-C084-4DFD-9963-D83D7EEE16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709" y="1371600"/>
            <a:ext cx="5486400" cy="5486400"/>
          </a:xfrm>
          <a:prstGeom prst="rect">
            <a:avLst/>
          </a:prstGeom>
        </p:spPr>
      </p:pic>
    </p:spTree>
    <p:extLst>
      <p:ext uri="{BB962C8B-B14F-4D97-AF65-F5344CB8AC3E}">
        <p14:creationId xmlns:p14="http://schemas.microsoft.com/office/powerpoint/2010/main" val="28232319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2" presetClass="entr" presetSubtype="1" fill="hold" grpId="0"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2316540" y="223284"/>
            <a:ext cx="7646167" cy="1265273"/>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ysClr val="windowText" lastClr="000000"/>
                </a:solidFill>
                <a:latin typeface="Calibri" panose="020F0502020204030204" pitchFamily="34" charset="0"/>
                <a:cs typeface="Calibri" panose="020F0502020204030204" pitchFamily="34" charset="0"/>
              </a:rPr>
              <a:t>Em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mong</a:t>
            </a:r>
            <a:r>
              <a:rPr lang="en-US" sz="3600" b="1" dirty="0">
                <a:solidFill>
                  <a:sysClr val="windowText" lastClr="000000"/>
                </a:solidFill>
                <a:latin typeface="Calibri" panose="020F0502020204030204" pitchFamily="34" charset="0"/>
                <a:cs typeface="Calibri" panose="020F0502020204030204" pitchFamily="34" charset="0"/>
              </a:rPr>
              <a:t> </a:t>
            </a:r>
            <a:r>
              <a:rPr lang="vi-VN" sz="3600" b="1" dirty="0">
                <a:solidFill>
                  <a:sysClr val="windowText" lastClr="000000"/>
                </a:solidFill>
                <a:latin typeface="Calibri" panose="020F0502020204030204" pitchFamily="34" charset="0"/>
                <a:cs typeface="Calibri" panose="020F0502020204030204" pitchFamily="34" charset="0"/>
              </a:rPr>
              <a:t>muốn có người anh chị hoặc người em như thế nào?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Vì</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sao</a:t>
            </a:r>
            <a:r>
              <a:rPr lang="en-US" sz="3600" b="1" dirty="0">
                <a:solidFill>
                  <a:sysClr val="windowText" lastClr="00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A0232C7-F99E-4CC4-ABB5-131115DE3CAD}"/>
              </a:ext>
            </a:extLst>
          </p:cNvPr>
          <p:cNvPicPr>
            <a:picLocks noChangeAspect="1"/>
          </p:cNvPicPr>
          <p:nvPr/>
        </p:nvPicPr>
        <p:blipFill>
          <a:blip r:embed="rId9"/>
          <a:stretch>
            <a:fillRect/>
          </a:stretch>
        </p:blipFill>
        <p:spPr>
          <a:xfrm>
            <a:off x="2279908" y="2079661"/>
            <a:ext cx="7840882" cy="3172822"/>
          </a:xfrm>
          <a:prstGeom prst="rect">
            <a:avLst/>
          </a:prstGeom>
        </p:spPr>
      </p:pic>
    </p:spTree>
    <p:extLst>
      <p:ext uri="{BB962C8B-B14F-4D97-AF65-F5344CB8AC3E}">
        <p14:creationId xmlns:p14="http://schemas.microsoft.com/office/powerpoint/2010/main" val="715099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5534355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3444949" y="1084521"/>
            <a:ext cx="8317432" cy="5056474"/>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133825" y="1159071"/>
              <a:ext cx="5486593"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Khi làm việc cùng người thân cần biết nhường nhịn, hỗ trợ nhau. Qua công việc và trò chuyện trong lúc làm cùng, sẽ hiểu tình cảm của người thân, tình cảm càng thêm gắn bó.</a:t>
              </a:r>
            </a:p>
          </p:txBody>
        </p:sp>
      </p:grpSp>
      <p:pic>
        <p:nvPicPr>
          <p:cNvPr id="4" name="Picture 3">
            <a:extLst>
              <a:ext uri="{FF2B5EF4-FFF2-40B4-BE49-F238E27FC236}">
                <a16:creationId xmlns:a16="http://schemas.microsoft.com/office/drawing/2014/main" id="{5499C51A-0DCD-4EE3-AC02-0198C7E49BF1}"/>
              </a:ext>
            </a:extLst>
          </p:cNvPr>
          <p:cNvPicPr>
            <a:picLocks noChangeAspect="1"/>
          </p:cNvPicPr>
          <p:nvPr/>
        </p:nvPicPr>
        <p:blipFill>
          <a:blip r:embed="rId13"/>
          <a:stretch>
            <a:fillRect/>
          </a:stretch>
        </p:blipFill>
        <p:spPr>
          <a:xfrm>
            <a:off x="4945488" y="-228752"/>
            <a:ext cx="4852837" cy="187163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4D465FAE-C57B-4062-8962-5D8763EFA8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9944" y="97465"/>
            <a:ext cx="1321240" cy="1321240"/>
          </a:xfrm>
          <a:prstGeom prst="rect">
            <a:avLst/>
          </a:prstGeom>
        </p:spPr>
      </p:pic>
    </p:spTree>
    <p:extLst>
      <p:ext uri="{BB962C8B-B14F-4D97-AF65-F5344CB8AC3E}">
        <p14:creationId xmlns:p14="http://schemas.microsoft.com/office/powerpoint/2010/main" val="30563351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5"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1">
            <a:extLst>
              <a:ext uri="{FF2B5EF4-FFF2-40B4-BE49-F238E27FC236}">
                <a16:creationId xmlns:a16="http://schemas.microsoft.com/office/drawing/2014/main" id="{65A01687-B6AF-43CC-B085-C165FE159D9F}"/>
              </a:ext>
            </a:extLst>
          </p:cNvPr>
          <p:cNvSpPr/>
          <p:nvPr/>
        </p:nvSpPr>
        <p:spPr>
          <a:xfrm>
            <a:off x="693935" y="2224534"/>
            <a:ext cx="2999727" cy="2115237"/>
          </a:xfrm>
          <a:prstGeom prst="roundRect">
            <a:avLst/>
          </a:prstGeom>
          <a:solidFill>
            <a:srgbClr val="FFFF00">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1">
            <a:extLst>
              <a:ext uri="{FF2B5EF4-FFF2-40B4-BE49-F238E27FC236}">
                <a16:creationId xmlns:a16="http://schemas.microsoft.com/office/drawing/2014/main" id="{7445912D-971A-4784-A084-4011D8A92E05}"/>
              </a:ext>
            </a:extLst>
          </p:cNvPr>
          <p:cNvSpPr/>
          <p:nvPr/>
        </p:nvSpPr>
        <p:spPr>
          <a:xfrm>
            <a:off x="4798259" y="2253966"/>
            <a:ext cx="2937855" cy="2115237"/>
          </a:xfrm>
          <a:prstGeom prst="roundRect">
            <a:avLst/>
          </a:prstGeom>
          <a:solidFill>
            <a:srgbClr val="FFFF00">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Ở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hay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trò</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gì</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1">
            <a:extLst>
              <a:ext uri="{FF2B5EF4-FFF2-40B4-BE49-F238E27FC236}">
                <a16:creationId xmlns:a16="http://schemas.microsoft.com/office/drawing/2014/main" id="{5E21FF18-1709-43A6-89A9-867682D505C0}"/>
              </a:ext>
            </a:extLst>
          </p:cNvPr>
          <p:cNvSpPr/>
          <p:nvPr/>
        </p:nvSpPr>
        <p:spPr>
          <a:xfrm>
            <a:off x="8725332" y="2199245"/>
            <a:ext cx="2937855" cy="211523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23" name="Picture 22" descr="A picture containing text, table&#10;&#10;Description automatically generated">
            <a:extLst>
              <a:ext uri="{FF2B5EF4-FFF2-40B4-BE49-F238E27FC236}">
                <a16:creationId xmlns:a16="http://schemas.microsoft.com/office/drawing/2014/main" id="{CB4EFD00-B25A-4CD9-B805-DE463C611EB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b="5980"/>
          <a:stretch/>
        </p:blipFill>
        <p:spPr>
          <a:xfrm>
            <a:off x="0" y="3668975"/>
            <a:ext cx="3403975" cy="3200400"/>
          </a:xfrm>
          <a:prstGeom prst="rect">
            <a:avLst/>
          </a:prstGeom>
        </p:spPr>
      </p:pic>
      <p:pic>
        <p:nvPicPr>
          <p:cNvPr id="7" name="Picture 6">
            <a:extLst>
              <a:ext uri="{FF2B5EF4-FFF2-40B4-BE49-F238E27FC236}">
                <a16:creationId xmlns:a16="http://schemas.microsoft.com/office/drawing/2014/main" id="{5B6C187A-FA4D-4E95-8C7B-83139B36ED85}"/>
              </a:ext>
            </a:extLst>
          </p:cNvPr>
          <p:cNvPicPr>
            <a:picLocks noChangeAspect="1"/>
          </p:cNvPicPr>
          <p:nvPr/>
        </p:nvPicPr>
        <p:blipFill>
          <a:blip r:embed="rId11"/>
          <a:stretch>
            <a:fillRect/>
          </a:stretch>
        </p:blipFill>
        <p:spPr>
          <a:xfrm>
            <a:off x="1279741" y="179654"/>
            <a:ext cx="9632515" cy="1926503"/>
          </a:xfrm>
          <a:prstGeom prst="rect">
            <a:avLst/>
          </a:prstGeom>
        </p:spPr>
      </p:pic>
      <p:pic>
        <p:nvPicPr>
          <p:cNvPr id="13" name="Picture 12">
            <a:extLst>
              <a:ext uri="{FF2B5EF4-FFF2-40B4-BE49-F238E27FC236}">
                <a16:creationId xmlns:a16="http://schemas.microsoft.com/office/drawing/2014/main" id="{062CCC7A-BB9C-4D16-95D1-4B3DCA1006D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8207"/>
          <a:stretch/>
        </p:blipFill>
        <p:spPr>
          <a:xfrm>
            <a:off x="620251" y="1989265"/>
            <a:ext cx="3464453" cy="2487042"/>
          </a:xfrm>
          <a:prstGeom prst="rect">
            <a:avLst/>
          </a:prstGeom>
        </p:spPr>
      </p:pic>
      <p:pic>
        <p:nvPicPr>
          <p:cNvPr id="27" name="Picture 26">
            <a:extLst>
              <a:ext uri="{FF2B5EF4-FFF2-40B4-BE49-F238E27FC236}">
                <a16:creationId xmlns:a16="http://schemas.microsoft.com/office/drawing/2014/main" id="{980183AB-70D4-4973-8B45-828974AACFA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3837" t="-4887" r="34370" b="-4596"/>
          <a:stretch/>
        </p:blipFill>
        <p:spPr>
          <a:xfrm>
            <a:off x="4616586" y="1950878"/>
            <a:ext cx="3301369" cy="2594684"/>
          </a:xfrm>
          <a:prstGeom prst="rect">
            <a:avLst/>
          </a:prstGeom>
        </p:spPr>
      </p:pic>
      <p:pic>
        <p:nvPicPr>
          <p:cNvPr id="28" name="Picture 27">
            <a:extLst>
              <a:ext uri="{FF2B5EF4-FFF2-40B4-BE49-F238E27FC236}">
                <a16:creationId xmlns:a16="http://schemas.microsoft.com/office/drawing/2014/main" id="{8492FA79-8158-4463-A05A-A0361FDB3BF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8977" t="-5934" r="-770" b="-3549"/>
          <a:stretch/>
        </p:blipFill>
        <p:spPr>
          <a:xfrm>
            <a:off x="8498028" y="1837268"/>
            <a:ext cx="3301369" cy="2594684"/>
          </a:xfrm>
          <a:prstGeom prst="rect">
            <a:avLst/>
          </a:prstGeom>
        </p:spPr>
      </p:pic>
    </p:spTree>
    <p:extLst>
      <p:ext uri="{BB962C8B-B14F-4D97-AF65-F5344CB8AC3E}">
        <p14:creationId xmlns:p14="http://schemas.microsoft.com/office/powerpoint/2010/main" val="6002760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 calcmode="lin" valueType="num">
                                      <p:cBhvr>
                                        <p:cTn id="12" dur="500" fill="hold"/>
                                        <p:tgtEl>
                                          <p:spTgt spid="29"/>
                                        </p:tgtEl>
                                        <p:attrNameLst>
                                          <p:attrName>style.rotation</p:attrName>
                                        </p:attrNameLst>
                                      </p:cBhvr>
                                      <p:tavLst>
                                        <p:tav tm="0">
                                          <p:val>
                                            <p:fltVal val="360"/>
                                          </p:val>
                                        </p:tav>
                                        <p:tav tm="100000">
                                          <p:val>
                                            <p:fltVal val="0"/>
                                          </p:val>
                                        </p:tav>
                                      </p:tavLst>
                                    </p:anim>
                                    <p:animEffect transition="in" filter="fade">
                                      <p:cBhvr>
                                        <p:cTn id="13" dur="500"/>
                                        <p:tgtEl>
                                          <p:spTgt spid="29"/>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 calcmode="lin" valueType="num">
                                      <p:cBhvr>
                                        <p:cTn id="18" dur="500" fill="hold"/>
                                        <p:tgtEl>
                                          <p:spTgt spid="30"/>
                                        </p:tgtEl>
                                        <p:attrNameLst>
                                          <p:attrName>style.rotation</p:attrName>
                                        </p:attrNameLst>
                                      </p:cBhvr>
                                      <p:tavLst>
                                        <p:tav tm="0">
                                          <p:val>
                                            <p:fltVal val="360"/>
                                          </p:val>
                                        </p:tav>
                                        <p:tav tm="100000">
                                          <p:val>
                                            <p:fltVal val="0"/>
                                          </p:val>
                                        </p:tav>
                                      </p:tavLst>
                                    </p:anim>
                                    <p:animEffect transition="in" filter="fade">
                                      <p:cBhvr>
                                        <p:cTn id="19" dur="500"/>
                                        <p:tgtEl>
                                          <p:spTgt spid="30"/>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 calcmode="lin" valueType="num">
                                      <p:cBhvr>
                                        <p:cTn id="24" dur="500" fill="hold"/>
                                        <p:tgtEl>
                                          <p:spTgt spid="31"/>
                                        </p:tgtEl>
                                        <p:attrNameLst>
                                          <p:attrName>style.rotation</p:attrName>
                                        </p:attrNameLst>
                                      </p:cBhvr>
                                      <p:tavLst>
                                        <p:tav tm="0">
                                          <p:val>
                                            <p:fltVal val="360"/>
                                          </p:val>
                                        </p:tav>
                                        <p:tav tm="100000">
                                          <p:val>
                                            <p:fltVal val="0"/>
                                          </p:val>
                                        </p:tav>
                                      </p:tavLst>
                                    </p:anim>
                                    <p:animEffect transition="in" filter="fade">
                                      <p:cBhvr>
                                        <p:cTn id="25" dur="500"/>
                                        <p:tgtEl>
                                          <p:spTgt spid="31"/>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360"/>
                                          </p:val>
                                        </p:tav>
                                        <p:tav tm="100000">
                                          <p:val>
                                            <p:fltVal val="0"/>
                                          </p:val>
                                        </p:tav>
                                      </p:tavLst>
                                    </p:anim>
                                    <p:animEffect transition="in" filter="fade">
                                      <p:cBhvr>
                                        <p:cTn id="31" dur="500"/>
                                        <p:tgtEl>
                                          <p:spTgt spid="13"/>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 calcmode="lin" valueType="num">
                                      <p:cBhvr>
                                        <p:cTn id="36" dur="500" fill="hold"/>
                                        <p:tgtEl>
                                          <p:spTgt spid="27"/>
                                        </p:tgtEl>
                                        <p:attrNameLst>
                                          <p:attrName>style.rotation</p:attrName>
                                        </p:attrNameLst>
                                      </p:cBhvr>
                                      <p:tavLst>
                                        <p:tav tm="0">
                                          <p:val>
                                            <p:fltVal val="360"/>
                                          </p:val>
                                        </p:tav>
                                        <p:tav tm="100000">
                                          <p:val>
                                            <p:fltVal val="0"/>
                                          </p:val>
                                        </p:tav>
                                      </p:tavLst>
                                    </p:anim>
                                    <p:animEffect transition="in" filter="fade">
                                      <p:cBhvr>
                                        <p:cTn id="37" dur="500"/>
                                        <p:tgtEl>
                                          <p:spTgt spid="27"/>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 calcmode="lin" valueType="num">
                                      <p:cBhvr>
                                        <p:cTn id="42" dur="500" fill="hold"/>
                                        <p:tgtEl>
                                          <p:spTgt spid="28"/>
                                        </p:tgtEl>
                                        <p:attrNameLst>
                                          <p:attrName>style.rotation</p:attrName>
                                        </p:attrNameLst>
                                      </p:cBhvr>
                                      <p:tavLst>
                                        <p:tav tm="0">
                                          <p:val>
                                            <p:fltVal val="360"/>
                                          </p:val>
                                        </p:tav>
                                        <p:tav tm="100000">
                                          <p:val>
                                            <p:fltVal val="0"/>
                                          </p:val>
                                        </p:tav>
                                      </p:tavLst>
                                    </p:anim>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nodeType="clickEffect">
                                  <p:stCondLst>
                                    <p:cond delay="0"/>
                                  </p:stCondLst>
                                  <p:childTnLst>
                                    <p:animEffect transition="out" filter="circle(out)">
                                      <p:cBhvr>
                                        <p:cTn id="47" dur="2000"/>
                                        <p:tgtEl>
                                          <p:spTgt spid="13"/>
                                        </p:tgtEl>
                                      </p:cBhvr>
                                    </p:animEffect>
                                    <p:set>
                                      <p:cBhvr>
                                        <p:cTn id="48" dur="1" fill="hold">
                                          <p:stCondLst>
                                            <p:cond delay="19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7"/>
                                        </p:tgtEl>
                                      </p:cBhvr>
                                    </p:animEffect>
                                    <p:set>
                                      <p:cBhvr>
                                        <p:cTn id="53" dur="1" fill="hold">
                                          <p:stCondLst>
                                            <p:cond delay="1999"/>
                                          </p:stCondLst>
                                        </p:cTn>
                                        <p:tgtEl>
                                          <p:spTgt spid="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xit" presetSubtype="32" fill="hold" nodeType="clickEffect">
                                  <p:stCondLst>
                                    <p:cond delay="0"/>
                                  </p:stCondLst>
                                  <p:childTnLst>
                                    <p:animEffect transition="out" filter="circle(out)">
                                      <p:cBhvr>
                                        <p:cTn id="57" dur="2000"/>
                                        <p:tgtEl>
                                          <p:spTgt spid="28"/>
                                        </p:tgtEl>
                                      </p:cBhvr>
                                    </p:animEffect>
                                    <p:set>
                                      <p:cBhvr>
                                        <p:cTn id="58"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1"/>
          <a:stretch>
            <a:fillRect/>
          </a:stretch>
        </p:blipFill>
        <p:spPr>
          <a:xfrm>
            <a:off x="3236839" y="203095"/>
            <a:ext cx="7412099" cy="5154778"/>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528695" y="1704663"/>
            <a:ext cx="5182680" cy="2123658"/>
          </a:xfrm>
          <a:prstGeom prst="rect">
            <a:avLst/>
          </a:prstGeom>
          <a:noFill/>
        </p:spPr>
        <p:txBody>
          <a:bodyPr wrap="square">
            <a:spAutoFit/>
          </a:bodyPr>
          <a:lstStyle/>
          <a:p>
            <a:pPr lvl="0" algn="ctr">
              <a:defRPr/>
            </a:pPr>
            <a:r>
              <a:rPr lang="en-US" sz="4400" b="1" dirty="0">
                <a:solidFill>
                  <a:srgbClr val="FF2543"/>
                </a:solidFill>
                <a:latin typeface="Calibri" panose="020F0502020204030204" pitchFamily="34" charset="0"/>
                <a:cs typeface="Calibri" panose="020F0502020204030204" pitchFamily="34" charset="0"/>
              </a:rPr>
              <a:t>1. </a:t>
            </a:r>
            <a:r>
              <a:rPr lang="en-US" sz="4400" b="1" dirty="0" err="1">
                <a:solidFill>
                  <a:srgbClr val="FF2543"/>
                </a:solidFill>
                <a:latin typeface="Calibri" panose="020F0502020204030204" pitchFamily="34" charset="0"/>
                <a:cs typeface="Calibri" panose="020F0502020204030204" pitchFamily="34" charset="0"/>
              </a:rPr>
              <a:t>Cùng</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bạn</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trao</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đổi</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để</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hiểu</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nghĩa</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của</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câu</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tục</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ngữ</a:t>
            </a:r>
            <a:r>
              <a:rPr lang="en-US" sz="4400" b="1" dirty="0">
                <a:solidFill>
                  <a:srgbClr val="FF2543"/>
                </a:solidFill>
                <a:latin typeface="Calibri" panose="020F0502020204030204" pitchFamily="34" charset="0"/>
                <a:cs typeface="Calibri" panose="020F0502020204030204" pitchFamily="34" charset="0"/>
              </a:rPr>
              <a:t>, ca </a:t>
            </a:r>
            <a:r>
              <a:rPr lang="en-US" sz="4400" b="1" dirty="0" err="1">
                <a:solidFill>
                  <a:srgbClr val="FF2543"/>
                </a:solidFill>
                <a:latin typeface="Calibri" panose="020F0502020204030204" pitchFamily="34" charset="0"/>
                <a:cs typeface="Calibri" panose="020F0502020204030204" pitchFamily="34" charset="0"/>
              </a:rPr>
              <a:t>dao</a:t>
            </a:r>
            <a:r>
              <a:rPr lang="en-US" sz="4400" b="1" dirty="0">
                <a:solidFill>
                  <a:srgbClr val="FF2543"/>
                </a:solidFill>
                <a:latin typeface="Calibri" panose="020F0502020204030204" pitchFamily="34" charset="0"/>
                <a:cs typeface="Calibri" panose="020F0502020204030204" pitchFamily="34" charset="0"/>
              </a:rPr>
              <a:t> </a:t>
            </a:r>
            <a:endParaRPr kumimoji="0" lang="en-US" sz="4400" b="1" i="0" u="none" strike="noStrike" kern="1200" cap="none" spc="0" normalizeH="0" baseline="0" noProof="0" dirty="0">
              <a:ln>
                <a:noFill/>
              </a:ln>
              <a:solidFill>
                <a:srgbClr val="FF2543"/>
              </a:solidFill>
              <a:effectLst/>
              <a:uLnTx/>
              <a:uFillTx/>
              <a:latin typeface="Calibri" panose="020F0502020204030204" pitchFamily="34" charset="0"/>
              <a:cs typeface="Calibri" panose="020F0502020204030204" pitchFamily="34" charset="0"/>
            </a:endParaRPr>
          </a:p>
        </p:txBody>
      </p:sp>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14:bounceEnd="60000">
                                          <p:cBhvr additive="base">
                                            <p:cTn id="31"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sp>
        <p:nvSpPr>
          <p:cNvPr id="26" name="TextBox 25">
            <a:extLst>
              <a:ext uri="{FF2B5EF4-FFF2-40B4-BE49-F238E27FC236}">
                <a16:creationId xmlns:a16="http://schemas.microsoft.com/office/drawing/2014/main" id="{1DA59812-84F9-4956-8589-7425537BD42A}"/>
              </a:ext>
            </a:extLst>
          </p:cNvPr>
          <p:cNvSpPr txBox="1"/>
          <p:nvPr/>
        </p:nvSpPr>
        <p:spPr>
          <a:xfrm>
            <a:off x="1137683" y="87781"/>
            <a:ext cx="948424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bạn trao đổi để hiểu nghĩa của các câu tục ngữ, ca dao dưới đây</a:t>
            </a:r>
          </a:p>
        </p:txBody>
      </p:sp>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3820" y="-462588"/>
            <a:ext cx="2376448" cy="2376448"/>
          </a:xfrm>
          <a:prstGeom prst="rect">
            <a:avLst/>
          </a:prstGeom>
        </p:spPr>
      </p:pic>
      <p:sp>
        <p:nvSpPr>
          <p:cNvPr id="2" name="Rectangle: Rounded Corners 1">
            <a:extLst>
              <a:ext uri="{FF2B5EF4-FFF2-40B4-BE49-F238E27FC236}">
                <a16:creationId xmlns:a16="http://schemas.microsoft.com/office/drawing/2014/main" id="{033AF6BB-1CA5-42D7-ADA6-6CE5EFB9FD69}"/>
              </a:ext>
            </a:extLst>
          </p:cNvPr>
          <p:cNvSpPr/>
          <p:nvPr/>
        </p:nvSpPr>
        <p:spPr>
          <a:xfrm>
            <a:off x="616688" y="18394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0" i="0" dirty="0">
                <a:solidFill>
                  <a:srgbClr val="000000"/>
                </a:solidFill>
                <a:effectLst/>
              </a:rPr>
              <a:t>- Chị ngã em nâng</a:t>
            </a:r>
          </a:p>
          <a:p>
            <a:pPr algn="just"/>
            <a:r>
              <a:rPr lang="vi-VN" sz="3000" b="0" i="0" dirty="0">
                <a:solidFill>
                  <a:srgbClr val="000000"/>
                </a:solidFill>
                <a:effectLst/>
              </a:rPr>
              <a:t>- </a:t>
            </a:r>
            <a:r>
              <a:rPr lang="en-US" sz="3000" b="0" i="0" dirty="0">
                <a:solidFill>
                  <a:srgbClr val="000000"/>
                </a:solidFill>
                <a:effectLst/>
              </a:rPr>
              <a:t>   </a:t>
            </a:r>
            <a:r>
              <a:rPr lang="vi-VN" sz="3000" b="0" i="0" dirty="0">
                <a:solidFill>
                  <a:srgbClr val="000000"/>
                </a:solidFill>
                <a:effectLst/>
              </a:rPr>
              <a:t>Anh em như thể chân tay</a:t>
            </a:r>
          </a:p>
          <a:p>
            <a:pPr algn="just"/>
            <a:r>
              <a:rPr lang="vi-VN" sz="3000" b="0" i="0" dirty="0">
                <a:solidFill>
                  <a:srgbClr val="000000"/>
                </a:solidFill>
                <a:effectLst/>
              </a:rPr>
              <a:t>Rách lành đùm bọc, dở hay đỡ đần.</a:t>
            </a:r>
          </a:p>
        </p:txBody>
      </p:sp>
      <p:grpSp>
        <p:nvGrpSpPr>
          <p:cNvPr id="20" name="Google Shape;1023;p13">
            <a:extLst>
              <a:ext uri="{FF2B5EF4-FFF2-40B4-BE49-F238E27FC236}">
                <a16:creationId xmlns:a16="http://schemas.microsoft.com/office/drawing/2014/main" id="{B6DB0F9A-8A5A-4C10-93FE-AE30F698CF4E}"/>
              </a:ext>
            </a:extLst>
          </p:cNvPr>
          <p:cNvGrpSpPr/>
          <p:nvPr/>
        </p:nvGrpSpPr>
        <p:grpSpPr>
          <a:xfrm>
            <a:off x="7251292" y="3602411"/>
            <a:ext cx="4484624" cy="2528919"/>
            <a:chOff x="5876916" y="975793"/>
            <a:chExt cx="4684259" cy="2641495"/>
          </a:xfrm>
        </p:grpSpPr>
        <p:grpSp>
          <p:nvGrpSpPr>
            <p:cNvPr id="21" name="Google Shape;1024;p13">
              <a:extLst>
                <a:ext uri="{FF2B5EF4-FFF2-40B4-BE49-F238E27FC236}">
                  <a16:creationId xmlns:a16="http://schemas.microsoft.com/office/drawing/2014/main" id="{3E852D64-0203-4D79-B04F-2EFF2C48FFF5}"/>
                </a:ext>
              </a:extLst>
            </p:cNvPr>
            <p:cNvGrpSpPr/>
            <p:nvPr/>
          </p:nvGrpSpPr>
          <p:grpSpPr>
            <a:xfrm>
              <a:off x="5876916" y="975793"/>
              <a:ext cx="4684259" cy="2113916"/>
              <a:chOff x="2387762" y="551055"/>
              <a:chExt cx="7051289" cy="3182111"/>
            </a:xfrm>
          </p:grpSpPr>
          <p:pic>
            <p:nvPicPr>
              <p:cNvPr id="23" name="Google Shape;1025;p13" descr="2">
                <a:extLst>
                  <a:ext uri="{FF2B5EF4-FFF2-40B4-BE49-F238E27FC236}">
                    <a16:creationId xmlns:a16="http://schemas.microsoft.com/office/drawing/2014/main" id="{6C723462-C83B-441A-834E-89C6C16B4204}"/>
                  </a:ext>
                </a:extLst>
              </p:cNvPr>
              <p:cNvPicPr preferRelativeResize="0"/>
              <p:nvPr/>
            </p:nvPicPr>
            <p:blipFill rotWithShape="1">
              <a:blip r:embed="rId8">
                <a:alphaModFix/>
              </a:blip>
              <a:srcRect/>
              <a:stretch/>
            </p:blipFill>
            <p:spPr>
              <a:xfrm>
                <a:off x="4238307" y="551055"/>
                <a:ext cx="3689350" cy="3127375"/>
              </a:xfrm>
              <a:prstGeom prst="rect">
                <a:avLst/>
              </a:prstGeom>
              <a:noFill/>
              <a:ln>
                <a:noFill/>
              </a:ln>
            </p:spPr>
          </p:pic>
          <p:pic>
            <p:nvPicPr>
              <p:cNvPr id="24" name="Google Shape;1026;p13" descr="1">
                <a:extLst>
                  <a:ext uri="{FF2B5EF4-FFF2-40B4-BE49-F238E27FC236}">
                    <a16:creationId xmlns:a16="http://schemas.microsoft.com/office/drawing/2014/main" id="{289FE6DC-84D3-4CEE-B32D-441F7788CD7D}"/>
                  </a:ext>
                </a:extLst>
              </p:cNvPr>
              <p:cNvPicPr preferRelativeResize="0"/>
              <p:nvPr/>
            </p:nvPicPr>
            <p:blipFill rotWithShape="1">
              <a:blip r:embed="rId9">
                <a:alphaModFix/>
              </a:blip>
              <a:srcRect/>
              <a:stretch/>
            </p:blipFill>
            <p:spPr>
              <a:xfrm>
                <a:off x="5999058" y="790165"/>
                <a:ext cx="3439993" cy="2915633"/>
              </a:xfrm>
              <a:prstGeom prst="rect">
                <a:avLst/>
              </a:prstGeom>
              <a:noFill/>
              <a:ln>
                <a:noFill/>
              </a:ln>
            </p:spPr>
          </p:pic>
          <p:pic>
            <p:nvPicPr>
              <p:cNvPr id="25" name="Google Shape;1027;p13" descr="3">
                <a:extLst>
                  <a:ext uri="{FF2B5EF4-FFF2-40B4-BE49-F238E27FC236}">
                    <a16:creationId xmlns:a16="http://schemas.microsoft.com/office/drawing/2014/main" id="{C84CC2A3-7EAC-4C23-AD0C-8F2F4660BA7F}"/>
                  </a:ext>
                </a:extLst>
              </p:cNvPr>
              <p:cNvPicPr preferRelativeResize="0"/>
              <p:nvPr/>
            </p:nvPicPr>
            <p:blipFill rotWithShape="1">
              <a:blip r:embed="rId10">
                <a:alphaModFix/>
              </a:blip>
              <a:srcRect/>
              <a:stretch/>
            </p:blipFill>
            <p:spPr>
              <a:xfrm flipH="1">
                <a:off x="2387762" y="872971"/>
                <a:ext cx="3374585" cy="2860195"/>
              </a:xfrm>
              <a:prstGeom prst="rect">
                <a:avLst/>
              </a:prstGeom>
              <a:noFill/>
              <a:ln>
                <a:noFill/>
              </a:ln>
            </p:spPr>
          </p:pic>
        </p:grpSp>
        <p:sp>
          <p:nvSpPr>
            <p:cNvPr id="22" name="Google Shape;1028;p13">
              <a:extLst>
                <a:ext uri="{FF2B5EF4-FFF2-40B4-BE49-F238E27FC236}">
                  <a16:creationId xmlns:a16="http://schemas.microsoft.com/office/drawing/2014/main" id="{C6EF3167-8536-4E92-ABA9-F35164776826}"/>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3151983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Chị ngã em nâng: </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a:t>
              </a: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iểu đơn giản là khi chị bị ngã thì em sẽ nâng đỡ chị đứng dậy. Câu tục ngữ muốn nói rằng là chị em trong nhà thì phải biết giúp đỡ lẫn nhau.</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3370521" y="370489"/>
            <a:ext cx="8391860"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22523" y="882625"/>
              <a:ext cx="5963744"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Anh em như thể chân 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Rách lành đùm bọc, dở hay đỡ đần.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Anh em trong gia đình được so sánh với chân và tay, đây là hai bộ phận luôn hỗ trợ cho nhau. Câu ca dao cho thấy tình cảm giữa anh em trong gia đình.</a:t>
              </a:r>
            </a:p>
          </p:txBody>
        </p:sp>
      </p:grpSp>
    </p:spTree>
    <p:extLst>
      <p:ext uri="{BB962C8B-B14F-4D97-AF65-F5344CB8AC3E}">
        <p14:creationId xmlns:p14="http://schemas.microsoft.com/office/powerpoint/2010/main" val="1986866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1"/>
          <a:stretch>
            <a:fillRect/>
          </a:stretch>
        </p:blipFill>
        <p:spPr>
          <a:xfrm>
            <a:off x="3236839" y="203095"/>
            <a:ext cx="7412099" cy="5154778"/>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528695" y="1704663"/>
            <a:ext cx="5182680" cy="2123658"/>
          </a:xfrm>
          <a:prstGeom prst="rect">
            <a:avLst/>
          </a:prstGeom>
          <a:noFill/>
        </p:spPr>
        <p:txBody>
          <a:bodyPr wrap="square">
            <a:spAutoFit/>
          </a:bodyPr>
          <a:lstStyle/>
          <a:p>
            <a:pPr lvl="0" algn="ctr">
              <a:defRPr/>
            </a:pPr>
            <a:r>
              <a:rPr lang="en-US" sz="4400" b="1" dirty="0">
                <a:solidFill>
                  <a:srgbClr val="FF2543"/>
                </a:solidFill>
                <a:latin typeface="Calibri" panose="020F0502020204030204" pitchFamily="34" charset="0"/>
                <a:cs typeface="Calibri" panose="020F0502020204030204" pitchFamily="34" charset="0"/>
              </a:rPr>
              <a:t>2. </a:t>
            </a:r>
            <a:r>
              <a:rPr lang="vi-VN" sz="4400" b="1" dirty="0">
                <a:solidFill>
                  <a:srgbClr val="FF2543"/>
                </a:solidFill>
                <a:latin typeface="Calibri" panose="020F0502020204030204" pitchFamily="34" charset="0"/>
                <a:cs typeface="Calibri" panose="020F0502020204030204" pitchFamily="34" charset="0"/>
              </a:rPr>
              <a:t>Kể những việc em thường làm cùng anh chị em của mình</a:t>
            </a:r>
            <a:endParaRPr kumimoji="0" lang="en-US" sz="44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endParaRPr>
          </a:p>
        </p:txBody>
      </p:sp>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14:bounceEnd="60000">
                                          <p:cBhvr additive="base">
                                            <p:cTn id="31"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460" y="2560320"/>
            <a:ext cx="4297680" cy="4297680"/>
          </a:xfrm>
          <a:prstGeom prst="rect">
            <a:avLst/>
          </a:prstGeom>
        </p:spPr>
      </p:pic>
      <p:pic>
        <p:nvPicPr>
          <p:cNvPr id="28" name="Picture 27">
            <a:extLst>
              <a:ext uri="{FF2B5EF4-FFF2-40B4-BE49-F238E27FC236}">
                <a16:creationId xmlns:a16="http://schemas.microsoft.com/office/drawing/2014/main" id="{A89D0E58-85BD-476B-8827-A7199DCCEA62}"/>
              </a:ext>
            </a:extLst>
          </p:cNvPr>
          <p:cNvPicPr>
            <a:picLocks noChangeAspect="1"/>
          </p:cNvPicPr>
          <p:nvPr/>
        </p:nvPicPr>
        <p:blipFill>
          <a:blip r:embed="rId10"/>
          <a:stretch>
            <a:fillRect/>
          </a:stretch>
        </p:blipFill>
        <p:spPr>
          <a:xfrm>
            <a:off x="0" y="972557"/>
            <a:ext cx="5340559" cy="219475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5474409" y="1714210"/>
            <a:ext cx="6717591" cy="1337334"/>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ysClr val="windowText" lastClr="000000"/>
                </a:solidFill>
                <a:latin typeface="Calibri" panose="020F0502020204030204" pitchFamily="34" charset="0"/>
                <a:cs typeface="Calibri" panose="020F0502020204030204" pitchFamily="34" charset="0"/>
              </a:rPr>
              <a:t>Kể những việc em thường làm cùng anh chị em của mình</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0" name="Rectangle: Rounded Corners 29">
            <a:extLst>
              <a:ext uri="{FF2B5EF4-FFF2-40B4-BE49-F238E27FC236}">
                <a16:creationId xmlns:a16="http://schemas.microsoft.com/office/drawing/2014/main" id="{3AF5C599-5F62-42FD-8A7F-1A88E7AD1847}"/>
              </a:ext>
            </a:extLst>
          </p:cNvPr>
          <p:cNvSpPr/>
          <p:nvPr/>
        </p:nvSpPr>
        <p:spPr>
          <a:xfrm>
            <a:off x="5474409" y="3670601"/>
            <a:ext cx="6717591" cy="1337334"/>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pitchFamily="34" charset="0"/>
                <a:cs typeface="Calibri" panose="020F0502020204030204" pitchFamily="34" charset="0"/>
              </a:rPr>
              <a:t>Nêu cảm nghĩ của em khi có anh, chị hoặc em làm việc cùng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34138139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420</Words>
  <Application>Microsoft Office PowerPoint</Application>
  <PresentationFormat>Widescreen</PresentationFormat>
  <Paragraphs>42</Paragraphs>
  <Slides>16</Slides>
  <Notes>14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等线</vt:lpstr>
      <vt:lpstr>方正行楷简体</vt:lpstr>
      <vt:lpstr>汉真广标</vt:lpstr>
      <vt:lpstr>Arial</vt:lpstr>
      <vt:lpstr>Arial-Rounded</vt:lpstr>
      <vt:lpstr>Bodoni MT</vt:lpstr>
      <vt:lpstr>Calibri</vt:lpstr>
      <vt:lpstr>Calibri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2022-09-01T07:14:38Z</dcterms:created>
  <dcterms:modified xsi:type="dcterms:W3CDTF">2022-09-29T11:49:33Z</dcterms:modified>
</cp:coreProperties>
</file>