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306" r:id="rId4"/>
    <p:sldId id="307" r:id="rId5"/>
    <p:sldId id="300" r:id="rId6"/>
    <p:sldId id="308" r:id="rId7"/>
    <p:sldId id="309" r:id="rId8"/>
    <p:sldId id="311" r:id="rId9"/>
    <p:sldId id="26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A2AC0-7FA2-FFA6-217A-D5F00E6451A0}"/>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0CA0B-7313-406D-6193-3E6192B90337}"/>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D0238-B5EC-0557-CC29-53A735016041}"/>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15F57-0252-D1FE-38B8-7E6FD3AF18D0}"/>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FB19E-F59B-4B5D-CD60-9704DBA9CC90}"/>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B40F0-AC72-DD7A-5CA6-41D5905DEB7D}"/>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6" name="Footer Placeholder 5">
            <a:extLst>
              <a:ext uri="{FF2B5EF4-FFF2-40B4-BE49-F238E27FC236}">
                <a16:creationId xmlns:a16="http://schemas.microsoft.com/office/drawing/2014/main"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9C9B4-43B6-FAEF-65B7-9B3C65DF8F69}"/>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8" name="Footer Placeholder 7">
            <a:extLst>
              <a:ext uri="{FF2B5EF4-FFF2-40B4-BE49-F238E27FC236}">
                <a16:creationId xmlns:a16="http://schemas.microsoft.com/office/drawing/2014/main"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BFF3C-DC5D-8FC3-B77A-85A53BC2F8D9}"/>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4" name="Footer Placeholder 3">
            <a:extLst>
              <a:ext uri="{FF2B5EF4-FFF2-40B4-BE49-F238E27FC236}">
                <a16:creationId xmlns:a16="http://schemas.microsoft.com/office/drawing/2014/main"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F822-2DD1-53C2-79A7-05AE4A850EE4}"/>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3" name="Footer Placeholder 2">
            <a:extLst>
              <a:ext uri="{FF2B5EF4-FFF2-40B4-BE49-F238E27FC236}">
                <a16:creationId xmlns:a16="http://schemas.microsoft.com/office/drawing/2014/main"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03583-ECA5-66F1-9C8C-C17C8C283E2C}"/>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6" name="Footer Placeholder 5">
            <a:extLst>
              <a:ext uri="{FF2B5EF4-FFF2-40B4-BE49-F238E27FC236}">
                <a16:creationId xmlns:a16="http://schemas.microsoft.com/office/drawing/2014/main"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251E4-76A2-48FF-516F-987678FF1A41}"/>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6" name="Footer Placeholder 5">
            <a:extLst>
              <a:ext uri="{FF2B5EF4-FFF2-40B4-BE49-F238E27FC236}">
                <a16:creationId xmlns:a16="http://schemas.microsoft.com/office/drawing/2014/main"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42650C24-23D9-8C6A-2260-CF44AF511C21}"/>
              </a:ext>
            </a:extLst>
          </p:cNvPr>
          <p:cNvSpPr txBox="1"/>
          <p:nvPr/>
        </p:nvSpPr>
        <p:spPr>
          <a:xfrm>
            <a:off x="5917474" y="1331787"/>
            <a:ext cx="2965269" cy="820738"/>
          </a:xfrm>
          <a:prstGeom prst="rect">
            <a:avLst/>
          </a:prstGeom>
        </p:spPr>
        <p:txBody>
          <a:bodyPr wrap="square" lIns="0" tIns="0" rIns="0" bIns="0" rtlCol="0" anchor="t">
            <a:spAutoFit/>
          </a:bodyPr>
          <a:lstStyle/>
          <a:p>
            <a:pPr>
              <a:lnSpc>
                <a:spcPts val="6400"/>
              </a:lnSpc>
              <a:spcBef>
                <a:spcPct val="0"/>
              </a:spcBef>
            </a:pPr>
            <a:r>
              <a:rPr lang="en-US" sz="5334" spc="-133" dirty="0" err="1" smtClean="0">
                <a:solidFill>
                  <a:srgbClr val="008000"/>
                </a:solidFill>
                <a:latin typeface="Nunito Black" pitchFamily="2" charset="0"/>
              </a:rPr>
              <a:t>Tiếng</a:t>
            </a:r>
            <a:r>
              <a:rPr lang="en-US" sz="5334" spc="-133" dirty="0" smtClean="0">
                <a:solidFill>
                  <a:srgbClr val="008000"/>
                </a:solidFill>
                <a:latin typeface="Nunito Black" pitchFamily="2" charset="0"/>
              </a:rPr>
              <a:t> </a:t>
            </a:r>
            <a:r>
              <a:rPr lang="en-US" sz="5334" spc="-133" dirty="0" err="1">
                <a:solidFill>
                  <a:srgbClr val="008000"/>
                </a:solidFill>
                <a:latin typeface="Nunito Black" pitchFamily="2" charset="0"/>
              </a:rPr>
              <a:t>Việt</a:t>
            </a:r>
            <a:r>
              <a:rPr lang="en-US" sz="5334" spc="-133" dirty="0">
                <a:solidFill>
                  <a:srgbClr val="008000"/>
                </a:solidFill>
                <a:latin typeface="Nunito Black" pitchFamily="2" charset="0"/>
              </a:rPr>
              <a:t>                 </a:t>
            </a:r>
          </a:p>
        </p:txBody>
      </p:sp>
      <p:sp>
        <p:nvSpPr>
          <p:cNvPr id="5" name="TextBox 4">
            <a:extLst>
              <a:ext uri="{FF2B5EF4-FFF2-40B4-BE49-F238E27FC236}">
                <a16:creationId xmlns:a16="http://schemas.microsoft.com/office/drawing/2014/main" id="{6956DEB3-B2FA-6842-0E0B-C0345CB6D76C}"/>
              </a:ext>
            </a:extLst>
          </p:cNvPr>
          <p:cNvSpPr txBox="1"/>
          <p:nvPr/>
        </p:nvSpPr>
        <p:spPr>
          <a:xfrm>
            <a:off x="1366182" y="2568096"/>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pic>
        <p:nvPicPr>
          <p:cNvPr id="6" name="Picture 5">
            <a:extLst>
              <a:ext uri="{FF2B5EF4-FFF2-40B4-BE49-F238E27FC236}">
                <a16:creationId xmlns:a16="http://schemas.microsoft.com/office/drawing/2014/main" id="{1720CCC8-1A92-54D0-5F02-BBBEB2DAEF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3" b="90426" l="651" r="99164">
                        <a14:foregroundMark x1="3625" y1="28191" x2="13476" y2="69149"/>
                        <a14:foregroundMark x1="11896" y1="88830" x2="12421" y2="89582"/>
                        <a14:foregroundMark x1="11524" y1="88298" x2="11896" y2="88830"/>
                        <a14:foregroundMark x1="7063" y1="81915" x2="11524" y2="88298"/>
                        <a14:foregroundMark x1="2121" y1="58126" x2="3625" y2="78723"/>
                        <a14:foregroundMark x1="3625" y1="78723" x2="4275" y2="82979"/>
                        <a14:foregroundMark x1="2220" y1="58137" x2="4368" y2="84043"/>
                        <a14:foregroundMark x1="4368" y1="78191" x2="7435" y2="88830"/>
                        <a14:foregroundMark x1="1966" y1="58108" x2="4275" y2="82979"/>
                        <a14:foregroundMark x1="4275" y1="82979" x2="4833" y2="85638"/>
                        <a14:foregroundMark x1="1766" y1="58085" x2="4182" y2="82979"/>
                        <a14:foregroundMark x1="1805" y1="58090" x2="4089" y2="85638"/>
                        <a14:foregroundMark x1="13044" y1="84616" x2="14684" y2="82979"/>
                        <a14:foregroundMark x1="6691" y1="90957" x2="12890" y2="84769"/>
                        <a14:foregroundMark x1="14684" y1="82979" x2="14684" y2="82447"/>
                        <a14:foregroundMark x1="94331" y1="12766" x2="93030" y2="35106"/>
                        <a14:foregroundMark x1="92565" y1="52128" x2="97007" y2="63929"/>
                        <a14:foregroundMark x1="97677" y1="83511" x2="97398" y2="84043"/>
                        <a14:foregroundMark x1="97398" y1="22340" x2="97398" y2="22340"/>
                        <a14:foregroundMark x1="1673" y1="40426" x2="2045" y2="71277"/>
                        <a14:foregroundMark x1="2045" y1="71277" x2="2323" y2="75000"/>
                        <a14:foregroundMark x1="1859" y1="65957" x2="1301" y2="48404"/>
                        <a14:foregroundMark x1="1208" y1="52128" x2="3903" y2="84574"/>
                        <a14:foregroundMark x1="2509" y1="72340" x2="4089" y2="84574"/>
                        <a14:foregroundMark x1="97212" y1="87234" x2="97972" y2="80979"/>
                        <a14:foregroundMark x1="97305" y1="82979" x2="97305" y2="82979"/>
                        <a14:backgroundMark x1="929" y1="31383" x2="896" y2="40731"/>
                        <a14:backgroundMark x1="929" y1="36170" x2="929" y2="40719"/>
                        <a14:backgroundMark x1="12268" y1="92021" x2="12454" y2="91489"/>
                        <a14:backgroundMark x1="12268" y1="90957" x2="12361" y2="90957"/>
                        <a14:backgroundMark x1="12361" y1="88298" x2="12361" y2="88298"/>
                        <a14:backgroundMark x1="12361" y1="88830" x2="12361" y2="88830"/>
                        <a14:backgroundMark x1="97119" y1="63298" x2="98792" y2="69681"/>
                        <a14:backgroundMark x1="98048" y1="79787" x2="98699" y2="70745"/>
                        <a14:backgroundMark x1="99721" y1="73936" x2="99721" y2="83511"/>
                        <a14:backgroundMark x1="99535" y1="72872" x2="99071" y2="78723"/>
                        <a14:backgroundMark x1="98048" y1="80851" x2="98048" y2="80851"/>
                        <a14:backgroundMark x1="97398" y1="87766" x2="97398" y2="87766"/>
                      </a14:backgroundRemoval>
                    </a14:imgEffect>
                  </a14:imgLayer>
                </a14:imgProps>
              </a:ext>
            </a:extLst>
          </a:blip>
          <a:stretch>
            <a:fillRect/>
          </a:stretch>
        </p:blipFill>
        <p:spPr>
          <a:xfrm>
            <a:off x="3961685" y="2152525"/>
            <a:ext cx="6277690" cy="1455379"/>
          </a:xfrm>
          <a:prstGeom prst="rect">
            <a:avLst/>
          </a:prstGeom>
        </p:spPr>
      </p:pic>
    </p:spTree>
    <p:extLst>
      <p:ext uri="{BB962C8B-B14F-4D97-AF65-F5344CB8AC3E}">
        <p14:creationId xmlns:p14="http://schemas.microsoft.com/office/powerpoint/2010/main" val="16859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0BF33-579E-89E1-231F-23FAAADDAF29}"/>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Hẹn gặp lại các em</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837168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CE497047-3641-AF06-88B4-FD6153644ED1}"/>
              </a:ext>
            </a:extLst>
          </p:cNvPr>
          <p:cNvSpPr txBox="1"/>
          <p:nvPr/>
        </p:nvSpPr>
        <p:spPr>
          <a:xfrm>
            <a:off x="2662103" y="142714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81803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07FB9C-FC49-9937-5E93-1A65E50EE23E}"/>
              </a:ext>
            </a:extLst>
          </p:cNvPr>
          <p:cNvSpPr txBox="1"/>
          <p:nvPr/>
        </p:nvSpPr>
        <p:spPr>
          <a:xfrm>
            <a:off x="5924550" y="1628775"/>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C00000"/>
                </a:solidFill>
                <a:effectLst/>
                <a:uLnTx/>
                <a:uFillTx/>
                <a:latin typeface="Sigmar One" panose="00000500000000000000" pitchFamily="2" charset="0"/>
                <a:ea typeface="+mn-ea"/>
                <a:cs typeface="+mn-cs"/>
              </a:rPr>
              <a:t>Tiết</a:t>
            </a:r>
            <a:r>
              <a:rPr kumimoji="0" lang="en-US" sz="6400" b="0" i="0" u="none" strike="noStrike" kern="1200" cap="none" spc="0" normalizeH="0" baseline="0" noProof="0" dirty="0">
                <a:ln>
                  <a:noFill/>
                </a:ln>
                <a:solidFill>
                  <a:srgbClr val="C00000"/>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smtClean="0">
                <a:ln>
                  <a:noFill/>
                </a:ln>
                <a:solidFill>
                  <a:srgbClr val="C00000"/>
                </a:solidFill>
                <a:effectLst/>
                <a:uLnTx/>
                <a:uFillTx/>
                <a:latin typeface="Sigmar One" panose="00000500000000000000" pitchFamily="2" charset="0"/>
                <a:ea typeface="+mn-ea"/>
                <a:cs typeface="+mn-cs"/>
              </a:rPr>
              <a:t>3</a:t>
            </a:r>
            <a:endParaRPr kumimoji="0" lang="en-US" sz="6400" b="0" i="0" u="none" strike="noStrike" kern="1200" cap="none" spc="0" normalizeH="0" baseline="0" noProof="0" dirty="0">
              <a:ln>
                <a:noFill/>
              </a:ln>
              <a:solidFill>
                <a:srgbClr val="F9A72D"/>
              </a:solidFill>
              <a:effectLst/>
              <a:uLnTx/>
              <a:uFillTx/>
              <a:latin typeface="Sigmar One" panose="00000500000000000000" pitchFamily="2" charset="0"/>
              <a:ea typeface="+mn-ea"/>
              <a:cs typeface="+mn-cs"/>
            </a:endParaRPr>
          </a:p>
        </p:txBody>
      </p:sp>
      <p:sp>
        <p:nvSpPr>
          <p:cNvPr id="3" name="TextBox 2">
            <a:extLst>
              <a:ext uri="{FF2B5EF4-FFF2-40B4-BE49-F238E27FC236}">
                <a16:creationId xmlns:a16="http://schemas.microsoft.com/office/drawing/2014/main" id="{A5B6A3F8-91CB-01FF-F552-27363C2E37A8}"/>
              </a:ext>
            </a:extLst>
          </p:cNvPr>
          <p:cNvSpPr txBox="1"/>
          <p:nvPr/>
        </p:nvSpPr>
        <p:spPr>
          <a:xfrm>
            <a:off x="5972448" y="3203343"/>
            <a:ext cx="5771061" cy="1952947"/>
          </a:xfrm>
          <a:prstGeom prst="rect">
            <a:avLst/>
          </a:prstGeom>
          <a:noFill/>
        </p:spPr>
        <p:txBody>
          <a:bodyPr vert="horz" lIns="60960" tIns="30480" rIns="60960" bIns="30480" rtlCol="0" anchor="ctr">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5867" b="1" i="0" u="none" strike="noStrike" kern="1200" cap="none" spc="0" normalizeH="0" baseline="0" noProof="0" dirty="0" err="1">
                <a:ln>
                  <a:noFill/>
                </a:ln>
                <a:solidFill>
                  <a:srgbClr val="7030A0"/>
                </a:solidFill>
                <a:effectLst/>
                <a:uLnTx/>
                <a:uFillTx/>
                <a:latin typeface="Sigmar One" panose="00000500000000000000" pitchFamily="2" charset="0"/>
                <a:ea typeface="+mn-ea"/>
                <a:cs typeface="+mn-cs"/>
              </a:rPr>
              <a:t>Luyện</a:t>
            </a:r>
            <a:r>
              <a:rPr kumimoji="0" lang="en-US" sz="5867" b="1" i="0" u="none" strike="noStrike" kern="1200" cap="none" spc="0" normalizeH="0" baseline="0" noProof="0" dirty="0">
                <a:ln>
                  <a:noFill/>
                </a:ln>
                <a:solidFill>
                  <a:srgbClr val="7030A0"/>
                </a:solidFill>
                <a:effectLst/>
                <a:uLnTx/>
                <a:uFillTx/>
                <a:latin typeface="Sigmar One" panose="00000500000000000000" pitchFamily="2" charset="0"/>
                <a:ea typeface="+mn-ea"/>
                <a:cs typeface="+mn-cs"/>
              </a:rPr>
              <a:t> </a:t>
            </a:r>
            <a:r>
              <a:rPr kumimoji="0" lang="en-US" sz="5867" b="1" i="0" u="none" strike="noStrike" kern="1200" cap="none" spc="0" normalizeH="0" baseline="0" noProof="0" dirty="0" err="1" smtClean="0">
                <a:ln>
                  <a:noFill/>
                </a:ln>
                <a:solidFill>
                  <a:srgbClr val="7030A0"/>
                </a:solidFill>
                <a:effectLst/>
                <a:uLnTx/>
                <a:uFillTx/>
                <a:latin typeface="Sigmar One" panose="00000500000000000000" pitchFamily="2" charset="0"/>
                <a:ea typeface="+mn-ea"/>
                <a:cs typeface="+mn-cs"/>
              </a:rPr>
              <a:t>tập</a:t>
            </a:r>
            <a:r>
              <a:rPr kumimoji="0" lang="en-US" sz="5867" b="1" i="0" u="none" strike="noStrike" kern="1200" cap="none" spc="0" normalizeH="0" noProof="0" dirty="0" smtClean="0">
                <a:ln>
                  <a:noFill/>
                </a:ln>
                <a:solidFill>
                  <a:srgbClr val="7030A0"/>
                </a:solidFill>
                <a:effectLst/>
                <a:uLnTx/>
                <a:uFillTx/>
                <a:latin typeface="Sigmar One" panose="00000500000000000000" pitchFamily="2" charset="0"/>
                <a:ea typeface="+mn-ea"/>
                <a:cs typeface="+mn-cs"/>
              </a:rPr>
              <a:t> </a:t>
            </a:r>
            <a:r>
              <a:rPr kumimoji="0" lang="en-US" sz="5867" b="1" i="0" u="none" strike="noStrike" kern="1200" cap="none" spc="0" normalizeH="0" baseline="0" noProof="0" dirty="0" err="1" smtClean="0">
                <a:ln>
                  <a:noFill/>
                </a:ln>
                <a:solidFill>
                  <a:srgbClr val="7030A0"/>
                </a:solidFill>
                <a:effectLst/>
                <a:uLnTx/>
                <a:uFillTx/>
                <a:latin typeface="Sigmar One" panose="00000500000000000000" pitchFamily="2" charset="0"/>
                <a:ea typeface="+mn-ea"/>
                <a:cs typeface="+mn-cs"/>
              </a:rPr>
              <a:t>từ</a:t>
            </a:r>
            <a:endParaRPr kumimoji="0" lang="en-US" sz="3600" b="1" i="0" u="none" strike="noStrike" kern="1200" cap="none" spc="0" normalizeH="0" baseline="0" noProof="0" dirty="0">
              <a:ln>
                <a:noFill/>
              </a:ln>
              <a:solidFill>
                <a:srgbClr val="40AFB9"/>
              </a:solidFill>
              <a:effectLst/>
              <a:uLnTx/>
              <a:uFillTx/>
              <a:latin typeface="Calibri"/>
              <a:ea typeface="+mn-ea"/>
              <a:cs typeface="+mn-cs"/>
            </a:endParaRPr>
          </a:p>
        </p:txBody>
      </p:sp>
    </p:spTree>
    <p:extLst>
      <p:ext uri="{BB962C8B-B14F-4D97-AF65-F5344CB8AC3E}">
        <p14:creationId xmlns:p14="http://schemas.microsoft.com/office/powerpoint/2010/main" val="1337872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FEB070-1499-730A-720A-9CA2C0689525}"/>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lang="vi-VN" sz="2800" b="0" i="0">
                <a:solidFill>
                  <a:schemeClr val="bg1"/>
                </a:solidFill>
                <a:effectLst/>
                <a:latin typeface="Nunito Black" pitchFamily="2" charset="0"/>
              </a:rPr>
              <a:t>Xếp các từ in đậm trong đoạn thơ dưới đây vào nhóm thích hợp.</a:t>
            </a:r>
            <a:br>
              <a:rPr lang="vi-VN" sz="2800" b="0" i="0">
                <a:solidFill>
                  <a:schemeClr val="bg1"/>
                </a:solidFill>
                <a:effectLst/>
                <a:latin typeface="Nunito Black" pitchFamily="2" charset="0"/>
              </a:rPr>
            </a:br>
            <a:r>
              <a:rPr lang="vi-VN" sz="2800" b="0" i="0">
                <a:solidFill>
                  <a:srgbClr val="000000"/>
                </a:solidFill>
                <a:effectLst/>
                <a:latin typeface="OpenSans"/>
              </a:rPr>
              <a:t/>
            </a: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6" name="TextBox 5">
            <a:extLst>
              <a:ext uri="{FF2B5EF4-FFF2-40B4-BE49-F238E27FC236}">
                <a16:creationId xmlns:a16="http://schemas.microsoft.com/office/drawing/2014/main" id="{5CDFE631-4679-3357-4FC2-3CDAA19A3D3A}"/>
              </a:ext>
            </a:extLst>
          </p:cNvPr>
          <p:cNvSpPr txBox="1"/>
          <p:nvPr/>
        </p:nvSpPr>
        <p:spPr>
          <a:xfrm>
            <a:off x="3595687" y="1292215"/>
            <a:ext cx="5000625" cy="5447645"/>
          </a:xfrm>
          <a:prstGeom prst="rect">
            <a:avLst/>
          </a:prstGeom>
          <a:noFill/>
        </p:spPr>
        <p:txBody>
          <a:bodyPr wrap="square">
            <a:spAutoFit/>
          </a:bodyPr>
          <a:lstStyle/>
          <a:p>
            <a:pPr algn="l">
              <a:lnSpc>
                <a:spcPct val="150000"/>
              </a:lnSpc>
            </a:pPr>
            <a:r>
              <a:rPr lang="vi-VN" sz="2800" b="0" i="0">
                <a:solidFill>
                  <a:srgbClr val="002060"/>
                </a:solidFill>
                <a:effectLst/>
              </a:rPr>
              <a:t>Ông </a:t>
            </a:r>
            <a:r>
              <a:rPr lang="vi-VN" sz="2800" b="1" i="0">
                <a:solidFill>
                  <a:srgbClr val="002060"/>
                </a:solidFill>
                <a:effectLst/>
              </a:rPr>
              <a:t>đẩy </a:t>
            </a:r>
            <a:r>
              <a:rPr lang="vi-VN" sz="2800" b="0" i="0">
                <a:solidFill>
                  <a:srgbClr val="002060"/>
                </a:solidFill>
                <a:effectLst/>
              </a:rPr>
              <a:t>chiếc cối xay</a:t>
            </a:r>
          </a:p>
          <a:p>
            <a:pPr algn="l">
              <a:lnSpc>
                <a:spcPct val="150000"/>
              </a:lnSpc>
            </a:pPr>
            <a:r>
              <a:rPr lang="vi-VN" sz="2800" b="0" i="0">
                <a:solidFill>
                  <a:srgbClr val="002060"/>
                </a:solidFill>
                <a:effectLst/>
              </a:rPr>
              <a:t>Cối </a:t>
            </a:r>
            <a:r>
              <a:rPr lang="vi-VN" sz="2800" b="1" i="0">
                <a:solidFill>
                  <a:srgbClr val="002060"/>
                </a:solidFill>
                <a:effectLst/>
              </a:rPr>
              <a:t>quay </a:t>
            </a:r>
            <a:r>
              <a:rPr lang="vi-VN" sz="2800" b="0" i="0">
                <a:solidFill>
                  <a:srgbClr val="002060"/>
                </a:solidFill>
                <a:effectLst/>
              </a:rPr>
              <a:t>như chong chóng</a:t>
            </a:r>
          </a:p>
          <a:p>
            <a:pPr algn="l">
              <a:lnSpc>
                <a:spcPct val="150000"/>
              </a:lnSpc>
            </a:pPr>
            <a:r>
              <a:rPr lang="vi-VN" sz="2800" b="0" i="0">
                <a:solidFill>
                  <a:srgbClr val="002060"/>
                </a:solidFill>
                <a:effectLst/>
              </a:rPr>
              <a:t>Đường </a:t>
            </a:r>
            <a:r>
              <a:rPr lang="vi-VN" sz="2800" b="1" i="0">
                <a:solidFill>
                  <a:srgbClr val="002060"/>
                </a:solidFill>
                <a:effectLst/>
              </a:rPr>
              <a:t>dài </a:t>
            </a:r>
            <a:r>
              <a:rPr lang="vi-VN" sz="2800" b="0" i="0">
                <a:solidFill>
                  <a:srgbClr val="002060"/>
                </a:solidFill>
                <a:effectLst/>
              </a:rPr>
              <a:t>và sông </a:t>
            </a:r>
            <a:r>
              <a:rPr lang="vi-VN" sz="2800" b="1" i="0">
                <a:solidFill>
                  <a:srgbClr val="002060"/>
                </a:solidFill>
                <a:effectLst/>
              </a:rPr>
              <a:t>rộng</a:t>
            </a:r>
            <a:endParaRPr lang="vi-VN" sz="2800" b="0" i="0">
              <a:solidFill>
                <a:srgbClr val="002060"/>
              </a:solidFill>
              <a:effectLst/>
            </a:endParaRPr>
          </a:p>
          <a:p>
            <a:pPr algn="l">
              <a:lnSpc>
                <a:spcPct val="150000"/>
              </a:lnSpc>
            </a:pPr>
            <a:r>
              <a:rPr lang="vi-VN" sz="2800" b="0" i="0">
                <a:solidFill>
                  <a:srgbClr val="002060"/>
                </a:solidFill>
                <a:effectLst/>
              </a:rPr>
              <a:t>Ông vẫn luôn </a:t>
            </a:r>
            <a:r>
              <a:rPr lang="vi-VN" sz="2800" b="1" i="0">
                <a:solidFill>
                  <a:srgbClr val="002060"/>
                </a:solidFill>
                <a:effectLst/>
              </a:rPr>
              <a:t>đi về</a:t>
            </a:r>
            <a:endParaRPr lang="vi-VN" sz="2800" b="0" i="0">
              <a:solidFill>
                <a:srgbClr val="002060"/>
              </a:solidFill>
              <a:effectLst/>
            </a:endParaRPr>
          </a:p>
          <a:p>
            <a:pPr algn="l">
              <a:lnSpc>
                <a:spcPct val="150000"/>
              </a:lnSpc>
            </a:pPr>
            <a:r>
              <a:rPr lang="vi-VN" sz="2800" b="0" i="0">
                <a:solidFill>
                  <a:srgbClr val="002060"/>
                </a:solidFill>
                <a:effectLst/>
              </a:rPr>
              <a:t>Tay của ông </a:t>
            </a:r>
            <a:r>
              <a:rPr lang="vi-VN" sz="2800" b="1" i="0">
                <a:solidFill>
                  <a:srgbClr val="002060"/>
                </a:solidFill>
                <a:effectLst/>
              </a:rPr>
              <a:t>khỏe </a:t>
            </a:r>
            <a:r>
              <a:rPr lang="vi-VN" sz="2800" b="0" i="0">
                <a:solidFill>
                  <a:srgbClr val="002060"/>
                </a:solidFill>
                <a:effectLst/>
              </a:rPr>
              <a:t>ghê</a:t>
            </a:r>
          </a:p>
          <a:p>
            <a:pPr algn="l">
              <a:lnSpc>
                <a:spcPct val="150000"/>
              </a:lnSpc>
            </a:pPr>
            <a:r>
              <a:rPr lang="vi-VN" sz="2800" b="1" i="0">
                <a:solidFill>
                  <a:srgbClr val="002060"/>
                </a:solidFill>
                <a:effectLst/>
              </a:rPr>
              <a:t>Làm </a:t>
            </a:r>
            <a:r>
              <a:rPr lang="vi-VN" sz="2800" b="0" i="0">
                <a:solidFill>
                  <a:srgbClr val="002060"/>
                </a:solidFill>
                <a:effectLst/>
              </a:rPr>
              <a:t>được bao nhiêu việc.</a:t>
            </a:r>
          </a:p>
          <a:p>
            <a:pPr algn="just">
              <a:lnSpc>
                <a:spcPct val="150000"/>
              </a:lnSpc>
            </a:pPr>
            <a:r>
              <a:rPr lang="en-US" sz="2800" b="0" i="0">
                <a:solidFill>
                  <a:srgbClr val="002060"/>
                </a:solidFill>
                <a:effectLst/>
              </a:rPr>
              <a:t>                         </a:t>
            </a:r>
            <a:r>
              <a:rPr lang="vi-VN" sz="2800" b="0" i="0">
                <a:solidFill>
                  <a:srgbClr val="002060"/>
                </a:solidFill>
                <a:effectLst/>
              </a:rPr>
              <a:t>(Hữu Thỉnh)</a:t>
            </a:r>
          </a:p>
          <a:p>
            <a:r>
              <a:rPr lang="vi-VN" b="0" i="0">
                <a:solidFill>
                  <a:srgbClr val="002060"/>
                </a:solidFill>
                <a:effectLst/>
                <a:latin typeface="Nunito Black" pitchFamily="2" charset="0"/>
              </a:rPr>
              <a:t/>
            </a:r>
            <a:br>
              <a:rPr lang="vi-VN" b="0" i="0">
                <a:solidFill>
                  <a:srgbClr val="002060"/>
                </a:solidFill>
                <a:effectLst/>
                <a:latin typeface="Nunito Black" pitchFamily="2" charset="0"/>
              </a:rPr>
            </a:br>
            <a:r>
              <a:rPr lang="vi-VN" b="0" i="0">
                <a:solidFill>
                  <a:srgbClr val="000000"/>
                </a:solidFill>
                <a:effectLst/>
                <a:latin typeface="OpenSans"/>
              </a:rPr>
              <a:t/>
            </a:r>
            <a:br>
              <a:rPr lang="vi-VN" b="0" i="0">
                <a:solidFill>
                  <a:srgbClr val="000000"/>
                </a:solidFill>
                <a:effectLst/>
                <a:latin typeface="OpenSans"/>
              </a:rPr>
            </a:br>
            <a:endParaRPr lang="en-US"/>
          </a:p>
        </p:txBody>
      </p:sp>
    </p:spTree>
    <p:extLst>
      <p:ext uri="{BB962C8B-B14F-4D97-AF65-F5344CB8AC3E}">
        <p14:creationId xmlns:p14="http://schemas.microsoft.com/office/powerpoint/2010/main" val="1489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F316ADB1-45B8-E876-FA2C-0C8D2801E76C}"/>
              </a:ext>
            </a:extLst>
          </p:cNvPr>
          <p:cNvGrpSpPr>
            <a:grpSpLocks noChangeAspect="1"/>
          </p:cNvGrpSpPr>
          <p:nvPr/>
        </p:nvGrpSpPr>
        <p:grpSpPr>
          <a:xfrm>
            <a:off x="10727752" y="251164"/>
            <a:ext cx="1070671" cy="1044975"/>
            <a:chOff x="42977893" y="-3086593"/>
            <a:chExt cx="4712046" cy="4598955"/>
          </a:xfrm>
        </p:grpSpPr>
        <p:sp>
          <p:nvSpPr>
            <p:cNvPr id="3" name="Freeform 6">
              <a:extLst>
                <a:ext uri="{FF2B5EF4-FFF2-40B4-BE49-F238E27FC236}">
                  <a16:creationId xmlns:a16="http://schemas.microsoft.com/office/drawing/2014/main" id="{C126B0B6-E6D9-46C9-A296-791CB6EAA152}"/>
                </a:ext>
              </a:extLst>
            </p:cNvPr>
            <p:cNvSpPr/>
            <p:nvPr/>
          </p:nvSpPr>
          <p:spPr>
            <a:xfrm>
              <a:off x="42977893" y="-3086593"/>
              <a:ext cx="4712046" cy="459895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4" name="Rectangle: Rounded Corners 3">
            <a:extLst>
              <a:ext uri="{FF2B5EF4-FFF2-40B4-BE49-F238E27FC236}">
                <a16:creationId xmlns:a16="http://schemas.microsoft.com/office/drawing/2014/main" id="{FB62BC96-9CD4-6DAA-9B2C-9464589C1A38}"/>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lang="vi-VN" sz="2800" b="0" i="0">
                <a:solidFill>
                  <a:schemeClr val="bg1"/>
                </a:solidFill>
                <a:effectLst/>
                <a:latin typeface="Nunito Black" pitchFamily="2" charset="0"/>
              </a:rPr>
              <a:t>Xếp các từ in đậm trong đoạn thơ dưới đây vào nhóm thích hợp.</a:t>
            </a:r>
            <a:br>
              <a:rPr lang="vi-VN" sz="2800" b="0" i="0">
                <a:solidFill>
                  <a:schemeClr val="bg1"/>
                </a:solidFill>
                <a:effectLst/>
                <a:latin typeface="Nunito Black" pitchFamily="2" charset="0"/>
              </a:rPr>
            </a:br>
            <a:r>
              <a:rPr lang="vi-VN" sz="2800" b="0" i="0">
                <a:solidFill>
                  <a:srgbClr val="000000"/>
                </a:solidFill>
                <a:effectLst/>
                <a:latin typeface="OpenSans"/>
              </a:rPr>
              <a:t/>
            </a: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7" name="Rectangle: Rounded Corners 6">
            <a:extLst>
              <a:ext uri="{FF2B5EF4-FFF2-40B4-BE49-F238E27FC236}">
                <a16:creationId xmlns:a16="http://schemas.microsoft.com/office/drawing/2014/main" id="{9E03B213-0E2A-C408-F192-836DD6F9FE8B}"/>
              </a:ext>
            </a:extLst>
          </p:cNvPr>
          <p:cNvSpPr/>
          <p:nvPr/>
        </p:nvSpPr>
        <p:spPr>
          <a:xfrm>
            <a:off x="958277" y="1390651"/>
            <a:ext cx="4566223" cy="628650"/>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F0"/>
              </a:solidFill>
              <a:latin typeface="Nunito Black" panose="00000A00000000000000" pitchFamily="2" charset="0"/>
            </a:endParaRPr>
          </a:p>
          <a:p>
            <a:pPr algn="ctr"/>
            <a:r>
              <a:rPr lang="en-US" sz="2800">
                <a:solidFill>
                  <a:srgbClr val="00B0F0"/>
                </a:solidFill>
                <a:latin typeface="Nunito Black" panose="00000A00000000000000" pitchFamily="2" charset="0"/>
              </a:rPr>
              <a:t>Từ chỉ hoạt động </a:t>
            </a:r>
          </a:p>
          <a:p>
            <a:pPr algn="ctr"/>
            <a:endParaRPr lang="en-US"/>
          </a:p>
        </p:txBody>
      </p:sp>
      <p:sp>
        <p:nvSpPr>
          <p:cNvPr id="8" name="Rectangle: Rounded Corners 7">
            <a:extLst>
              <a:ext uri="{FF2B5EF4-FFF2-40B4-BE49-F238E27FC236}">
                <a16:creationId xmlns:a16="http://schemas.microsoft.com/office/drawing/2014/main" id="{FC7F88EF-5456-B0DC-6307-4AE087C1B9D5}"/>
              </a:ext>
            </a:extLst>
          </p:cNvPr>
          <p:cNvSpPr/>
          <p:nvPr/>
        </p:nvSpPr>
        <p:spPr>
          <a:xfrm>
            <a:off x="6867525" y="1390650"/>
            <a:ext cx="4566223" cy="628651"/>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F0"/>
              </a:solidFill>
              <a:latin typeface="Nunito Black" panose="00000A00000000000000" pitchFamily="2" charset="0"/>
            </a:endParaRPr>
          </a:p>
          <a:p>
            <a:pPr algn="ctr"/>
            <a:r>
              <a:rPr lang="en-US" sz="2800">
                <a:solidFill>
                  <a:srgbClr val="00B0F0"/>
                </a:solidFill>
                <a:latin typeface="Nunito Black" panose="00000A00000000000000" pitchFamily="2" charset="0"/>
              </a:rPr>
              <a:t>Từ chỉ đặc  điểm</a:t>
            </a:r>
          </a:p>
          <a:p>
            <a:pPr algn="ctr"/>
            <a:endParaRPr lang="en-US"/>
          </a:p>
        </p:txBody>
      </p:sp>
      <p:pic>
        <p:nvPicPr>
          <p:cNvPr id="16" name="Picture 15">
            <a:extLst>
              <a:ext uri="{FF2B5EF4-FFF2-40B4-BE49-F238E27FC236}">
                <a16:creationId xmlns:a16="http://schemas.microsoft.com/office/drawing/2014/main" id="{8274B8B8-30C5-E4B7-1935-3114DB3A7329}"/>
              </a:ext>
            </a:extLst>
          </p:cNvPr>
          <p:cNvPicPr>
            <a:picLocks noChangeAspect="1"/>
          </p:cNvPicPr>
          <p:nvPr/>
        </p:nvPicPr>
        <p:blipFill>
          <a:blip r:embed="rId4"/>
          <a:stretch>
            <a:fillRect/>
          </a:stretch>
        </p:blipFill>
        <p:spPr>
          <a:xfrm>
            <a:off x="1433992" y="2113812"/>
            <a:ext cx="3982006" cy="4258413"/>
          </a:xfrm>
          <a:prstGeom prst="rect">
            <a:avLst/>
          </a:prstGeom>
        </p:spPr>
      </p:pic>
      <p:sp>
        <p:nvSpPr>
          <p:cNvPr id="17" name="TextBox 16">
            <a:extLst>
              <a:ext uri="{FF2B5EF4-FFF2-40B4-BE49-F238E27FC236}">
                <a16:creationId xmlns:a16="http://schemas.microsoft.com/office/drawing/2014/main" id="{BDA336AB-18AA-1A87-3265-27D622FA9444}"/>
              </a:ext>
            </a:extLst>
          </p:cNvPr>
          <p:cNvSpPr txBox="1"/>
          <p:nvPr/>
        </p:nvSpPr>
        <p:spPr>
          <a:xfrm>
            <a:off x="2790252" y="2746891"/>
            <a:ext cx="1638300" cy="2862322"/>
          </a:xfrm>
          <a:prstGeom prst="rect">
            <a:avLst/>
          </a:prstGeom>
          <a:noFill/>
        </p:spPr>
        <p:txBody>
          <a:bodyPr wrap="square" rtlCol="0">
            <a:spAutoFit/>
          </a:bodyPr>
          <a:lstStyle/>
          <a:p>
            <a:r>
              <a:rPr lang="en-US" sz="3600" b="1" i="0">
                <a:solidFill>
                  <a:srgbClr val="002060"/>
                </a:solidFill>
                <a:effectLst/>
                <a:latin typeface="Nunito Black" pitchFamily="2" charset="0"/>
              </a:rPr>
              <a:t>vác, đẩy, quay, đi, về, làm</a:t>
            </a:r>
            <a:endParaRPr lang="en-US" sz="3600">
              <a:solidFill>
                <a:srgbClr val="002060"/>
              </a:solidFill>
              <a:latin typeface="Nunito Black" pitchFamily="2" charset="0"/>
            </a:endParaRPr>
          </a:p>
        </p:txBody>
      </p:sp>
      <p:pic>
        <p:nvPicPr>
          <p:cNvPr id="19" name="Picture 18">
            <a:extLst>
              <a:ext uri="{FF2B5EF4-FFF2-40B4-BE49-F238E27FC236}">
                <a16:creationId xmlns:a16="http://schemas.microsoft.com/office/drawing/2014/main" id="{0166B654-1F6D-DA53-5CB0-C4B03A08C8BC}"/>
              </a:ext>
            </a:extLst>
          </p:cNvPr>
          <p:cNvPicPr>
            <a:picLocks noChangeAspect="1"/>
          </p:cNvPicPr>
          <p:nvPr/>
        </p:nvPicPr>
        <p:blipFill>
          <a:blip r:embed="rId5"/>
          <a:stretch>
            <a:fillRect/>
          </a:stretch>
        </p:blipFill>
        <p:spPr>
          <a:xfrm>
            <a:off x="6772258" y="2113812"/>
            <a:ext cx="3886217" cy="4258413"/>
          </a:xfrm>
          <a:prstGeom prst="rect">
            <a:avLst/>
          </a:prstGeom>
        </p:spPr>
      </p:pic>
      <p:sp>
        <p:nvSpPr>
          <p:cNvPr id="21" name="TextBox 20">
            <a:extLst>
              <a:ext uri="{FF2B5EF4-FFF2-40B4-BE49-F238E27FC236}">
                <a16:creationId xmlns:a16="http://schemas.microsoft.com/office/drawing/2014/main" id="{E6FAB9FE-4BE8-8AA1-2905-AC515F5DF0AE}"/>
              </a:ext>
            </a:extLst>
          </p:cNvPr>
          <p:cNvSpPr txBox="1"/>
          <p:nvPr/>
        </p:nvSpPr>
        <p:spPr>
          <a:xfrm>
            <a:off x="7957114" y="2849735"/>
            <a:ext cx="1529786" cy="2554545"/>
          </a:xfrm>
          <a:prstGeom prst="rect">
            <a:avLst/>
          </a:prstGeom>
          <a:noFill/>
        </p:spPr>
        <p:txBody>
          <a:bodyPr wrap="square">
            <a:spAutoFit/>
          </a:bodyPr>
          <a:lstStyle/>
          <a:p>
            <a:r>
              <a:rPr lang="en-US" sz="3200" b="1" i="0">
                <a:solidFill>
                  <a:srgbClr val="002060"/>
                </a:solidFill>
                <a:effectLst/>
                <a:latin typeface="Nunito Black" pitchFamily="2" charset="0"/>
              </a:rPr>
              <a:t>dài, thẳng, dài, rộng, khỏe</a:t>
            </a:r>
            <a:endParaRPr lang="en-US" sz="3200">
              <a:solidFill>
                <a:srgbClr val="002060"/>
              </a:solidFill>
              <a:latin typeface="Nunito Black" pitchFamily="2" charset="0"/>
            </a:endParaRPr>
          </a:p>
        </p:txBody>
      </p:sp>
    </p:spTree>
    <p:extLst>
      <p:ext uri="{BB962C8B-B14F-4D97-AF65-F5344CB8AC3E}">
        <p14:creationId xmlns:p14="http://schemas.microsoft.com/office/powerpoint/2010/main" val="35640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B6EAFB-6443-A569-55FE-5EB7778D3DE8}"/>
              </a:ext>
            </a:extLst>
          </p:cNvPr>
          <p:cNvSpPr/>
          <p:nvPr/>
        </p:nvSpPr>
        <p:spPr>
          <a:xfrm>
            <a:off x="482600" y="297707"/>
            <a:ext cx="9969500" cy="847548"/>
          </a:xfrm>
          <a:prstGeom prst="roundRect">
            <a:avLst/>
          </a:prstGeom>
          <a:solidFill>
            <a:srgbClr val="FD8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2. </a:t>
            </a:r>
            <a:r>
              <a:rPr lang="vi-VN" sz="3200" b="0" i="0">
                <a:solidFill>
                  <a:schemeClr val="bg1"/>
                </a:solidFill>
                <a:effectLst/>
                <a:latin typeface="Nunito Black" pitchFamily="2" charset="0"/>
              </a:rPr>
              <a:t>Tìm câu kể trong những câu dưới đây:</a:t>
            </a:r>
            <a:br>
              <a:rPr lang="vi-VN" sz="3200" b="0" i="0">
                <a:solidFill>
                  <a:schemeClr val="bg1"/>
                </a:solidFill>
                <a:effectLst/>
                <a:latin typeface="Nunito Black" pitchFamily="2" charset="0"/>
              </a:rPr>
            </a:br>
            <a:r>
              <a:rPr lang="vi-VN" sz="3200" b="0" i="0">
                <a:solidFill>
                  <a:schemeClr val="bg1"/>
                </a:solidFill>
                <a:effectLst/>
                <a:latin typeface="Nunito Black" pitchFamily="2" charset="0"/>
              </a:rPr>
              <a:t/>
            </a:r>
            <a:br>
              <a:rPr lang="vi-VN" sz="3200" b="0" i="0">
                <a:solidFill>
                  <a:schemeClr val="bg1"/>
                </a:solidFill>
                <a:effectLst/>
                <a:latin typeface="Nunito Black" pitchFamily="2" charset="0"/>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2" name="Rectangle: Folded Corner 1">
            <a:extLst>
              <a:ext uri="{FF2B5EF4-FFF2-40B4-BE49-F238E27FC236}">
                <a16:creationId xmlns:a16="http://schemas.microsoft.com/office/drawing/2014/main" id="{9C8AF128-EDCD-7742-7C16-CABFCCDB91E3}"/>
              </a:ext>
            </a:extLst>
          </p:cNvPr>
          <p:cNvSpPr/>
          <p:nvPr/>
        </p:nvSpPr>
        <p:spPr>
          <a:xfrm>
            <a:off x="482600" y="1350221"/>
            <a:ext cx="2522537" cy="2017000"/>
          </a:xfrm>
          <a:prstGeom prst="foldedCorner">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rgbClr val="00B050"/>
                </a:solidFill>
                <a:latin typeface="Nunito Black" pitchFamily="2" charset="0"/>
              </a:rPr>
              <a:t>a. Tháp Bà Pô – na – ga ở đâu?</a:t>
            </a:r>
          </a:p>
          <a:p>
            <a:pPr algn="ctr"/>
            <a:endParaRPr lang="en-US"/>
          </a:p>
        </p:txBody>
      </p:sp>
      <p:sp>
        <p:nvSpPr>
          <p:cNvPr id="8" name="Rectangle: Folded Corner 7">
            <a:extLst>
              <a:ext uri="{FF2B5EF4-FFF2-40B4-BE49-F238E27FC236}">
                <a16:creationId xmlns:a16="http://schemas.microsoft.com/office/drawing/2014/main" id="{93EEBDF8-EFA0-B19B-5652-7C41DA67FC78}"/>
              </a:ext>
            </a:extLst>
          </p:cNvPr>
          <p:cNvSpPr/>
          <p:nvPr/>
        </p:nvSpPr>
        <p:spPr>
          <a:xfrm>
            <a:off x="3282743" y="1245179"/>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b. Tháp Bà Pô – na – ga là một địa điểm du lịch nổi tiếng ở Nha Trang.</a:t>
            </a:r>
          </a:p>
          <a:p>
            <a:pPr algn="ctr"/>
            <a:endParaRPr lang="en-US"/>
          </a:p>
        </p:txBody>
      </p:sp>
      <p:sp>
        <p:nvSpPr>
          <p:cNvPr id="9" name="Rectangle: Folded Corner 8">
            <a:extLst>
              <a:ext uri="{FF2B5EF4-FFF2-40B4-BE49-F238E27FC236}">
                <a16:creationId xmlns:a16="http://schemas.microsoft.com/office/drawing/2014/main" id="{668F3A70-8509-C03D-B5C4-BD017DA1F0EC}"/>
              </a:ext>
            </a:extLst>
          </p:cNvPr>
          <p:cNvSpPr/>
          <p:nvPr/>
        </p:nvSpPr>
        <p:spPr>
          <a:xfrm>
            <a:off x="482635" y="3892764"/>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c. Ông ngoại đưa đón Dương đi học mỗi khi bố mẹ bận rộn.</a:t>
            </a:r>
          </a:p>
          <a:p>
            <a:pPr algn="ctr"/>
            <a:endParaRPr lang="en-US"/>
          </a:p>
        </p:txBody>
      </p:sp>
      <p:sp>
        <p:nvSpPr>
          <p:cNvPr id="13" name="Rectangle: Folded Corner 12">
            <a:extLst>
              <a:ext uri="{FF2B5EF4-FFF2-40B4-BE49-F238E27FC236}">
                <a16:creationId xmlns:a16="http://schemas.microsoft.com/office/drawing/2014/main" id="{B3C6E341-C5AF-F931-161C-ACF45E0B79A6}"/>
              </a:ext>
            </a:extLst>
          </p:cNvPr>
          <p:cNvSpPr/>
          <p:nvPr/>
        </p:nvSpPr>
        <p:spPr>
          <a:xfrm>
            <a:off x="3807030" y="3948907"/>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d. Mỗi một ngày trôi qua, ông đang già đi, còn nó mạnh mẽ hơn.</a:t>
            </a:r>
          </a:p>
          <a:p>
            <a:pPr algn="ctr"/>
            <a:endParaRPr lang="en-US"/>
          </a:p>
        </p:txBody>
      </p:sp>
      <p:sp>
        <p:nvSpPr>
          <p:cNvPr id="18" name="Rectangle: Folded Corner 17">
            <a:extLst>
              <a:ext uri="{FF2B5EF4-FFF2-40B4-BE49-F238E27FC236}">
                <a16:creationId xmlns:a16="http://schemas.microsoft.com/office/drawing/2014/main" id="{A2040447-5CD6-7A83-0501-63C8C85EAB3F}"/>
              </a:ext>
            </a:extLst>
          </p:cNvPr>
          <p:cNvSpPr/>
          <p:nvPr/>
        </p:nvSpPr>
        <p:spPr>
          <a:xfrm>
            <a:off x="7277689" y="4001415"/>
            <a:ext cx="2882484" cy="2015766"/>
          </a:xfrm>
          <a:prstGeom prst="foldedCorner">
            <a:avLst/>
          </a:prstGeom>
          <a:solidFill>
            <a:schemeClr val="accent6">
              <a:lumMod val="60000"/>
              <a:lumOff val="4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e. Ông ngoại ơi, cháu yêu ông nhiều lắm!</a:t>
            </a:r>
          </a:p>
          <a:p>
            <a:pPr algn="ctr"/>
            <a:endParaRPr lang="en-US"/>
          </a:p>
        </p:txBody>
      </p:sp>
      <p:sp>
        <p:nvSpPr>
          <p:cNvPr id="19" name="Cloud 18">
            <a:extLst>
              <a:ext uri="{FF2B5EF4-FFF2-40B4-BE49-F238E27FC236}">
                <a16:creationId xmlns:a16="http://schemas.microsoft.com/office/drawing/2014/main" id="{EFE0A61C-1C44-31D9-1470-301154B5B132}"/>
              </a:ext>
            </a:extLst>
          </p:cNvPr>
          <p:cNvSpPr/>
          <p:nvPr/>
        </p:nvSpPr>
        <p:spPr>
          <a:xfrm>
            <a:off x="6438412" y="1145255"/>
            <a:ext cx="5457408" cy="3800474"/>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solidFill>
                <a:srgbClr val="002060"/>
              </a:solidFill>
              <a:effectLst/>
              <a:latin typeface="Nunito Black" pitchFamily="2" charset="0"/>
            </a:endParaRPr>
          </a:p>
          <a:p>
            <a:pPr algn="ctr"/>
            <a:endParaRPr lang="en-US" sz="2800" b="0" i="0" dirty="0">
              <a:solidFill>
                <a:srgbClr val="002060"/>
              </a:solidFill>
              <a:effectLst/>
              <a:latin typeface="Nunito Black" pitchFamily="2" charset="0"/>
            </a:endParaRPr>
          </a:p>
          <a:p>
            <a:pPr algn="ctr"/>
            <a:r>
              <a:rPr lang="vi-VN" sz="2800" b="0" i="0" dirty="0">
                <a:solidFill>
                  <a:srgbClr val="FF0000"/>
                </a:solidFill>
                <a:effectLst/>
                <a:latin typeface="Nunito Black" pitchFamily="2" charset="0"/>
              </a:rPr>
              <a:t>Câu kể là câu dùng để giới thiệu sự vật, nêu hoạt động hoặc nêu đặc điểm của sự vật và được kết thúc bằng dấu chấm.</a:t>
            </a:r>
            <a:br>
              <a:rPr lang="vi-VN" sz="2800" b="0" i="0" dirty="0">
                <a:solidFill>
                  <a:srgbClr val="FF0000"/>
                </a:solidFill>
                <a:effectLst/>
                <a:latin typeface="Nunito Black" pitchFamily="2" charset="0"/>
              </a:rPr>
            </a:br>
            <a:r>
              <a:rPr lang="vi-VN" sz="2800" b="0" i="0" dirty="0">
                <a:solidFill>
                  <a:srgbClr val="FF0000"/>
                </a:solidFill>
                <a:effectLst/>
                <a:latin typeface="Nunito Black" pitchFamily="2" charset="0"/>
              </a:rPr>
              <a:t/>
            </a:r>
            <a:br>
              <a:rPr lang="vi-VN" sz="2800" b="0" i="0" dirty="0">
                <a:solidFill>
                  <a:srgbClr val="FF0000"/>
                </a:solidFill>
                <a:effectLst/>
                <a:latin typeface="Nunito Black" pitchFamily="2" charset="0"/>
              </a:rPr>
            </a:br>
            <a:endParaRPr lang="en-US" sz="2800" dirty="0">
              <a:solidFill>
                <a:srgbClr val="FF0000"/>
              </a:solidFill>
              <a:latin typeface="Nunito Black" pitchFamily="2" charset="0"/>
            </a:endParaRPr>
          </a:p>
        </p:txBody>
      </p:sp>
      <p:sp>
        <p:nvSpPr>
          <p:cNvPr id="20" name="Oval 19">
            <a:extLst>
              <a:ext uri="{FF2B5EF4-FFF2-40B4-BE49-F238E27FC236}">
                <a16:creationId xmlns:a16="http://schemas.microsoft.com/office/drawing/2014/main" id="{75EE418B-F93C-B851-9DE2-607E82A7400B}"/>
              </a:ext>
            </a:extLst>
          </p:cNvPr>
          <p:cNvSpPr/>
          <p:nvPr/>
        </p:nvSpPr>
        <p:spPr>
          <a:xfrm>
            <a:off x="2933700" y="846487"/>
            <a:ext cx="4200525" cy="3102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CF94AD-1D62-10DE-D786-2ECC4CC4BA6A}"/>
              </a:ext>
            </a:extLst>
          </p:cNvPr>
          <p:cNvSpPr/>
          <p:nvPr/>
        </p:nvSpPr>
        <p:spPr>
          <a:xfrm>
            <a:off x="3192839" y="846487"/>
            <a:ext cx="3484186" cy="2873158"/>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0C8335-0F89-C2B3-C263-DA16C2DD033E}"/>
              </a:ext>
            </a:extLst>
          </p:cNvPr>
          <p:cNvSpPr/>
          <p:nvPr/>
        </p:nvSpPr>
        <p:spPr>
          <a:xfrm>
            <a:off x="384382" y="3498041"/>
            <a:ext cx="3276391" cy="2931334"/>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16445F8-471A-E701-F92C-F0B8B4B80BB3}"/>
              </a:ext>
            </a:extLst>
          </p:cNvPr>
          <p:cNvSpPr/>
          <p:nvPr/>
        </p:nvSpPr>
        <p:spPr>
          <a:xfrm>
            <a:off x="3660773" y="3681155"/>
            <a:ext cx="3563356" cy="2748220"/>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9"/>
                                        </p:tgtEl>
                                        <p:attrNameLst>
                                          <p:attrName>ppt_w</p:attrName>
                                        </p:attrNameLst>
                                      </p:cBhvr>
                                      <p:tavLst>
                                        <p:tav tm="0">
                                          <p:val>
                                            <p:strVal val="ppt_w"/>
                                          </p:val>
                                        </p:tav>
                                        <p:tav tm="100000">
                                          <p:val>
                                            <p:fltVal val="0"/>
                                          </p:val>
                                        </p:tav>
                                      </p:tavLst>
                                    </p:anim>
                                    <p:anim calcmode="lin" valueType="num">
                                      <p:cBhvr>
                                        <p:cTn id="14" dur="1000"/>
                                        <p:tgtEl>
                                          <p:spTgt spid="19"/>
                                        </p:tgtEl>
                                        <p:attrNameLst>
                                          <p:attrName>ppt_h</p:attrName>
                                        </p:attrNameLst>
                                      </p:cBhvr>
                                      <p:tavLst>
                                        <p:tav tm="0">
                                          <p:val>
                                            <p:strVal val="ppt_h"/>
                                          </p:val>
                                        </p:tav>
                                        <p:tav tm="100000">
                                          <p:val>
                                            <p:fltVal val="0"/>
                                          </p:val>
                                        </p:tav>
                                      </p:tavLst>
                                    </p:anim>
                                    <p:anim calcmode="lin" valueType="num">
                                      <p:cBhvr>
                                        <p:cTn id="15" dur="1000"/>
                                        <p:tgtEl>
                                          <p:spTgt spid="19"/>
                                        </p:tgtEl>
                                        <p:attrNameLst>
                                          <p:attrName>style.rotation</p:attrName>
                                        </p:attrNameLst>
                                      </p:cBhvr>
                                      <p:tavLst>
                                        <p:tav tm="0">
                                          <p:val>
                                            <p:fltVal val="0"/>
                                          </p:val>
                                        </p:tav>
                                        <p:tav tm="100000">
                                          <p:val>
                                            <p:fltVal val="90"/>
                                          </p:val>
                                        </p:tav>
                                      </p:tavLst>
                                    </p:anim>
                                    <p:animEffect transition="out" filter="fade">
                                      <p:cBhvr>
                                        <p:cTn id="16" dur="1000"/>
                                        <p:tgtEl>
                                          <p:spTgt spid="19"/>
                                        </p:tgtEl>
                                      </p:cBhvr>
                                    </p:animEffect>
                                    <p:set>
                                      <p:cBhvr>
                                        <p:cTn id="17" dur="1" fill="hold">
                                          <p:stCondLst>
                                            <p:cond delay="9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 calcmode="lin" valueType="num">
                                      <p:cBhvr>
                                        <p:cTn id="32" dur="1000" fill="hold"/>
                                        <p:tgtEl>
                                          <p:spTgt spid="22"/>
                                        </p:tgtEl>
                                        <p:attrNameLst>
                                          <p:attrName>style.rotation</p:attrName>
                                        </p:attrNameLst>
                                      </p:cBhvr>
                                      <p:tavLst>
                                        <p:tav tm="0">
                                          <p:val>
                                            <p:fltVal val="90"/>
                                          </p:val>
                                        </p:tav>
                                        <p:tav tm="100000">
                                          <p:val>
                                            <p:fltVal val="0"/>
                                          </p:val>
                                        </p:tav>
                                      </p:tavLst>
                                    </p:anim>
                                    <p:animEffect transition="in" filter="fade">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xit" presetSubtype="0" fill="hold" grpId="0" nodeType="clickEffect">
                                  <p:stCondLst>
                                    <p:cond delay="0"/>
                                  </p:stCondLst>
                                  <p:childTnLst>
                                    <p:animEffect transition="out" filter="wipe(down)">
                                      <p:cBhvr>
                                        <p:cTn id="45" dur="180" accel="50000">
                                          <p:stCondLst>
                                            <p:cond delay="1820"/>
                                          </p:stCondLst>
                                        </p:cTn>
                                        <p:tgtEl>
                                          <p:spTgt spid="2"/>
                                        </p:tgtEl>
                                      </p:cBhvr>
                                    </p:animEffect>
                                    <p:anim calcmode="lin" valueType="num">
                                      <p:cBhvr>
                                        <p:cTn id="46"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47"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48"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9"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0"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1"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2"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53" dur="26">
                                          <p:stCondLst>
                                            <p:cond delay="620"/>
                                          </p:stCondLst>
                                        </p:cTn>
                                        <p:tgtEl>
                                          <p:spTgt spid="2"/>
                                        </p:tgtEl>
                                      </p:cBhvr>
                                      <p:to x="100000" y="60000"/>
                                    </p:animScale>
                                    <p:animScale>
                                      <p:cBhvr>
                                        <p:cTn id="54" dur="166" decel="50000">
                                          <p:stCondLst>
                                            <p:cond delay="646"/>
                                          </p:stCondLst>
                                        </p:cTn>
                                        <p:tgtEl>
                                          <p:spTgt spid="2"/>
                                        </p:tgtEl>
                                      </p:cBhvr>
                                      <p:to x="100000" y="100000"/>
                                    </p:animScale>
                                    <p:animScale>
                                      <p:cBhvr>
                                        <p:cTn id="55" dur="26">
                                          <p:stCondLst>
                                            <p:cond delay="1312"/>
                                          </p:stCondLst>
                                        </p:cTn>
                                        <p:tgtEl>
                                          <p:spTgt spid="2"/>
                                        </p:tgtEl>
                                      </p:cBhvr>
                                      <p:to x="100000" y="80000"/>
                                    </p:animScale>
                                    <p:animScale>
                                      <p:cBhvr>
                                        <p:cTn id="56" dur="166" decel="50000">
                                          <p:stCondLst>
                                            <p:cond delay="1338"/>
                                          </p:stCondLst>
                                        </p:cTn>
                                        <p:tgtEl>
                                          <p:spTgt spid="2"/>
                                        </p:tgtEl>
                                      </p:cBhvr>
                                      <p:to x="100000" y="100000"/>
                                    </p:animScale>
                                    <p:animScale>
                                      <p:cBhvr>
                                        <p:cTn id="57" dur="26">
                                          <p:stCondLst>
                                            <p:cond delay="1642"/>
                                          </p:stCondLst>
                                        </p:cTn>
                                        <p:tgtEl>
                                          <p:spTgt spid="2"/>
                                        </p:tgtEl>
                                      </p:cBhvr>
                                      <p:to x="100000" y="90000"/>
                                    </p:animScale>
                                    <p:animScale>
                                      <p:cBhvr>
                                        <p:cTn id="58" dur="166" decel="50000">
                                          <p:stCondLst>
                                            <p:cond delay="1668"/>
                                          </p:stCondLst>
                                        </p:cTn>
                                        <p:tgtEl>
                                          <p:spTgt spid="2"/>
                                        </p:tgtEl>
                                      </p:cBhvr>
                                      <p:to x="100000" y="100000"/>
                                    </p:animScale>
                                    <p:animScale>
                                      <p:cBhvr>
                                        <p:cTn id="59" dur="26">
                                          <p:stCondLst>
                                            <p:cond delay="1808"/>
                                          </p:stCondLst>
                                        </p:cTn>
                                        <p:tgtEl>
                                          <p:spTgt spid="2"/>
                                        </p:tgtEl>
                                      </p:cBhvr>
                                      <p:to x="100000" y="95000"/>
                                    </p:animScale>
                                    <p:animScale>
                                      <p:cBhvr>
                                        <p:cTn id="60" dur="166" decel="50000">
                                          <p:stCondLst>
                                            <p:cond delay="1834"/>
                                          </p:stCondLst>
                                        </p:cTn>
                                        <p:tgtEl>
                                          <p:spTgt spid="2"/>
                                        </p:tgtEl>
                                      </p:cBhvr>
                                      <p:to x="100000" y="100000"/>
                                    </p:animScale>
                                    <p:set>
                                      <p:cBhvr>
                                        <p:cTn id="61" dur="1" fill="hold">
                                          <p:stCondLst>
                                            <p:cond delay="1999"/>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6" presetClass="exit" presetSubtype="0" fill="hold" grpId="0" nodeType="clickEffect">
                                  <p:stCondLst>
                                    <p:cond delay="0"/>
                                  </p:stCondLst>
                                  <p:childTnLst>
                                    <p:animEffect transition="out" filter="wipe(down)">
                                      <p:cBhvr>
                                        <p:cTn id="65" dur="180" accel="50000">
                                          <p:stCondLst>
                                            <p:cond delay="1820"/>
                                          </p:stCondLst>
                                        </p:cTn>
                                        <p:tgtEl>
                                          <p:spTgt spid="18"/>
                                        </p:tgtEl>
                                      </p:cBhvr>
                                    </p:animEffect>
                                    <p:anim calcmode="lin" valueType="num">
                                      <p:cBhvr>
                                        <p:cTn id="66"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67"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68"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2"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73" dur="26">
                                          <p:stCondLst>
                                            <p:cond delay="620"/>
                                          </p:stCondLst>
                                        </p:cTn>
                                        <p:tgtEl>
                                          <p:spTgt spid="18"/>
                                        </p:tgtEl>
                                      </p:cBhvr>
                                      <p:to x="100000" y="60000"/>
                                    </p:animScale>
                                    <p:animScale>
                                      <p:cBhvr>
                                        <p:cTn id="74" dur="166" decel="50000">
                                          <p:stCondLst>
                                            <p:cond delay="64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set>
                                      <p:cBhvr>
                                        <p:cTn id="81"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19" grpId="1"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8C74F8A-36B6-24B2-F7C2-8C2154992177}"/>
              </a:ext>
            </a:extLst>
          </p:cNvPr>
          <p:cNvSpPr/>
          <p:nvPr/>
        </p:nvSpPr>
        <p:spPr>
          <a:xfrm>
            <a:off x="482600" y="297707"/>
            <a:ext cx="7785100" cy="847548"/>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3. Tìm trong những câu kể ở bài tập 2:</a:t>
            </a:r>
            <a:br>
              <a:rPr lang="en-US" sz="3200" b="0" i="0">
                <a:solidFill>
                  <a:schemeClr val="bg1"/>
                </a:solidFill>
                <a:effectLst/>
                <a:latin typeface="Nunito Black" panose="00000A00000000000000" pitchFamily="2" charset="0"/>
              </a:rPr>
            </a:br>
            <a:r>
              <a:rPr lang="en-US" sz="3200" b="0" i="0">
                <a:solidFill>
                  <a:schemeClr val="bg1"/>
                </a:solidFill>
                <a:effectLst/>
                <a:latin typeface="Nunito Black" panose="00000A00000000000000" pitchFamily="2" charset="0"/>
              </a:rPr>
              <a:t/>
            </a:r>
            <a:br>
              <a:rPr lang="en-US" sz="3200" b="0" i="0">
                <a:solidFill>
                  <a:schemeClr val="bg1"/>
                </a:solidFill>
                <a:effectLst/>
                <a:latin typeface="Nunito Black" panose="00000A00000000000000" pitchFamily="2" charset="0"/>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F86F04BD-695A-8C65-8DF4-1113140908AD}"/>
              </a:ext>
            </a:extLst>
          </p:cNvPr>
          <p:cNvSpPr txBox="1"/>
          <p:nvPr/>
        </p:nvSpPr>
        <p:spPr>
          <a:xfrm>
            <a:off x="1019174" y="3429000"/>
            <a:ext cx="6097656" cy="461665"/>
          </a:xfrm>
          <a:prstGeom prst="rect">
            <a:avLst/>
          </a:prstGeom>
          <a:noFill/>
        </p:spPr>
        <p:txBody>
          <a:bodyPr wrap="square">
            <a:spAutoFit/>
          </a:bodyPr>
          <a:lstStyle/>
          <a:p>
            <a:endParaRPr lang="en-US" sz="2400">
              <a:solidFill>
                <a:srgbClr val="0070C0"/>
              </a:solidFill>
              <a:latin typeface="Nunito Black" pitchFamily="2" charset="0"/>
            </a:endParaRPr>
          </a:p>
        </p:txBody>
      </p:sp>
      <p:sp>
        <p:nvSpPr>
          <p:cNvPr id="7" name="TextBox 6">
            <a:extLst>
              <a:ext uri="{FF2B5EF4-FFF2-40B4-BE49-F238E27FC236}">
                <a16:creationId xmlns:a16="http://schemas.microsoft.com/office/drawing/2014/main" id="{9794AF0C-6B24-7A87-F587-24ECC15357E6}"/>
              </a:ext>
            </a:extLst>
          </p:cNvPr>
          <p:cNvSpPr txBox="1"/>
          <p:nvPr/>
        </p:nvSpPr>
        <p:spPr>
          <a:xfrm>
            <a:off x="4711590" y="4531865"/>
            <a:ext cx="6097656" cy="461665"/>
          </a:xfrm>
          <a:prstGeom prst="rect">
            <a:avLst/>
          </a:prstGeom>
          <a:noFill/>
        </p:spPr>
        <p:txBody>
          <a:bodyPr wrap="square">
            <a:spAutoFit/>
          </a:bodyPr>
          <a:lstStyle/>
          <a:p>
            <a:endParaRPr lang="en-US" sz="2400">
              <a:solidFill>
                <a:srgbClr val="0070C0"/>
              </a:solidFill>
              <a:latin typeface="Nunito Black" pitchFamily="2" charset="0"/>
            </a:endParaRPr>
          </a:p>
        </p:txBody>
      </p:sp>
      <p:sp>
        <p:nvSpPr>
          <p:cNvPr id="8" name="Rectangle: Rounded Corners 7">
            <a:extLst>
              <a:ext uri="{FF2B5EF4-FFF2-40B4-BE49-F238E27FC236}">
                <a16:creationId xmlns:a16="http://schemas.microsoft.com/office/drawing/2014/main" id="{BAE6D438-4CC9-81F8-B269-842611A64F6C}"/>
              </a:ext>
            </a:extLst>
          </p:cNvPr>
          <p:cNvSpPr/>
          <p:nvPr/>
        </p:nvSpPr>
        <p:spPr>
          <a:xfrm>
            <a:off x="296517" y="1308886"/>
            <a:ext cx="5294658"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chemeClr val="accent2">
                  <a:lumMod val="75000"/>
                </a:schemeClr>
              </a:solidFill>
              <a:effectLst/>
              <a:latin typeface="Nunito Black" pitchFamily="2" charset="0"/>
            </a:endParaRPr>
          </a:p>
          <a:p>
            <a:pPr algn="ctr"/>
            <a:r>
              <a:rPr lang="en-US" sz="2800" b="0" i="0">
                <a:solidFill>
                  <a:schemeClr val="accent2">
                    <a:lumMod val="75000"/>
                  </a:schemeClr>
                </a:solidFill>
                <a:effectLst/>
                <a:latin typeface="Nunito Black" pitchFamily="2" charset="0"/>
              </a:rPr>
              <a:t>a. Câu nào giới thiệu sự vật?</a:t>
            </a:r>
            <a:endParaRPr lang="en-US" sz="2800">
              <a:solidFill>
                <a:schemeClr val="accent2">
                  <a:lumMod val="75000"/>
                </a:schemeClr>
              </a:solidFill>
              <a:latin typeface="Nunito Black" pitchFamily="2" charset="0"/>
            </a:endParaRPr>
          </a:p>
          <a:p>
            <a:pPr algn="ctr"/>
            <a:endParaRPr lang="en-US"/>
          </a:p>
        </p:txBody>
      </p:sp>
      <p:sp>
        <p:nvSpPr>
          <p:cNvPr id="9" name="Rectangle: Rounded Corners 8">
            <a:extLst>
              <a:ext uri="{FF2B5EF4-FFF2-40B4-BE49-F238E27FC236}">
                <a16:creationId xmlns:a16="http://schemas.microsoft.com/office/drawing/2014/main" id="{BA832056-985F-D218-759D-548325C0876E}"/>
              </a:ext>
            </a:extLst>
          </p:cNvPr>
          <p:cNvSpPr/>
          <p:nvPr/>
        </p:nvSpPr>
        <p:spPr>
          <a:xfrm>
            <a:off x="2353917" y="1919487"/>
            <a:ext cx="4989857"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b. Câu nào nêu hoạt động?</a:t>
            </a:r>
            <a:endParaRPr lang="en-US" sz="2800">
              <a:solidFill>
                <a:srgbClr val="0070C0"/>
              </a:solidFill>
              <a:latin typeface="Nunito Black" pitchFamily="2" charset="0"/>
            </a:endParaRPr>
          </a:p>
          <a:p>
            <a:pPr algn="ctr"/>
            <a:endParaRPr lang="en-US"/>
          </a:p>
        </p:txBody>
      </p:sp>
      <p:sp>
        <p:nvSpPr>
          <p:cNvPr id="10" name="Rectangle: Rounded Corners 9">
            <a:extLst>
              <a:ext uri="{FF2B5EF4-FFF2-40B4-BE49-F238E27FC236}">
                <a16:creationId xmlns:a16="http://schemas.microsoft.com/office/drawing/2014/main" id="{920D02FF-01A0-40C2-18EC-A768EA3C711F}"/>
              </a:ext>
            </a:extLst>
          </p:cNvPr>
          <p:cNvSpPr/>
          <p:nvPr/>
        </p:nvSpPr>
        <p:spPr>
          <a:xfrm>
            <a:off x="6096000" y="2430720"/>
            <a:ext cx="4989857"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c. Câu nào nêu đặc điểm ?</a:t>
            </a:r>
            <a:endParaRPr lang="en-US" sz="2800">
              <a:solidFill>
                <a:srgbClr val="0070C0"/>
              </a:solidFill>
              <a:latin typeface="Nunito Black" pitchFamily="2" charset="0"/>
            </a:endParaRPr>
          </a:p>
          <a:p>
            <a:pPr algn="ctr"/>
            <a:endParaRPr lang="en-US"/>
          </a:p>
        </p:txBody>
      </p:sp>
      <p:sp>
        <p:nvSpPr>
          <p:cNvPr id="11" name="Rectangle: Folded Corner 10">
            <a:extLst>
              <a:ext uri="{FF2B5EF4-FFF2-40B4-BE49-F238E27FC236}">
                <a16:creationId xmlns:a16="http://schemas.microsoft.com/office/drawing/2014/main" id="{586AE986-9A11-05D3-0A67-09F82BC2E05C}"/>
              </a:ext>
            </a:extLst>
          </p:cNvPr>
          <p:cNvSpPr/>
          <p:nvPr/>
        </p:nvSpPr>
        <p:spPr>
          <a:xfrm>
            <a:off x="482600" y="2926233"/>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 Tháp Bà Pô – na – ga là một địa điểm du lịch nổi tiếng ở Nha Trang.</a:t>
            </a:r>
          </a:p>
          <a:p>
            <a:pPr algn="ctr"/>
            <a:endParaRPr lang="en-US"/>
          </a:p>
        </p:txBody>
      </p:sp>
      <p:sp>
        <p:nvSpPr>
          <p:cNvPr id="12" name="Rectangle: Folded Corner 11">
            <a:extLst>
              <a:ext uri="{FF2B5EF4-FFF2-40B4-BE49-F238E27FC236}">
                <a16:creationId xmlns:a16="http://schemas.microsoft.com/office/drawing/2014/main" id="{0335ED3A-5BA0-F268-122E-2E847AEF890F}"/>
              </a:ext>
            </a:extLst>
          </p:cNvPr>
          <p:cNvSpPr/>
          <p:nvPr/>
        </p:nvSpPr>
        <p:spPr>
          <a:xfrm>
            <a:off x="4186669" y="3081461"/>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Ông ngoại đưa đón Dương đi học mỗi khi bố mẹ bận rộn.</a:t>
            </a:r>
          </a:p>
          <a:p>
            <a:pPr algn="ctr"/>
            <a:endParaRPr lang="en-US"/>
          </a:p>
        </p:txBody>
      </p:sp>
      <p:sp>
        <p:nvSpPr>
          <p:cNvPr id="13" name="Rectangle: Folded Corner 12">
            <a:extLst>
              <a:ext uri="{FF2B5EF4-FFF2-40B4-BE49-F238E27FC236}">
                <a16:creationId xmlns:a16="http://schemas.microsoft.com/office/drawing/2014/main" id="{BA0A8E06-3D1B-1360-C24D-B1E8A3A69AFC}"/>
              </a:ext>
            </a:extLst>
          </p:cNvPr>
          <p:cNvSpPr/>
          <p:nvPr/>
        </p:nvSpPr>
        <p:spPr>
          <a:xfrm>
            <a:off x="7839317" y="3189109"/>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Mỗi một ngày trôi qua, ông đang già đi, còn nó mạnh mẽ hơn.</a:t>
            </a:r>
          </a:p>
          <a:p>
            <a:pPr algn="ctr"/>
            <a:endParaRPr lang="en-US"/>
          </a:p>
        </p:txBody>
      </p:sp>
      <p:sp>
        <p:nvSpPr>
          <p:cNvPr id="14" name="Rectangle: Rounded Corners 13">
            <a:extLst>
              <a:ext uri="{FF2B5EF4-FFF2-40B4-BE49-F238E27FC236}">
                <a16:creationId xmlns:a16="http://schemas.microsoft.com/office/drawing/2014/main" id="{9FEE02CE-659E-D9BF-C302-9D1096608FD1}"/>
              </a:ext>
            </a:extLst>
          </p:cNvPr>
          <p:cNvSpPr/>
          <p:nvPr/>
        </p:nvSpPr>
        <p:spPr>
          <a:xfrm>
            <a:off x="581024" y="5326563"/>
            <a:ext cx="2890286"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chemeClr val="accent2">
                  <a:lumMod val="75000"/>
                </a:schemeClr>
              </a:solidFill>
              <a:effectLst/>
              <a:latin typeface="Nunito Black" pitchFamily="2" charset="0"/>
            </a:endParaRPr>
          </a:p>
          <a:p>
            <a:r>
              <a:rPr lang="en-US" sz="2800" b="0" i="0">
                <a:solidFill>
                  <a:schemeClr val="accent2">
                    <a:lumMod val="75000"/>
                  </a:schemeClr>
                </a:solidFill>
                <a:effectLst/>
                <a:latin typeface="Nunito Black" pitchFamily="2" charset="0"/>
              </a:rPr>
              <a:t> Câu nêu sự vật</a:t>
            </a:r>
            <a:endParaRPr lang="en-US" sz="2800">
              <a:solidFill>
                <a:schemeClr val="accent2">
                  <a:lumMod val="75000"/>
                </a:schemeClr>
              </a:solidFill>
              <a:latin typeface="Nunito Black" pitchFamily="2" charset="0"/>
            </a:endParaRPr>
          </a:p>
          <a:p>
            <a:pPr algn="ctr"/>
            <a:endParaRPr lang="en-US"/>
          </a:p>
        </p:txBody>
      </p:sp>
      <p:sp>
        <p:nvSpPr>
          <p:cNvPr id="15" name="Rectangle: Rounded Corners 14">
            <a:extLst>
              <a:ext uri="{FF2B5EF4-FFF2-40B4-BE49-F238E27FC236}">
                <a16:creationId xmlns:a16="http://schemas.microsoft.com/office/drawing/2014/main" id="{6035B2BF-2070-6024-8BFC-8D66789A1DFF}"/>
              </a:ext>
            </a:extLst>
          </p:cNvPr>
          <p:cNvSpPr/>
          <p:nvPr/>
        </p:nvSpPr>
        <p:spPr>
          <a:xfrm>
            <a:off x="3848100" y="5356079"/>
            <a:ext cx="3614426"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 Câu nêu hoạt động</a:t>
            </a:r>
            <a:endParaRPr lang="en-US" sz="2800">
              <a:solidFill>
                <a:srgbClr val="0070C0"/>
              </a:solidFill>
              <a:latin typeface="Nunito Black" pitchFamily="2" charset="0"/>
            </a:endParaRPr>
          </a:p>
          <a:p>
            <a:pPr algn="ctr"/>
            <a:endParaRPr lang="en-US"/>
          </a:p>
        </p:txBody>
      </p:sp>
      <p:sp>
        <p:nvSpPr>
          <p:cNvPr id="16" name="Rectangle: Rounded Corners 15">
            <a:extLst>
              <a:ext uri="{FF2B5EF4-FFF2-40B4-BE49-F238E27FC236}">
                <a16:creationId xmlns:a16="http://schemas.microsoft.com/office/drawing/2014/main" id="{1EFB3192-6641-C191-E340-88C920C41458}"/>
              </a:ext>
            </a:extLst>
          </p:cNvPr>
          <p:cNvSpPr/>
          <p:nvPr/>
        </p:nvSpPr>
        <p:spPr>
          <a:xfrm>
            <a:off x="7839316" y="5328858"/>
            <a:ext cx="3276392"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Câu nêu đặc điểm </a:t>
            </a:r>
            <a:endParaRPr lang="en-US" sz="2800">
              <a:solidFill>
                <a:srgbClr val="0070C0"/>
              </a:solidFill>
              <a:latin typeface="Nunito Black" pitchFamily="2" charset="0"/>
            </a:endParaRPr>
          </a:p>
          <a:p>
            <a:pPr algn="ctr"/>
            <a:endParaRPr lang="en-US"/>
          </a:p>
        </p:txBody>
      </p:sp>
    </p:spTree>
    <p:extLst>
      <p:ext uri="{BB962C8B-B14F-4D97-AF65-F5344CB8AC3E}">
        <p14:creationId xmlns:p14="http://schemas.microsoft.com/office/powerpoint/2010/main" val="40814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83B278-3D92-464E-8799-D27DCE9AB48A}"/>
              </a:ext>
            </a:extLst>
          </p:cNvPr>
          <p:cNvSpPr/>
          <p:nvPr/>
        </p:nvSpPr>
        <p:spPr>
          <a:xfrm>
            <a:off x="768349" y="342900"/>
            <a:ext cx="9375776" cy="847548"/>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5. </a:t>
            </a:r>
            <a:r>
              <a:rPr lang="vi-VN" sz="2800" b="0" i="0">
                <a:solidFill>
                  <a:schemeClr val="bg1"/>
                </a:solidFill>
                <a:effectLst/>
                <a:latin typeface="Nunito Black" pitchFamily="2" charset="0"/>
              </a:rPr>
              <a:t>Nói 2 – 3 câu thể hiện cảm xúc của em khi nghĩ về một cử chỉ, việc làm của người thân.</a:t>
            </a:r>
            <a:br>
              <a:rPr lang="vi-VN" sz="2800" b="0" i="0">
                <a:solidFill>
                  <a:schemeClr val="bg1"/>
                </a:solidFill>
                <a:effectLst/>
                <a:latin typeface="Nunito Black" pitchFamily="2" charset="0"/>
              </a:rPr>
            </a:br>
            <a:r>
              <a:rPr lang="vi-VN" sz="2800" b="0" i="0">
                <a:solidFill>
                  <a:srgbClr val="000000"/>
                </a:solidFill>
                <a:effectLst/>
                <a:latin typeface="OpenSans"/>
              </a:rPr>
              <a:t/>
            </a: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CC97BBD8-098E-09CC-6FB4-5EEA2FDD472D}"/>
              </a:ext>
            </a:extLst>
          </p:cNvPr>
          <p:cNvSpPr txBox="1"/>
          <p:nvPr/>
        </p:nvSpPr>
        <p:spPr>
          <a:xfrm>
            <a:off x="166130" y="1898452"/>
            <a:ext cx="5694200" cy="2308324"/>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000000"/>
                </a:solidFill>
                <a:effectLst/>
                <a:latin typeface="OpenSans"/>
              </a:rPr>
              <a:t>- </a:t>
            </a:r>
            <a:r>
              <a:rPr lang="en-US" sz="2800" b="0" i="0">
                <a:solidFill>
                  <a:schemeClr val="accent6">
                    <a:lumMod val="50000"/>
                  </a:schemeClr>
                </a:solidFill>
                <a:effectLst/>
                <a:latin typeface="Nunito Black" pitchFamily="2" charset="0"/>
              </a:rPr>
              <a:t>Nhìn ông cặm cụi làm chiếc diều cho em, em cảm thấy rất vui và hạnh phúc. Em chỉ muốn chạy đến bên ông và nói rằng mình yêu ông thật nhiều.</a:t>
            </a:r>
            <a:endParaRPr lang="en-US" sz="3200">
              <a:solidFill>
                <a:schemeClr val="accent6">
                  <a:lumMod val="50000"/>
                </a:schemeClr>
              </a:solidFill>
              <a:latin typeface="Nunito Black" pitchFamily="2" charset="0"/>
            </a:endParaRPr>
          </a:p>
        </p:txBody>
      </p:sp>
      <p:sp>
        <p:nvSpPr>
          <p:cNvPr id="6" name="TextBox 5">
            <a:extLst>
              <a:ext uri="{FF2B5EF4-FFF2-40B4-BE49-F238E27FC236}">
                <a16:creationId xmlns:a16="http://schemas.microsoft.com/office/drawing/2014/main" id="{6326B9AB-69B0-0AEB-A6AA-1455148D6157}"/>
              </a:ext>
            </a:extLst>
          </p:cNvPr>
          <p:cNvSpPr txBox="1"/>
          <p:nvPr/>
        </p:nvSpPr>
        <p:spPr>
          <a:xfrm>
            <a:off x="5982878" y="4206776"/>
            <a:ext cx="5694200" cy="2308324"/>
          </a:xfrm>
          <a:prstGeom prst="rect">
            <a:avLst/>
          </a:prstGeom>
          <a:noFill/>
          <a:ln w="57150">
            <a:solidFill>
              <a:srgbClr val="FA62F3"/>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7030A0"/>
                </a:solidFill>
                <a:effectLst/>
                <a:latin typeface="OpenSans"/>
              </a:rPr>
              <a:t>- </a:t>
            </a:r>
            <a:r>
              <a:rPr lang="vi-VN" sz="2800" b="0" i="0">
                <a:solidFill>
                  <a:srgbClr val="7030A0"/>
                </a:solidFill>
                <a:effectLst/>
                <a:latin typeface="Nunito Black" pitchFamily="2" charset="0"/>
              </a:rPr>
              <a:t>Khi em bị ốm, mẹ thức cả đêm để chăm sóc cho em. Mỗi lần em tỉnh dậy đều thấy mẹ đang ngồi bên cạnh. Em thương mẹ rất nhiều!</a:t>
            </a:r>
            <a:endParaRPr lang="en-US" sz="3200">
              <a:solidFill>
                <a:srgbClr val="7030A0"/>
              </a:solidFill>
              <a:latin typeface="Nunito Black" pitchFamily="2" charset="0"/>
            </a:endParaRPr>
          </a:p>
        </p:txBody>
      </p:sp>
      <p:sp>
        <p:nvSpPr>
          <p:cNvPr id="8" name="Speech Bubble: Rectangle with Corners Rounded 7">
            <a:extLst>
              <a:ext uri="{FF2B5EF4-FFF2-40B4-BE49-F238E27FC236}">
                <a16:creationId xmlns:a16="http://schemas.microsoft.com/office/drawing/2014/main" id="{F246FDA7-ACE1-B65E-551A-A14AABC42B81}"/>
              </a:ext>
            </a:extLst>
          </p:cNvPr>
          <p:cNvSpPr/>
          <p:nvPr/>
        </p:nvSpPr>
        <p:spPr>
          <a:xfrm>
            <a:off x="6096000" y="1312872"/>
            <a:ext cx="2246720" cy="191816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Nunito Black" pitchFamily="2" charset="0"/>
              </a:rPr>
              <a:t>Cử chỉ, việc làm nào của người thân gợi cảm xúc cho em?</a:t>
            </a:r>
            <a:endParaRPr lang="en-US" sz="2400"/>
          </a:p>
        </p:txBody>
      </p:sp>
      <p:sp>
        <p:nvSpPr>
          <p:cNvPr id="9" name="Speech Bubble: Rectangle with Corners Rounded 8">
            <a:extLst>
              <a:ext uri="{FF2B5EF4-FFF2-40B4-BE49-F238E27FC236}">
                <a16:creationId xmlns:a16="http://schemas.microsoft.com/office/drawing/2014/main" id="{E7F7512C-386D-4F10-4B8F-DFABB6C1D3DA}"/>
              </a:ext>
            </a:extLst>
          </p:cNvPr>
          <p:cNvSpPr/>
          <p:nvPr/>
        </p:nvSpPr>
        <p:spPr>
          <a:xfrm>
            <a:off x="6313601" y="1376394"/>
            <a:ext cx="1811518" cy="157958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r>
              <a:rPr lang="en-US" sz="2400" b="0" i="0">
                <a:solidFill>
                  <a:srgbClr val="000000"/>
                </a:solidFill>
                <a:effectLst/>
                <a:latin typeface="Nunito Black" pitchFamily="2" charset="0"/>
              </a:rPr>
              <a:t>Em hãy diễn tả cụ thể cảm xúc đó?</a:t>
            </a:r>
            <a:r>
              <a:rPr lang="en-US" sz="2400" b="0" i="0">
                <a:solidFill>
                  <a:srgbClr val="000000"/>
                </a:solidFill>
                <a:effectLst/>
                <a:latin typeface="OpenSans"/>
              </a:rPr>
              <a:t/>
            </a:r>
            <a:br>
              <a:rPr lang="en-US" sz="2400" b="0" i="0">
                <a:solidFill>
                  <a:srgbClr val="000000"/>
                </a:solidFill>
                <a:effectLst/>
                <a:latin typeface="OpenSans"/>
              </a:rPr>
            </a:br>
            <a:r>
              <a:rPr lang="en-US" sz="2400" b="0" i="0">
                <a:solidFill>
                  <a:srgbClr val="000000"/>
                </a:solidFill>
                <a:effectLst/>
                <a:latin typeface="OpenSans"/>
              </a:rPr>
              <a:t/>
            </a:r>
            <a:br>
              <a:rPr lang="en-US" sz="2400" b="0" i="0">
                <a:solidFill>
                  <a:srgbClr val="000000"/>
                </a:solidFill>
                <a:effectLst/>
                <a:latin typeface="OpenSans"/>
              </a:rPr>
            </a:br>
            <a:endParaRPr lang="en-US" sz="2400"/>
          </a:p>
        </p:txBody>
      </p:sp>
    </p:spTree>
    <p:extLst>
      <p:ext uri="{BB962C8B-B14F-4D97-AF65-F5344CB8AC3E}">
        <p14:creationId xmlns:p14="http://schemas.microsoft.com/office/powerpoint/2010/main" val="21649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9"/>
                                        </p:tgtEl>
                                        <p:attrNameLst>
                                          <p:attrName>ppt_w</p:attrName>
                                        </p:attrNameLst>
                                      </p:cBhvr>
                                      <p:tavLst>
                                        <p:tav tm="0">
                                          <p:val>
                                            <p:strVal val="ppt_w"/>
                                          </p:val>
                                        </p:tav>
                                        <p:tav tm="100000">
                                          <p:val>
                                            <p:fltVal val="0"/>
                                          </p:val>
                                        </p:tav>
                                      </p:tavLst>
                                    </p:anim>
                                    <p:anim calcmode="lin" valueType="num">
                                      <p:cBhvr>
                                        <p:cTn id="29" dur="1000"/>
                                        <p:tgtEl>
                                          <p:spTgt spid="9"/>
                                        </p:tgtEl>
                                        <p:attrNameLst>
                                          <p:attrName>ppt_h</p:attrName>
                                        </p:attrNameLst>
                                      </p:cBhvr>
                                      <p:tavLst>
                                        <p:tav tm="0">
                                          <p:val>
                                            <p:strVal val="ppt_h"/>
                                          </p:val>
                                        </p:tav>
                                        <p:tav tm="100000">
                                          <p:val>
                                            <p:fltVal val="0"/>
                                          </p:val>
                                        </p:tav>
                                      </p:tavLst>
                                    </p:anim>
                                    <p:anim calcmode="lin" valueType="num">
                                      <p:cBhvr>
                                        <p:cTn id="30" dur="1000"/>
                                        <p:tgtEl>
                                          <p:spTgt spid="9"/>
                                        </p:tgtEl>
                                        <p:attrNameLst>
                                          <p:attrName>style.rotation</p:attrName>
                                        </p:attrNameLst>
                                      </p:cBhvr>
                                      <p:tavLst>
                                        <p:tav tm="0">
                                          <p:val>
                                            <p:fltVal val="0"/>
                                          </p:val>
                                        </p:tav>
                                        <p:tav tm="100000">
                                          <p:val>
                                            <p:fltVal val="90"/>
                                          </p:val>
                                        </p:tav>
                                      </p:tavLst>
                                    </p:anim>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21E1C-C127-CB4D-508D-F205CC9F6F46}"/>
              </a:ext>
            </a:extLst>
          </p:cNvPr>
          <p:cNvSpPr txBox="1"/>
          <p:nvPr/>
        </p:nvSpPr>
        <p:spPr>
          <a:xfrm>
            <a:off x="5075077" y="1028976"/>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CỦNG CỐ -</a:t>
            </a:r>
          </a:p>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DẶN DÒ</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83096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428</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Nunito Black</vt:lpstr>
      <vt:lpstr>OpenSans</vt:lpstr>
      <vt:lpstr>Sigmar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Administrator</cp:lastModifiedBy>
  <cp:revision>12</cp:revision>
  <dcterms:created xsi:type="dcterms:W3CDTF">2022-08-11T14:51:20Z</dcterms:created>
  <dcterms:modified xsi:type="dcterms:W3CDTF">2024-11-28T14:46:28Z</dcterms:modified>
</cp:coreProperties>
</file>