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2955" r:id="rId2"/>
    <p:sldId id="3051" r:id="rId3"/>
    <p:sldId id="3052" r:id="rId4"/>
    <p:sldId id="3026" r:id="rId5"/>
    <p:sldId id="3053" r:id="rId6"/>
    <p:sldId id="3055" r:id="rId7"/>
    <p:sldId id="3056" r:id="rId8"/>
    <p:sldId id="3054" r:id="rId9"/>
    <p:sldId id="3059" r:id="rId10"/>
    <p:sldId id="3060" r:id="rId11"/>
    <p:sldId id="3061" r:id="rId12"/>
    <p:sldId id="3062" r:id="rId13"/>
    <p:sldId id="3057" r:id="rId14"/>
    <p:sldId id="305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86" y="5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10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E9BB57-3685-4F68-BF48-AF85A474229F}"/>
              </a:ext>
            </a:extLst>
          </p:cNvPr>
          <p:cNvPicPr>
            <a:picLocks noChangeAspect="1"/>
          </p:cNvPicPr>
          <p:nvPr userDrawn="1"/>
        </p:nvPicPr>
        <p:blipFill>
          <a:blip r:embed="rId2"/>
          <a:stretch>
            <a:fillRect/>
          </a:stretch>
        </p:blipFill>
        <p:spPr>
          <a:xfrm>
            <a:off x="11328949"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61" r:id="rId2"/>
    <p:sldLayoutId id="214748375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3.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0.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EA6932BD-7566-4DDC-A694-F2339BCDE252}"/>
              </a:ext>
            </a:extLst>
          </p:cNvPr>
          <p:cNvPicPr>
            <a:picLocks noChangeAspect="1"/>
          </p:cNvPicPr>
          <p:nvPr/>
        </p:nvPicPr>
        <p:blipFill>
          <a:blip r:embed="rId8"/>
          <a:stretch>
            <a:fillRect/>
          </a:stretch>
        </p:blipFill>
        <p:spPr>
          <a:xfrm>
            <a:off x="132402" y="2491800"/>
            <a:ext cx="589731" cy="520622"/>
          </a:xfrm>
          <a:prstGeom prst="rect">
            <a:avLst/>
          </a:prstGeom>
        </p:spPr>
      </p:pic>
      <p:pic>
        <p:nvPicPr>
          <p:cNvPr id="2" name="Graphic 1">
            <a:extLst>
              <a:ext uri="{FF2B5EF4-FFF2-40B4-BE49-F238E27FC236}">
                <a16:creationId xmlns:a16="http://schemas.microsoft.com/office/drawing/2014/main" id="{ECC315CB-F4B4-DFE2-3507-C2B88D4F77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3" y="387484"/>
            <a:ext cx="8672053" cy="2321837"/>
          </a:xfrm>
          <a:prstGeom prst="rect">
            <a:avLst/>
          </a:prstGeom>
        </p:spPr>
      </p:pic>
      <p:sp>
        <p:nvSpPr>
          <p:cNvPr id="3" name="Rectangle 2">
            <a:extLst>
              <a:ext uri="{FF2B5EF4-FFF2-40B4-BE49-F238E27FC236}">
                <a16:creationId xmlns:a16="http://schemas.microsoft.com/office/drawing/2014/main" id="{23988948-10CB-21A7-7CAA-CA8D5F48FFC1}"/>
              </a:ext>
            </a:extLst>
          </p:cNvPr>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3. </a:t>
            </a:r>
            <a:r>
              <a:rPr lang="vi-VN" sz="3600" b="1">
                <a:solidFill>
                  <a:schemeClr val="bg1"/>
                </a:solidFill>
                <a:latin typeface="SVN-Adam Gorry" panose="02040603050506020204" pitchFamily="18" charset="0"/>
                <a:cs typeface="Times New Roman" panose="02020603050405020304" pitchFamily="18" charset="0"/>
              </a:rPr>
              <a:t>Tổ chức lưu </a:t>
            </a:r>
            <a:r>
              <a:rPr lang="en-US" sz="3600" b="1">
                <a:solidFill>
                  <a:schemeClr val="bg1"/>
                </a:solidFill>
                <a:latin typeface="SVN-Adam Gorry" panose="02040603050506020204" pitchFamily="18" charset="0"/>
                <a:cs typeface="Times New Roman" panose="02020603050405020304" pitchFamily="18" charset="0"/>
              </a:rPr>
              <a:t>t</a:t>
            </a:r>
            <a:r>
              <a:rPr lang="vi-VN" sz="3600" b="1">
                <a:solidFill>
                  <a:schemeClr val="bg1"/>
                </a:solidFill>
                <a:latin typeface="SVN-Adam Gorry" panose="02040603050506020204" pitchFamily="18" charset="0"/>
                <a:cs typeface="Times New Roman" panose="02020603050405020304" pitchFamily="18" charset="0"/>
              </a:rPr>
              <a:t>rữ,   tì</a:t>
            </a:r>
            <a:r>
              <a:rPr lang="en-US" sz="3600" b="1">
                <a:solidFill>
                  <a:schemeClr val="bg1"/>
                </a:solidFill>
                <a:latin typeface="SVN-Adam Gorry" panose="02040603050506020204" pitchFamily="18" charset="0"/>
                <a:cs typeface="Times New Roman" panose="02020603050405020304" pitchFamily="18" charset="0"/>
              </a:rPr>
              <a:t>m</a:t>
            </a:r>
            <a:r>
              <a:rPr lang="vi-VN" sz="3600" b="1">
                <a:solidFill>
                  <a:schemeClr val="bg1"/>
                </a:solidFill>
                <a:latin typeface="SVN-Adam Gorry" panose="02040603050506020204" pitchFamily="18" charset="0"/>
                <a:cs typeface="Times New Roman" panose="02020603050405020304" pitchFamily="18" charset="0"/>
              </a:rPr>
              <a:t> k</a:t>
            </a:r>
            <a:r>
              <a:rPr lang="en-US" sz="3600" b="1">
                <a:solidFill>
                  <a:schemeClr val="bg1"/>
                </a:solidFill>
                <a:latin typeface="SVN-Adam Gorry" panose="02040603050506020204" pitchFamily="18" charset="0"/>
                <a:cs typeface="Times New Roman" panose="02020603050405020304" pitchFamily="18" charset="0"/>
              </a:rPr>
              <a:t>iếm</a:t>
            </a:r>
            <a:r>
              <a:rPr lang="vi-VN" sz="3600" b="1">
                <a:solidFill>
                  <a:schemeClr val="bg1"/>
                </a:solidFill>
                <a:latin typeface="SVN-Adam Gorry" panose="02040603050506020204" pitchFamily="18" charset="0"/>
                <a:cs typeface="Times New Roman" panose="02020603050405020304" pitchFamily="18" charset="0"/>
              </a:rPr>
              <a:t> và </a:t>
            </a:r>
            <a:r>
              <a:rPr lang="en-US" sz="3600" b="1">
                <a:solidFill>
                  <a:schemeClr val="bg1"/>
                </a:solidFill>
                <a:latin typeface="SVN-Adam Gorry" panose="02040603050506020204" pitchFamily="18" charset="0"/>
                <a:cs typeface="Times New Roman" panose="02020603050405020304" pitchFamily="18" charset="0"/>
              </a:rPr>
              <a:t>tr</a:t>
            </a:r>
            <a:r>
              <a:rPr lang="vi-VN" sz="3600" b="1">
                <a:solidFill>
                  <a:schemeClr val="bg1"/>
                </a:solidFill>
                <a:latin typeface="SVN-Adam Gorry" panose="02040603050506020204" pitchFamily="18" charset="0"/>
                <a:cs typeface="Times New Roman" panose="02020603050405020304" pitchFamily="18" charset="0"/>
              </a:rPr>
              <a:t>ao đổI thôn</a:t>
            </a:r>
            <a:r>
              <a:rPr lang="en-US" sz="3600" b="1">
                <a:solidFill>
                  <a:schemeClr val="bg1"/>
                </a:solidFill>
                <a:latin typeface="SVN-Adam Gorry" panose="02040603050506020204" pitchFamily="18" charset="0"/>
                <a:cs typeface="Times New Roman" panose="02020603050405020304" pitchFamily="18" charset="0"/>
              </a:rPr>
              <a:t>g</a:t>
            </a:r>
            <a:r>
              <a:rPr lang="vi-VN" sz="3600" b="1">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0" name="Text Box 2">
            <a:extLst>
              <a:ext uri="{FF2B5EF4-FFF2-40B4-BE49-F238E27FC236}">
                <a16:creationId xmlns:a16="http://schemas.microsoft.com/office/drawing/2014/main" id="{607E2BB3-EEB1-6F11-664D-4523296A28C5}"/>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grpSp>
        <p:nvGrpSpPr>
          <p:cNvPr id="11" name="Group 10">
            <a:extLst>
              <a:ext uri="{FF2B5EF4-FFF2-40B4-BE49-F238E27FC236}">
                <a16:creationId xmlns:a16="http://schemas.microsoft.com/office/drawing/2014/main" id="{019A4D8B-0AF7-0AB6-881A-95EEF9B36B17}"/>
              </a:ext>
            </a:extLst>
          </p:cNvPr>
          <p:cNvGrpSpPr/>
          <p:nvPr/>
        </p:nvGrpSpPr>
        <p:grpSpPr>
          <a:xfrm>
            <a:off x="1495168" y="2152611"/>
            <a:ext cx="8412881" cy="1940925"/>
            <a:chOff x="1132534" y="1366069"/>
            <a:chExt cx="7437167" cy="1940925"/>
          </a:xfrm>
        </p:grpSpPr>
        <p:sp>
          <p:nvSpPr>
            <p:cNvPr id="12" name="Rectangle: Rounded Corners 11">
              <a:extLst>
                <a:ext uri="{FF2B5EF4-FFF2-40B4-BE49-F238E27FC236}">
                  <a16:creationId xmlns:a16="http://schemas.microsoft.com/office/drawing/2014/main" id="{9668DE4F-A6DE-FB8B-9586-A1D71C3D689F}"/>
                </a:ext>
              </a:extLst>
            </p:cNvPr>
            <p:cNvSpPr/>
            <p:nvPr/>
          </p:nvSpPr>
          <p:spPr>
            <a:xfrm>
              <a:off x="1597171" y="1838449"/>
              <a:ext cx="6972530" cy="106750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2">
              <a:extLst>
                <a:ext uri="{FF2B5EF4-FFF2-40B4-BE49-F238E27FC236}">
                  <a16:creationId xmlns:a16="http://schemas.microsoft.com/office/drawing/2014/main" id="{160E8D33-7218-0FE3-3A66-A01EBDB66E5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32534" y="1366069"/>
              <a:ext cx="1918382" cy="1940925"/>
            </a:xfrm>
            <a:prstGeom prst="rect">
              <a:avLst/>
            </a:prstGeom>
          </p:spPr>
        </p:pic>
        <p:sp>
          <p:nvSpPr>
            <p:cNvPr id="14" name="Rectangle 13">
              <a:extLst>
                <a:ext uri="{FF2B5EF4-FFF2-40B4-BE49-F238E27FC236}">
                  <a16:creationId xmlns:a16="http://schemas.microsoft.com/office/drawing/2014/main" id="{B37706DF-2A5A-D734-B47E-E43239A99E87}"/>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5" name="Rectangle 14">
              <a:extLst>
                <a:ext uri="{FF2B5EF4-FFF2-40B4-BE49-F238E27FC236}">
                  <a16:creationId xmlns:a16="http://schemas.microsoft.com/office/drawing/2014/main" id="{B156BB00-5C54-107D-1178-15B3B3428E4A}"/>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5</a:t>
              </a:r>
              <a:endParaRPr lang="vi-VN" sz="4400" b="1">
                <a:latin typeface="UVF Salome" panose="02000503040000020003" pitchFamily="50" charset="0"/>
                <a:cs typeface="Times New Roman" panose="02020603050405020304" pitchFamily="18" charset="0"/>
              </a:endParaRPr>
            </a:p>
          </p:txBody>
        </p:sp>
        <p:sp>
          <p:nvSpPr>
            <p:cNvPr id="16" name="Rectangle 15">
              <a:extLst>
                <a:ext uri="{FF2B5EF4-FFF2-40B4-BE49-F238E27FC236}">
                  <a16:creationId xmlns:a16="http://schemas.microsoft.com/office/drawing/2014/main" id="{B0F8F108-0616-EDDE-A08B-A56AFAA5AF49}"/>
                </a:ext>
              </a:extLst>
            </p:cNvPr>
            <p:cNvSpPr/>
            <p:nvPr/>
          </p:nvSpPr>
          <p:spPr>
            <a:xfrm>
              <a:off x="3050916" y="1905097"/>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altLang="vi-VN" sz="3200" b="1" dirty="0">
                  <a:solidFill>
                    <a:srgbClr val="F93265"/>
                  </a:solidFill>
                  <a:latin typeface="UTM Avo" panose="02040603050506020204" pitchFamily="18" charset="0"/>
                  <a:cs typeface="Times New Roman" panose="02020603050405020304" pitchFamily="18" charset="0"/>
                </a:rPr>
                <a:t>THAO TÁC VỚI TỆP VÀ THƯ MỤC</a:t>
              </a:r>
              <a:endParaRPr lang="en-US" altLang="vi-VN" sz="3200" b="1" dirty="0">
                <a:solidFill>
                  <a:srgbClr val="F93265"/>
                </a:solidFill>
                <a:latin typeface="UTM Avo"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541526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58CB358-0CC0-2DD5-753B-C1BCBD1EA40F}"/>
              </a:ext>
            </a:extLst>
          </p:cNvPr>
          <p:cNvSpPr txBox="1"/>
          <p:nvPr/>
        </p:nvSpPr>
        <p:spPr>
          <a:xfrm>
            <a:off x="984318" y="4491640"/>
            <a:ext cx="10588089" cy="1569660"/>
          </a:xfrm>
          <a:prstGeom prst="rect">
            <a:avLst/>
          </a:prstGeom>
          <a:noFill/>
        </p:spPr>
        <p:txBody>
          <a:bodyPr wrap="square" rtlCol="0">
            <a:spAutoFit/>
          </a:bodyPr>
          <a:lstStyle/>
          <a:p>
            <a:pPr algn="just"/>
            <a:r>
              <a:rPr lang="vi-VN" sz="2400" dirty="0">
                <a:latin typeface="UTM Avo" panose="02040603050506020204"/>
              </a:rPr>
              <a:t>Lưu ý: Sao chép một thư mục được thực hiện tương tự như sao chép một tệp. Khi sao chép thư mục, tất cả các tệp và thư mục con của thư mục đó được sao chép</a:t>
            </a:r>
            <a:r>
              <a:rPr lang="vi-VN" sz="2400" dirty="0" smtClean="0">
                <a:latin typeface="UTM Avo" panose="02040603050506020204"/>
              </a:rPr>
              <a:t>.</a:t>
            </a:r>
          </a:p>
          <a:p>
            <a:pPr algn="just"/>
            <a:r>
              <a:rPr lang="vi-VN" sz="2400" dirty="0">
                <a:latin typeface="UTM Avo" panose="02040603050506020204"/>
              </a:rPr>
              <a:t>− Thao tác xoá tệp thực hiện tương tự như xoá thư mục đã họ</a:t>
            </a:r>
            <a:r>
              <a:rPr lang="en-US" sz="2400" dirty="0">
                <a:latin typeface="UTM Avo" panose="02040603050506020204"/>
              </a:rPr>
              <a:t>c ở </a:t>
            </a:r>
            <a:r>
              <a:rPr lang="en-US" sz="2400" dirty="0" err="1">
                <a:latin typeface="UTM Avo" panose="02040603050506020204"/>
              </a:rPr>
              <a:t>lớp</a:t>
            </a:r>
            <a:r>
              <a:rPr lang="en-US" sz="2400" dirty="0">
                <a:latin typeface="UTM Avo" panose="02040603050506020204"/>
              </a:rPr>
              <a:t> 3</a:t>
            </a:r>
            <a:r>
              <a:rPr lang="en-US" sz="2400" dirty="0" smtClean="0">
                <a:latin typeface="UTM Avo" panose="02040603050506020204"/>
              </a:rPr>
              <a:t>.</a:t>
            </a:r>
            <a:endParaRPr lang="en-US" sz="2400" dirty="0">
              <a:latin typeface="UTM Avo" panose="02040603050506020204"/>
            </a:endParaRPr>
          </a:p>
        </p:txBody>
      </p:sp>
      <p:pic>
        <p:nvPicPr>
          <p:cNvPr id="4" name="Picture 3" descr="Graphical user interface, application&#10;&#10;Description automatically generated">
            <a:extLst>
              <a:ext uri="{FF2B5EF4-FFF2-40B4-BE49-F238E27FC236}">
                <a16:creationId xmlns:a16="http://schemas.microsoft.com/office/drawing/2014/main" id="{6665713B-EAF2-E800-4791-6E663983B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052" y="408101"/>
            <a:ext cx="8609387" cy="3916517"/>
          </a:xfrm>
          <a:prstGeom prst="rect">
            <a:avLst/>
          </a:prstGeom>
        </p:spPr>
      </p:pic>
    </p:spTree>
    <p:extLst>
      <p:ext uri="{BB962C8B-B14F-4D97-AF65-F5344CB8AC3E}">
        <p14:creationId xmlns:p14="http://schemas.microsoft.com/office/powerpoint/2010/main" val="497431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60FE7-1EBE-21F0-A049-5A86F90FC010}"/>
              </a:ext>
            </a:extLst>
          </p:cNvPr>
          <p:cNvSpPr txBox="1"/>
          <p:nvPr/>
        </p:nvSpPr>
        <p:spPr>
          <a:xfrm>
            <a:off x="703727" y="613799"/>
            <a:ext cx="1753720"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9F5B3617-06D7-4DB2-5A96-4CD7D412E86A}"/>
              </a:ext>
            </a:extLst>
          </p:cNvPr>
          <p:cNvSpPr txBox="1"/>
          <p:nvPr/>
        </p:nvSpPr>
        <p:spPr>
          <a:xfrm>
            <a:off x="2343828" y="606723"/>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2</a:t>
            </a:r>
          </a:p>
        </p:txBody>
      </p:sp>
      <p:sp>
        <p:nvSpPr>
          <p:cNvPr id="9" name="TextBox 8">
            <a:extLst>
              <a:ext uri="{FF2B5EF4-FFF2-40B4-BE49-F238E27FC236}">
                <a16:creationId xmlns:a16="http://schemas.microsoft.com/office/drawing/2014/main" id="{040ABE72-C16C-630A-FDE2-03CB1E4A8774}"/>
              </a:ext>
            </a:extLst>
          </p:cNvPr>
          <p:cNvSpPr txBox="1"/>
          <p:nvPr/>
        </p:nvSpPr>
        <p:spPr>
          <a:xfrm>
            <a:off x="2722130" y="606722"/>
            <a:ext cx="8602455" cy="461665"/>
          </a:xfrm>
          <a:prstGeom prst="rect">
            <a:avLst/>
          </a:prstGeom>
          <a:noFill/>
        </p:spPr>
        <p:txBody>
          <a:bodyPr wrap="square" rtlCol="0">
            <a:spAutoFit/>
          </a:bodyPr>
          <a:lstStyle/>
          <a:p>
            <a:pPr algn="just"/>
            <a:r>
              <a:rPr lang="vi-VN" sz="2400">
                <a:latin typeface="UTM Avo" panose="02040603050506020204"/>
              </a:rPr>
              <a:t> </a:t>
            </a:r>
            <a:r>
              <a:rPr lang="en-US" sz="2400">
                <a:latin typeface="UTM Avo" panose="02040603050506020204"/>
              </a:rPr>
              <a:t>E</a:t>
            </a:r>
            <a:r>
              <a:rPr lang="vi-VN" sz="2400">
                <a:latin typeface="UTM Avo" panose="02040603050506020204"/>
              </a:rPr>
              <a:t>m hãy thực hiện các yêu cầu sau: </a:t>
            </a:r>
            <a:endParaRPr lang="en-US" sz="2400">
              <a:latin typeface="UTM Avo" panose="02040603050506020204"/>
            </a:endParaRPr>
          </a:p>
        </p:txBody>
      </p:sp>
      <p:sp>
        <p:nvSpPr>
          <p:cNvPr id="10" name="TextBox 9">
            <a:extLst>
              <a:ext uri="{FF2B5EF4-FFF2-40B4-BE49-F238E27FC236}">
                <a16:creationId xmlns:a16="http://schemas.microsoft.com/office/drawing/2014/main" id="{958CB358-0CC0-2DD5-753B-C1BCBD1EA40F}"/>
              </a:ext>
            </a:extLst>
          </p:cNvPr>
          <p:cNvSpPr txBox="1"/>
          <p:nvPr/>
        </p:nvSpPr>
        <p:spPr>
          <a:xfrm>
            <a:off x="779415" y="1129942"/>
            <a:ext cx="7180361" cy="461665"/>
          </a:xfrm>
          <a:prstGeom prst="rect">
            <a:avLst/>
          </a:prstGeom>
          <a:noFill/>
        </p:spPr>
        <p:txBody>
          <a:bodyPr wrap="square" rtlCol="0">
            <a:spAutoFit/>
          </a:bodyPr>
          <a:lstStyle/>
          <a:p>
            <a:pPr algn="just"/>
            <a:r>
              <a:rPr lang="vi-VN" sz="2400">
                <a:latin typeface="UTM Avo" panose="02040603050506020204"/>
              </a:rPr>
              <a:t>a) Di chuyển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a:t>
            </a:r>
            <a:endParaRPr lang="en-US" sz="2400">
              <a:latin typeface="UTM Avo" panose="02040603050506020204"/>
            </a:endParaRPr>
          </a:p>
        </p:txBody>
      </p:sp>
      <p:sp>
        <p:nvSpPr>
          <p:cNvPr id="14" name="TextBox 13">
            <a:extLst>
              <a:ext uri="{FF2B5EF4-FFF2-40B4-BE49-F238E27FC236}">
                <a16:creationId xmlns:a16="http://schemas.microsoft.com/office/drawing/2014/main" id="{A7210D17-5239-EF13-8EDD-4EDBD33B596B}"/>
              </a:ext>
            </a:extLst>
          </p:cNvPr>
          <p:cNvSpPr txBox="1"/>
          <p:nvPr/>
        </p:nvSpPr>
        <p:spPr>
          <a:xfrm>
            <a:off x="753155" y="2069948"/>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id="{DB8BEAFE-BD29-513B-5EE0-74E489E9537B}"/>
              </a:ext>
            </a:extLst>
          </p:cNvPr>
          <p:cNvSpPr txBox="1"/>
          <p:nvPr/>
        </p:nvSpPr>
        <p:spPr>
          <a:xfrm>
            <a:off x="753155" y="2544850"/>
            <a:ext cx="10628100" cy="830997"/>
          </a:xfrm>
          <a:prstGeom prst="rect">
            <a:avLst/>
          </a:prstGeom>
          <a:noFill/>
        </p:spPr>
        <p:txBody>
          <a:bodyPr wrap="square" rtlCol="0">
            <a:spAutoFit/>
          </a:bodyPr>
          <a:lstStyle/>
          <a:p>
            <a:pPr algn="just"/>
            <a:r>
              <a:rPr lang="vi-VN" sz="2400">
                <a:latin typeface="UTM Avo" panose="02040603050506020204"/>
              </a:rPr>
              <a:t>a) Để di chuyển các thư mục </a:t>
            </a:r>
            <a:r>
              <a:rPr lang="vi-VN" sz="2400">
                <a:solidFill>
                  <a:schemeClr val="accent4">
                    <a:lumMod val="75000"/>
                  </a:schemeClr>
                </a:solidFill>
                <a:latin typeface="UTM Avo" panose="02040603050506020204"/>
              </a:rPr>
              <a:t>Thu An </a:t>
            </a:r>
            <a:r>
              <a:rPr lang="vi-VN" sz="2400">
                <a:latin typeface="UTM Avo" panose="02040603050506020204"/>
              </a:rPr>
              <a:t>từ </a:t>
            </a:r>
            <a:r>
              <a:rPr lang="vi-VN" sz="2400">
                <a:solidFill>
                  <a:schemeClr val="accent4">
                    <a:lumMod val="75000"/>
                  </a:schemeClr>
                </a:solidFill>
                <a:latin typeface="UTM Avo" panose="02040603050506020204"/>
              </a:rPr>
              <a:t>Nhom 1 </a:t>
            </a:r>
            <a:r>
              <a:rPr lang="vi-VN" sz="2400">
                <a:latin typeface="UTM Avo" panose="02040603050506020204"/>
              </a:rPr>
              <a:t>sang </a:t>
            </a:r>
            <a:r>
              <a:rPr lang="vi-VN" sz="2400">
                <a:solidFill>
                  <a:schemeClr val="accent4">
                    <a:lumMod val="75000"/>
                  </a:schemeClr>
                </a:solidFill>
                <a:latin typeface="UTM Avo" panose="02040603050506020204"/>
              </a:rPr>
              <a:t>Nhom 2</a:t>
            </a:r>
            <a:r>
              <a:rPr lang="vi-VN" sz="2400">
                <a:latin typeface="UTM Avo" panose="02040603050506020204"/>
              </a:rPr>
              <a:t>, em thực hiện thao tác như sau:</a:t>
            </a:r>
            <a:endParaRPr lang="en-US" sz="2400">
              <a:latin typeface="UTM Avo" panose="02040603050506020204"/>
            </a:endParaRPr>
          </a:p>
        </p:txBody>
      </p:sp>
      <p:sp>
        <p:nvSpPr>
          <p:cNvPr id="3" name="TextBox 2">
            <a:extLst>
              <a:ext uri="{FF2B5EF4-FFF2-40B4-BE49-F238E27FC236}">
                <a16:creationId xmlns:a16="http://schemas.microsoft.com/office/drawing/2014/main" id="{149D8FF3-A8C6-CBD5-B617-EB3F57F8E042}"/>
              </a:ext>
            </a:extLst>
          </p:cNvPr>
          <p:cNvSpPr txBox="1"/>
          <p:nvPr/>
        </p:nvSpPr>
        <p:spPr>
          <a:xfrm>
            <a:off x="779415" y="1620173"/>
            <a:ext cx="7180361" cy="461665"/>
          </a:xfrm>
          <a:prstGeom prst="rect">
            <a:avLst/>
          </a:prstGeom>
          <a:noFill/>
        </p:spPr>
        <p:txBody>
          <a:bodyPr wrap="square" rtlCol="0">
            <a:spAutoFit/>
          </a:bodyPr>
          <a:lstStyle/>
          <a:p>
            <a:pPr algn="just"/>
            <a:r>
              <a:rPr lang="vi-VN" sz="2400">
                <a:latin typeface="UTM Avo" panose="02040603050506020204"/>
              </a:rPr>
              <a:t>b) Đổi tên tệp </a:t>
            </a:r>
            <a:r>
              <a:rPr lang="vi-VN" sz="2400">
                <a:solidFill>
                  <a:schemeClr val="accent4">
                    <a:lumMod val="75000"/>
                  </a:schemeClr>
                </a:solidFill>
                <a:latin typeface="UTM Avo" panose="02040603050506020204"/>
              </a:rPr>
              <a:t>Gioi thieu </a:t>
            </a:r>
            <a:r>
              <a:rPr lang="vi-VN" sz="2400">
                <a:latin typeface="UTM Avo" panose="02040603050506020204"/>
              </a:rPr>
              <a:t>thành</a:t>
            </a:r>
            <a:r>
              <a:rPr lang="vi-VN" sz="2400">
                <a:solidFill>
                  <a:schemeClr val="accent4">
                    <a:lumMod val="75000"/>
                  </a:schemeClr>
                </a:solidFill>
                <a:latin typeface="UTM Avo" panose="02040603050506020204"/>
              </a:rPr>
              <a:t> Gioi thieu nhom</a:t>
            </a:r>
            <a:r>
              <a:rPr lang="vi-VN" sz="2400">
                <a:latin typeface="UTM Avo" panose="02040603050506020204"/>
              </a:rPr>
              <a:t>.</a:t>
            </a:r>
            <a:endParaRPr lang="en-US" sz="2400">
              <a:latin typeface="UTM Avo" panose="02040603050506020204"/>
            </a:endParaRPr>
          </a:p>
        </p:txBody>
      </p:sp>
      <p:pic>
        <p:nvPicPr>
          <p:cNvPr id="5" name="Picture 4" descr="Graphical user interface, application&#10;&#10;Description automatically generated">
            <a:extLst>
              <a:ext uri="{FF2B5EF4-FFF2-40B4-BE49-F238E27FC236}">
                <a16:creationId xmlns:a16="http://schemas.microsoft.com/office/drawing/2014/main" id="{F2D5711B-43F4-5467-05C3-C72A95F08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885" y="3570658"/>
            <a:ext cx="6072489" cy="2640213"/>
          </a:xfrm>
          <a:prstGeom prst="rect">
            <a:avLst/>
          </a:prstGeom>
        </p:spPr>
      </p:pic>
    </p:spTree>
    <p:extLst>
      <p:ext uri="{BB962C8B-B14F-4D97-AF65-F5344CB8AC3E}">
        <p14:creationId xmlns:p14="http://schemas.microsoft.com/office/powerpoint/2010/main" val="220633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4" grpId="0"/>
      <p:bldP spid="1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58CB358-0CC0-2DD5-753B-C1BCBD1EA40F}"/>
              </a:ext>
            </a:extLst>
          </p:cNvPr>
          <p:cNvSpPr txBox="1"/>
          <p:nvPr/>
        </p:nvSpPr>
        <p:spPr>
          <a:xfrm>
            <a:off x="619593" y="351903"/>
            <a:ext cx="10588089" cy="1200329"/>
          </a:xfrm>
          <a:prstGeom prst="rect">
            <a:avLst/>
          </a:prstGeom>
          <a:noFill/>
        </p:spPr>
        <p:txBody>
          <a:bodyPr wrap="square" rtlCol="0">
            <a:spAutoFit/>
          </a:bodyPr>
          <a:lstStyle/>
          <a:p>
            <a:pPr algn="just"/>
            <a:r>
              <a:rPr lang="vi-VN" sz="2400">
                <a:latin typeface="UTM Avo" panose="02040603050506020204"/>
              </a:rPr>
              <a:t>Lưu ý: Nếu em không thấy thư mục </a:t>
            </a:r>
            <a:r>
              <a:rPr lang="vi-VN" sz="2400">
                <a:solidFill>
                  <a:schemeClr val="accent4">
                    <a:lumMod val="75000"/>
                  </a:schemeClr>
                </a:solidFill>
                <a:latin typeface="UTM Avo" panose="02040603050506020204"/>
              </a:rPr>
              <a:t>Nhom 2 </a:t>
            </a:r>
            <a:r>
              <a:rPr lang="vi-VN" sz="2400">
                <a:latin typeface="UTM Avo" panose="02040603050506020204"/>
              </a:rPr>
              <a:t>trong danh sách hiện ra sau khi chọn lệnh </a:t>
            </a:r>
            <a:r>
              <a:rPr lang="vi-VN" sz="2400">
                <a:solidFill>
                  <a:schemeClr val="accent4">
                    <a:lumMod val="75000"/>
                  </a:schemeClr>
                </a:solidFill>
                <a:latin typeface="UTM Avo" panose="02040603050506020204"/>
              </a:rPr>
              <a:t>Move to </a:t>
            </a:r>
            <a:r>
              <a:rPr lang="vi-VN" sz="2400">
                <a:latin typeface="UTM Avo" panose="02040603050506020204"/>
              </a:rPr>
              <a:t>thì em có thể chọn </a:t>
            </a:r>
            <a:r>
              <a:rPr lang="vi-VN" sz="2400">
                <a:solidFill>
                  <a:schemeClr val="accent4">
                    <a:lumMod val="75000"/>
                  </a:schemeClr>
                </a:solidFill>
                <a:latin typeface="UTM Avo" panose="02040603050506020204"/>
              </a:rPr>
              <a:t>Choose location... </a:t>
            </a:r>
            <a:r>
              <a:rPr lang="vi-VN" sz="2400">
                <a:latin typeface="UTM Avo" panose="02040603050506020204"/>
              </a:rPr>
              <a:t>rồi tiếp tục tìm đến thư mục </a:t>
            </a:r>
            <a:r>
              <a:rPr lang="vi-VN" sz="2400">
                <a:solidFill>
                  <a:schemeClr val="accent4">
                    <a:lumMod val="75000"/>
                  </a:schemeClr>
                </a:solidFill>
                <a:latin typeface="UTM Avo" panose="02040603050506020204"/>
              </a:rPr>
              <a:t>Nhom 2 </a:t>
            </a:r>
            <a:r>
              <a:rPr lang="vi-VN" sz="2400">
                <a:latin typeface="UTM Avo" panose="02040603050506020204"/>
              </a:rPr>
              <a:t>trong</a:t>
            </a:r>
            <a:r>
              <a:rPr lang="en-US" sz="2400">
                <a:latin typeface="UTM Avo" panose="02040603050506020204"/>
              </a:rPr>
              <a:t> máy tính.</a:t>
            </a:r>
          </a:p>
        </p:txBody>
      </p:sp>
      <p:sp>
        <p:nvSpPr>
          <p:cNvPr id="15" name="TextBox 14">
            <a:extLst>
              <a:ext uri="{FF2B5EF4-FFF2-40B4-BE49-F238E27FC236}">
                <a16:creationId xmlns:a16="http://schemas.microsoft.com/office/drawing/2014/main" id="{DB8BEAFE-BD29-513B-5EE0-74E489E9537B}"/>
              </a:ext>
            </a:extLst>
          </p:cNvPr>
          <p:cNvSpPr txBox="1"/>
          <p:nvPr/>
        </p:nvSpPr>
        <p:spPr>
          <a:xfrm>
            <a:off x="619593" y="1552232"/>
            <a:ext cx="10588088" cy="830997"/>
          </a:xfrm>
          <a:prstGeom prst="rect">
            <a:avLst/>
          </a:prstGeom>
          <a:noFill/>
        </p:spPr>
        <p:txBody>
          <a:bodyPr wrap="square" rtlCol="0">
            <a:spAutoFit/>
          </a:bodyPr>
          <a:lstStyle/>
          <a:p>
            <a:pPr algn="just"/>
            <a:r>
              <a:rPr lang="vi-VN" sz="2400">
                <a:latin typeface="UTM Avo" panose="02040603050506020204"/>
              </a:rPr>
              <a:t>Khi di chuyển một thư mục thì các tệp và thư mục con của thư mục đó cũng di chuyển theo.</a:t>
            </a:r>
            <a:endParaRPr lang="en-US" sz="2400">
              <a:latin typeface="UTM Avo" panose="02040603050506020204"/>
            </a:endParaRPr>
          </a:p>
        </p:txBody>
      </p:sp>
      <p:sp>
        <p:nvSpPr>
          <p:cNvPr id="2" name="TextBox 1">
            <a:extLst>
              <a:ext uri="{FF2B5EF4-FFF2-40B4-BE49-F238E27FC236}">
                <a16:creationId xmlns:a16="http://schemas.microsoft.com/office/drawing/2014/main" id="{4DDC6AE2-C362-971F-F299-5555274A736C}"/>
              </a:ext>
            </a:extLst>
          </p:cNvPr>
          <p:cNvSpPr txBox="1"/>
          <p:nvPr/>
        </p:nvSpPr>
        <p:spPr>
          <a:xfrm>
            <a:off x="619593" y="2438943"/>
            <a:ext cx="10588088" cy="461665"/>
          </a:xfrm>
          <a:prstGeom prst="rect">
            <a:avLst/>
          </a:prstGeom>
          <a:noFill/>
        </p:spPr>
        <p:txBody>
          <a:bodyPr wrap="square" rtlCol="0">
            <a:spAutoFit/>
          </a:bodyPr>
          <a:lstStyle/>
          <a:p>
            <a:pPr algn="just"/>
            <a:r>
              <a:rPr lang="vi-VN" sz="2400">
                <a:latin typeface="UTM Avo" panose="02040603050506020204"/>
              </a:rPr>
              <a:t>b) Đổi tên tệp thực hiện tương tự như đổi tên thư mục như sau:</a:t>
            </a:r>
            <a:endParaRPr lang="en-US" sz="2400">
              <a:latin typeface="UTM Avo" panose="02040603050506020204"/>
            </a:endParaRPr>
          </a:p>
        </p:txBody>
      </p:sp>
      <p:pic>
        <p:nvPicPr>
          <p:cNvPr id="5" name="Picture 4" descr="Graphical user interface, application, Word&#10;&#10;Description automatically generated">
            <a:extLst>
              <a:ext uri="{FF2B5EF4-FFF2-40B4-BE49-F238E27FC236}">
                <a16:creationId xmlns:a16="http://schemas.microsoft.com/office/drawing/2014/main" id="{2A84F4BB-1587-0CB5-AF15-91B1665B7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460" y="3029303"/>
            <a:ext cx="7331500" cy="3476794"/>
          </a:xfrm>
          <a:prstGeom prst="rect">
            <a:avLst/>
          </a:prstGeom>
        </p:spPr>
      </p:pic>
    </p:spTree>
    <p:extLst>
      <p:ext uri="{BB962C8B-B14F-4D97-AF65-F5344CB8AC3E}">
        <p14:creationId xmlns:p14="http://schemas.microsoft.com/office/powerpoint/2010/main" val="2396514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66119" y="144345"/>
            <a:ext cx="3413690" cy="619225"/>
            <a:chOff x="719771" y="467376"/>
            <a:chExt cx="3413690"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9771" y="467376"/>
              <a:ext cx="932424"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669456" y="743273"/>
            <a:ext cx="11037968" cy="1055545"/>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1. </a:t>
            </a:r>
            <a:r>
              <a:rPr lang="vi-VN" sz="2200" dirty="0">
                <a:latin typeface="UTM Avo" panose="02040603050506020204" pitchFamily="18" charset="0"/>
                <a:cs typeface="Times New Roman" panose="02020603050405020304" pitchFamily="18" charset="0"/>
              </a:rPr>
              <a:t>Khi em muốn tệp và thư mục tồn tại cả ở thư mục cũ và thư mục mới em sử dụng một thao tác nào?</a:t>
            </a:r>
          </a:p>
        </p:txBody>
      </p:sp>
      <p:sp>
        <p:nvSpPr>
          <p:cNvPr id="22" name="Rectangle 21">
            <a:extLst>
              <a:ext uri="{FF2B5EF4-FFF2-40B4-BE49-F238E27FC236}">
                <a16:creationId xmlns:a16="http://schemas.microsoft.com/office/drawing/2014/main" id="{376AB137-0387-4900-B10F-16F5931B7B42}"/>
              </a:ext>
            </a:extLst>
          </p:cNvPr>
          <p:cNvSpPr/>
          <p:nvPr/>
        </p:nvSpPr>
        <p:spPr>
          <a:xfrm>
            <a:off x="600227" y="2069492"/>
            <a:ext cx="4918113"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thực hành các nhiệm vụ sa</a:t>
            </a:r>
            <a:r>
              <a:rPr lang="en-US" sz="2200">
                <a:latin typeface="UTM Avo" panose="02040603050506020204" pitchFamily="18" charset="0"/>
                <a:cs typeface="Times New Roman" panose="02020603050405020304" pitchFamily="18" charset="0"/>
              </a:rPr>
              <a:t>u:</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02AD4AF-0DC3-960F-C62C-DB29C416CEE4}"/>
              </a:ext>
            </a:extLst>
          </p:cNvPr>
          <p:cNvSpPr/>
          <p:nvPr/>
        </p:nvSpPr>
        <p:spPr>
          <a:xfrm>
            <a:off x="2871607" y="152177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a:latin typeface="UTM Avo" panose="02040603050506020204" pitchFamily="18" charset="0"/>
                <a:cs typeface="Times New Roman" panose="02020603050405020304" pitchFamily="18" charset="0"/>
              </a:rPr>
              <a:t>Sao </a:t>
            </a:r>
            <a:r>
              <a:rPr lang="en-US" sz="2200" dirty="0" err="1">
                <a:latin typeface="UTM Avo" panose="02040603050506020204" pitchFamily="18" charset="0"/>
                <a:cs typeface="Times New Roman" panose="02020603050405020304" pitchFamily="18" charset="0"/>
              </a:rPr>
              <a:t>chép</a:t>
            </a:r>
            <a:endParaRPr lang="vi-VN" sz="2200" dirty="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263118F-5C65-1650-491A-3C5F5BA00042}"/>
              </a:ext>
            </a:extLst>
          </p:cNvPr>
          <p:cNvSpPr/>
          <p:nvPr/>
        </p:nvSpPr>
        <p:spPr>
          <a:xfrm>
            <a:off x="4796834" y="1553198"/>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B. </a:t>
            </a:r>
            <a:r>
              <a:rPr lang="en-US" sz="2200" dirty="0">
                <a:latin typeface="UTM Avo" panose="02040603050506020204" pitchFamily="18" charset="0"/>
                <a:cs typeface="Times New Roman" panose="02020603050405020304" pitchFamily="18" charset="0"/>
              </a:rPr>
              <a:t>Di </a:t>
            </a:r>
            <a:r>
              <a:rPr lang="en-US" sz="2200" dirty="0" err="1">
                <a:latin typeface="UTM Avo" panose="02040603050506020204" pitchFamily="18" charset="0"/>
                <a:cs typeface="Times New Roman" panose="02020603050405020304" pitchFamily="18" charset="0"/>
              </a:rPr>
              <a:t>chuyển</a:t>
            </a:r>
            <a:endParaRPr lang="vi-VN" sz="2200" dirty="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E195D8F-B0BB-0314-E882-531694F18B2E}"/>
              </a:ext>
            </a:extLst>
          </p:cNvPr>
          <p:cNvSpPr/>
          <p:nvPr/>
        </p:nvSpPr>
        <p:spPr>
          <a:xfrm>
            <a:off x="7050874" y="1579772"/>
            <a:ext cx="1226958"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C. </a:t>
            </a:r>
            <a:r>
              <a:rPr lang="en-US" sz="2200" dirty="0" err="1">
                <a:latin typeface="UTM Avo" panose="02040603050506020204" pitchFamily="18" charset="0"/>
                <a:cs typeface="Times New Roman" panose="02020603050405020304" pitchFamily="18" charset="0"/>
              </a:rPr>
              <a:t>Xóa</a:t>
            </a:r>
            <a:endParaRPr lang="vi-VN" sz="2200" dirty="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DBD33E82-33B8-CFFE-30FE-69879F45BA94}"/>
              </a:ext>
            </a:extLst>
          </p:cNvPr>
          <p:cNvSpPr/>
          <p:nvPr/>
        </p:nvSpPr>
        <p:spPr>
          <a:xfrm>
            <a:off x="8806481" y="1563229"/>
            <a:ext cx="2900943"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D. </a:t>
            </a:r>
            <a:r>
              <a:rPr lang="en-US" sz="2200" dirty="0" err="1">
                <a:latin typeface="UTM Avo" panose="02040603050506020204" pitchFamily="18" charset="0"/>
                <a:cs typeface="Times New Roman" panose="02020603050405020304" pitchFamily="18" charset="0"/>
              </a:rPr>
              <a:t>Đổi</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tên</a:t>
            </a:r>
            <a:endParaRPr lang="vi-VN" sz="2200" dirty="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E6A11A75-E82B-F067-4EA1-3653821BD64D}"/>
              </a:ext>
            </a:extLst>
          </p:cNvPr>
          <p:cNvSpPr/>
          <p:nvPr/>
        </p:nvSpPr>
        <p:spPr>
          <a:xfrm>
            <a:off x="584762" y="2524282"/>
            <a:ext cx="548274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a) Tạo thư mục con trong thư mục mang tên em theo gợi ý ở Hình 22.</a:t>
            </a:r>
          </a:p>
        </p:txBody>
      </p:sp>
      <p:sp>
        <p:nvSpPr>
          <p:cNvPr id="11" name="Rectangle 10">
            <a:extLst>
              <a:ext uri="{FF2B5EF4-FFF2-40B4-BE49-F238E27FC236}">
                <a16:creationId xmlns:a16="http://schemas.microsoft.com/office/drawing/2014/main" id="{38EDF5E4-FA4E-D2B1-9471-0318B4E8ED3B}"/>
              </a:ext>
            </a:extLst>
          </p:cNvPr>
          <p:cNvSpPr/>
          <p:nvPr/>
        </p:nvSpPr>
        <p:spPr>
          <a:xfrm>
            <a:off x="600632" y="3293723"/>
            <a:ext cx="6989412" cy="1107996"/>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b) Sao chép một tệp hình ảnh trên máy tính vào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a:t>
            </a:r>
            <a:r>
              <a:rPr lang="vi-VN" sz="2200">
                <a:latin typeface="UTM Avo" panose="02040603050506020204" pitchFamily="18" charset="0"/>
                <a:cs typeface="Times New Roman" panose="02020603050405020304" pitchFamily="18" charset="0"/>
              </a:rPr>
              <a:t>, sao chép một tệp trình chiếu vào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và đổi tên tệp thành </a:t>
            </a:r>
            <a:r>
              <a:rPr lang="vi-VN" sz="2200">
                <a:solidFill>
                  <a:schemeClr val="accent4">
                    <a:lumMod val="75000"/>
                  </a:schemeClr>
                </a:solidFill>
                <a:latin typeface="UTM Avo" panose="02040603050506020204" pitchFamily="18" charset="0"/>
                <a:cs typeface="Times New Roman" panose="02020603050405020304" pitchFamily="18" charset="0"/>
              </a:rPr>
              <a:t>H</a:t>
            </a:r>
            <a:r>
              <a:rPr lang="en-US" sz="2200">
                <a:solidFill>
                  <a:schemeClr val="accent4">
                    <a:lumMod val="75000"/>
                  </a:schemeClr>
                </a:solidFill>
                <a:latin typeface="UTM Avo" panose="02040603050506020204" pitchFamily="18" charset="0"/>
                <a:cs typeface="Times New Roman" panose="02020603050405020304" pitchFamily="18" charset="0"/>
              </a:rPr>
              <a:t>oten_lop_bai1</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4B94E21-09B9-519D-CD46-05682908D93C}"/>
              </a:ext>
            </a:extLst>
          </p:cNvPr>
          <p:cNvSpPr/>
          <p:nvPr/>
        </p:nvSpPr>
        <p:spPr>
          <a:xfrm>
            <a:off x="584762" y="4401719"/>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c) Di 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Bai tap </a:t>
            </a:r>
            <a:r>
              <a:rPr lang="vi-VN" sz="2200">
                <a:latin typeface="UTM Avo" panose="02040603050506020204" pitchFamily="18" charset="0"/>
                <a:cs typeface="Times New Roman" panose="02020603050405020304" pitchFamily="18" charset="0"/>
              </a:rPr>
              <a:t>sang thư </a:t>
            </a:r>
            <a:r>
              <a:rPr lang="vi-VN" sz="2200">
                <a:solidFill>
                  <a:schemeClr val="accent4">
                    <a:lumMod val="75000"/>
                  </a:schemeClr>
                </a:solidFill>
                <a:latin typeface="UTM Avo" panose="02040603050506020204" pitchFamily="18" charset="0"/>
                <a:cs typeface="Times New Roman" panose="02020603050405020304" pitchFamily="18" charset="0"/>
              </a:rPr>
              <a:t>mục Nhóm 2 </a:t>
            </a:r>
            <a:r>
              <a:rPr lang="vi-VN" sz="2200">
                <a:latin typeface="UTM Avo" panose="02040603050506020204" pitchFamily="18" charset="0"/>
                <a:cs typeface="Times New Roman" panose="02020603050405020304" pitchFamily="18" charset="0"/>
              </a:rPr>
              <a:t>và đổi tên thành </a:t>
            </a:r>
            <a:r>
              <a:rPr lang="vi-VN" sz="2200">
                <a:solidFill>
                  <a:schemeClr val="accent4">
                    <a:lumMod val="75000"/>
                  </a:schemeClr>
                </a:solidFill>
                <a:latin typeface="UTM Avo" panose="02040603050506020204" pitchFamily="18" charset="0"/>
                <a:cs typeface="Times New Roman" panose="02020603050405020304" pitchFamily="18" charset="0"/>
              </a:rPr>
              <a:t>Bai tap nhom</a:t>
            </a:r>
            <a:r>
              <a:rPr lang="vi-VN" sz="2200">
                <a:latin typeface="UTM Avo" panose="02040603050506020204" pitchFamily="18" charset="0"/>
                <a:cs typeface="Times New Roman" panose="02020603050405020304" pitchFamily="18" charset="0"/>
              </a:rPr>
              <a:t>.</a:t>
            </a:r>
          </a:p>
        </p:txBody>
      </p:sp>
      <p:sp>
        <p:nvSpPr>
          <p:cNvPr id="15" name="Rectangle 14">
            <a:extLst>
              <a:ext uri="{FF2B5EF4-FFF2-40B4-BE49-F238E27FC236}">
                <a16:creationId xmlns:a16="http://schemas.microsoft.com/office/drawing/2014/main" id="{AED2868B-B7F6-E71C-5637-5109ACD29553}"/>
              </a:ext>
            </a:extLst>
          </p:cNvPr>
          <p:cNvSpPr/>
          <p:nvPr/>
        </p:nvSpPr>
        <p:spPr>
          <a:xfrm>
            <a:off x="600632" y="5280782"/>
            <a:ext cx="6989412" cy="769441"/>
          </a:xfrm>
          <a:prstGeom prst="rect">
            <a:avLst/>
          </a:prstGeom>
        </p:spPr>
        <p:txBody>
          <a:bodyPr wrap="square">
            <a:spAutoFit/>
          </a:bodyPr>
          <a:lstStyle/>
          <a:p>
            <a:pPr algn="just" defTabSz="342900"/>
            <a:r>
              <a:rPr lang="vi-VN" sz="2200">
                <a:latin typeface="UTM Avo" panose="02040603050506020204" pitchFamily="18" charset="0"/>
                <a:cs typeface="Times New Roman" panose="02020603050405020304" pitchFamily="18" charset="0"/>
              </a:rPr>
              <a:t>d) Sao chép thư mục H</a:t>
            </a:r>
            <a:r>
              <a:rPr lang="vi-VN" sz="2200">
                <a:solidFill>
                  <a:schemeClr val="accent4">
                    <a:lumMod val="75000"/>
                  </a:schemeClr>
                </a:solidFill>
                <a:latin typeface="UTM Avo" panose="02040603050506020204" pitchFamily="18" charset="0"/>
                <a:cs typeface="Times New Roman" panose="02020603050405020304" pitchFamily="18" charset="0"/>
              </a:rPr>
              <a:t>inh anh </a:t>
            </a:r>
            <a:r>
              <a:rPr lang="vi-VN" sz="2200">
                <a:latin typeface="UTM Avo" panose="02040603050506020204" pitchFamily="18" charset="0"/>
                <a:cs typeface="Times New Roman" panose="02020603050405020304" pitchFamily="18" charset="0"/>
              </a:rPr>
              <a:t>vào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Hinh anh </a:t>
            </a:r>
            <a:r>
              <a:rPr lang="vi-VN" sz="2200">
                <a:latin typeface="UTM Avo" panose="02040603050506020204" pitchFamily="18" charset="0"/>
                <a:cs typeface="Times New Roman" panose="02020603050405020304" pitchFamily="18" charset="0"/>
              </a:rPr>
              <a:t>trong thư mục </a:t>
            </a:r>
            <a:r>
              <a:rPr lang="vi-VN" sz="2200">
                <a:solidFill>
                  <a:schemeClr val="accent4">
                    <a:lumMod val="75000"/>
                  </a:schemeClr>
                </a:solidFill>
                <a:latin typeface="UTM Avo" panose="02040603050506020204" pitchFamily="18" charset="0"/>
                <a:cs typeface="Times New Roman" panose="02020603050405020304" pitchFamily="18" charset="0"/>
              </a:rPr>
              <a:t>Thu An</a:t>
            </a:r>
            <a:r>
              <a:rPr lang="vi-VN" sz="2200">
                <a:latin typeface="UTM Avo" panose="02040603050506020204" pitchFamily="18" charset="0"/>
                <a:cs typeface="Times New Roman" panose="02020603050405020304" pitchFamily="18" charset="0"/>
              </a:rPr>
              <a:t>. </a:t>
            </a:r>
          </a:p>
        </p:txBody>
      </p:sp>
      <p:pic>
        <p:nvPicPr>
          <p:cNvPr id="17" name="Picture 16" descr="Chart, timeline&#10;&#10;Description automatically generated">
            <a:extLst>
              <a:ext uri="{FF2B5EF4-FFF2-40B4-BE49-F238E27FC236}">
                <a16:creationId xmlns:a16="http://schemas.microsoft.com/office/drawing/2014/main" id="{43B43176-703B-C4D7-0FE0-2793A3798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018" y="2669289"/>
            <a:ext cx="3757350" cy="3529171"/>
          </a:xfrm>
          <a:prstGeom prst="rect">
            <a:avLst/>
          </a:prstGeom>
        </p:spPr>
      </p:pic>
      <p:sp>
        <p:nvSpPr>
          <p:cNvPr id="18" name="Oval 17">
            <a:extLst>
              <a:ext uri="{FF2B5EF4-FFF2-40B4-BE49-F238E27FC236}">
                <a16:creationId xmlns:a16="http://schemas.microsoft.com/office/drawing/2014/main" id="{C488F4ED-A2C1-E8CC-C488-7E11405D15D1}"/>
              </a:ext>
            </a:extLst>
          </p:cNvPr>
          <p:cNvSpPr/>
          <p:nvPr/>
        </p:nvSpPr>
        <p:spPr>
          <a:xfrm>
            <a:off x="2851378" y="161981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75067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4" grpId="0"/>
      <p:bldP spid="5" grpId="0"/>
      <p:bldP spid="7" grpId="0"/>
      <p:bldP spid="9" grpId="0"/>
      <p:bldP spid="10" grpId="0"/>
      <p:bldP spid="11" grpId="0"/>
      <p:bldP spid="14" grpId="0"/>
      <p:bldP spid="15"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722804" y="1739853"/>
            <a:ext cx="9751340" cy="142962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có một thư mục chứa các tệp ảnh và video về buổi thăm quan của lớp, em muốn chia sẻ cho các bạn. Em sẽ làm cách nào để thư mục đó vừa có trên máy tính của em, vừa có trên máy tính củ</a:t>
            </a:r>
            <a:r>
              <a:rPr lang="en-US" sz="2000">
                <a:latin typeface="UTM Avo" panose="02040603050506020204" pitchFamily="18" charset="0"/>
                <a:cs typeface="Times New Roman" panose="02020603050405020304" pitchFamily="18" charset="0"/>
              </a:rPr>
              <a:t>a các bạn ?</a:t>
            </a:r>
            <a:endParaRPr lang="vi-VN" sz="2000">
              <a:latin typeface="UTM Avo" panose="02040603050506020204" pitchFamily="18" charset="0"/>
              <a:cs typeface="Times New Roman" panose="02020603050405020304" pitchFamily="18" charset="0"/>
            </a:endParaRP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405140" y="2959026"/>
            <a:ext cx="3859243" cy="3468535"/>
          </a:xfrm>
          <a:prstGeom prst="rect">
            <a:avLst/>
          </a:prstGeom>
        </p:spPr>
      </p:pic>
    </p:spTree>
    <p:extLst>
      <p:ext uri="{BB962C8B-B14F-4D97-AF65-F5344CB8AC3E}">
        <p14:creationId xmlns:p14="http://schemas.microsoft.com/office/powerpoint/2010/main" val="3047162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471A51E-662A-4682-B870-767D840D89B6}"/>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772144" y="2624054"/>
            <a:ext cx="5939827" cy="2814617"/>
          </a:xfrm>
          <a:prstGeom prst="rect">
            <a:avLst/>
          </a:prstGeom>
        </p:spPr>
        <p:txBody>
          <a:bodyPr wrap="square">
            <a:spAutoFit/>
          </a:bodyPr>
          <a:lstStyle/>
          <a:p>
            <a:pPr indent="342900" algn="just" defTabSz="342900">
              <a:lnSpc>
                <a:spcPct val="150000"/>
              </a:lnSpc>
            </a:pPr>
            <a:r>
              <a:rPr lang="vi-VN" sz="2000" dirty="0">
                <a:latin typeface="UTM Avo" panose="02040603050506020204" pitchFamily="18" charset="0"/>
                <a:cs typeface="Times New Roman" panose="02020603050405020304" pitchFamily="18" charset="0"/>
              </a:rPr>
              <a:t>Đầu năm học, cô giáo đã thống nhất với cả lớp và tạo cây thư mục như trong Hình 15a để lưu trữ bài tập và tư liệu của mỗi bạn ở máy tính trong phòng thực hành. Hôm nay, bạn Thu An chuyển từ nhóm 1 sang nhóm 2 nên cần thay đổi cây thư mục như trong Hình 15b, theo em cần phải thực hiện thao tác nào?</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3955D21A-C41C-41DC-9408-91765CBA652D}"/>
              </a:ext>
            </a:extLst>
          </p:cNvPr>
          <p:cNvPicPr>
            <a:picLocks noChangeAspect="1"/>
          </p:cNvPicPr>
          <p:nvPr/>
        </p:nvPicPr>
        <p:blipFill>
          <a:blip r:embed="rId4"/>
          <a:stretch>
            <a:fillRect/>
          </a:stretch>
        </p:blipFill>
        <p:spPr>
          <a:xfrm>
            <a:off x="11341064" y="1322032"/>
            <a:ext cx="488048" cy="430855"/>
          </a:xfrm>
          <a:prstGeom prst="rect">
            <a:avLst/>
          </a:prstGeom>
        </p:spPr>
      </p:pic>
      <p:sp>
        <p:nvSpPr>
          <p:cNvPr id="2" name="Rectangle 1">
            <a:extLst>
              <a:ext uri="{FF2B5EF4-FFF2-40B4-BE49-F238E27FC236}">
                <a16:creationId xmlns:a16="http://schemas.microsoft.com/office/drawing/2014/main" id="{148AABF8-1F5D-7DC7-746E-E878AA623B0C}"/>
              </a:ext>
            </a:extLst>
          </p:cNvPr>
          <p:cNvSpPr/>
          <p:nvPr/>
        </p:nvSpPr>
        <p:spPr>
          <a:xfrm>
            <a:off x="1335016" y="5579711"/>
            <a:ext cx="10006048" cy="506292"/>
          </a:xfrm>
          <a:prstGeom prst="rect">
            <a:avLst/>
          </a:prstGeom>
        </p:spPr>
        <p:txBody>
          <a:bodyPr wrap="square">
            <a:spAutoFit/>
          </a:bodyPr>
          <a:lstStyle/>
          <a:p>
            <a:pPr indent="342900" algn="just" defTabSz="342900">
              <a:lnSpc>
                <a:spcPct val="150000"/>
              </a:lnSpc>
            </a:pPr>
            <a:r>
              <a:rPr lang="vi-VN" sz="2000">
                <a:latin typeface="UTM Avo" panose="02040603050506020204" pitchFamily="18" charset="0"/>
                <a:cs typeface="Times New Roman" panose="02020603050405020304" pitchFamily="18" charset="0"/>
              </a:rPr>
              <a:t>Ở bài học này em sẽ tiếp tục được học những thao tác với tệp và thư mục</a:t>
            </a:r>
          </a:p>
        </p:txBody>
      </p:sp>
      <p:pic>
        <p:nvPicPr>
          <p:cNvPr id="7" name="Picture 6" descr="A picture containing diagram&#10;&#10;Description automatically generated">
            <a:extLst>
              <a:ext uri="{FF2B5EF4-FFF2-40B4-BE49-F238E27FC236}">
                <a16:creationId xmlns:a16="http://schemas.microsoft.com/office/drawing/2014/main" id="{4CC94DBC-521D-2477-C599-C769B4E775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5752" y="2120632"/>
            <a:ext cx="4706565" cy="3365318"/>
          </a:xfrm>
          <a:prstGeom prst="rect">
            <a:avLst/>
          </a:prstGeom>
        </p:spPr>
      </p:pic>
    </p:spTree>
    <p:extLst>
      <p:ext uri="{BB962C8B-B14F-4D97-AF65-F5344CB8AC3E}">
        <p14:creationId xmlns:p14="http://schemas.microsoft.com/office/powerpoint/2010/main" val="163051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6"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CÁC THAO TÁC VỚI TỆP VÀ THƯ MỤC</a:t>
            </a:r>
            <a:r>
              <a:rPr lang="en-US" sz="2800" b="1">
                <a:solidFill>
                  <a:srgbClr val="F03C69"/>
                </a:solidFill>
                <a:latin typeface="SVN-SAF" panose="02040603050506020204" pitchFamily="18" charset="0"/>
                <a:cs typeface="Times New Roman" panose="02020603050405020304" pitchFamily="18" charset="0"/>
              </a:rPr>
              <a:t>	</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472498" y="968721"/>
            <a:ext cx="11955123" cy="1557799"/>
            <a:chOff x="380584" y="900102"/>
            <a:chExt cx="11955123" cy="1555628"/>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hiểu về bàn phím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380584" y="1021438"/>
              <a:ext cx="11482625" cy="1434292"/>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380584" y="1781063"/>
              <a:ext cx="11955123" cy="55322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có biết cách nhanh nhất để từ cây thư mục như ở Hình 15a có cây thư mục như ở Hình 15b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4" name="Picture 3">
            <a:extLst>
              <a:ext uri="{FF2B5EF4-FFF2-40B4-BE49-F238E27FC236}">
                <a16:creationId xmlns:a16="http://schemas.microsoft.com/office/drawing/2014/main" id="{B3301DB2-0FED-320D-DCE8-825A9F181955}"/>
              </a:ext>
            </a:extLst>
          </p:cNvPr>
          <p:cNvPicPr>
            <a:picLocks noChangeAspect="1"/>
          </p:cNvPicPr>
          <p:nvPr/>
        </p:nvPicPr>
        <p:blipFill>
          <a:blip r:embed="rId6"/>
          <a:stretch>
            <a:fillRect/>
          </a:stretch>
        </p:blipFill>
        <p:spPr>
          <a:xfrm>
            <a:off x="472498" y="2797575"/>
            <a:ext cx="734513" cy="653278"/>
          </a:xfrm>
          <a:prstGeom prst="rect">
            <a:avLst/>
          </a:prstGeom>
        </p:spPr>
      </p:pic>
      <p:sp>
        <p:nvSpPr>
          <p:cNvPr id="5" name="Rectangle 4">
            <a:extLst>
              <a:ext uri="{FF2B5EF4-FFF2-40B4-BE49-F238E27FC236}">
                <a16:creationId xmlns:a16="http://schemas.microsoft.com/office/drawing/2014/main" id="{C42D1E21-EEA7-C486-1516-245474B532C1}"/>
              </a:ext>
            </a:extLst>
          </p:cNvPr>
          <p:cNvSpPr/>
          <p:nvPr/>
        </p:nvSpPr>
        <p:spPr>
          <a:xfrm>
            <a:off x="1207011" y="2725694"/>
            <a:ext cx="10748112" cy="967957"/>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Ngoài các thao tác đã học ở lớp 3 như tạo, đổi tên và xoá thư mục, em có thể di chuyển hoặc sao chép tệp và thư mục đến thư mục khác.</a:t>
            </a:r>
          </a:p>
        </p:txBody>
      </p:sp>
      <p:sp>
        <p:nvSpPr>
          <p:cNvPr id="6" name="Rectangle 5">
            <a:extLst>
              <a:ext uri="{FF2B5EF4-FFF2-40B4-BE49-F238E27FC236}">
                <a16:creationId xmlns:a16="http://schemas.microsoft.com/office/drawing/2014/main" id="{69D140BE-769B-9AC3-520E-F9CAA8634324}"/>
              </a:ext>
            </a:extLst>
          </p:cNvPr>
          <p:cNvSpPr/>
          <p:nvPr/>
        </p:nvSpPr>
        <p:spPr>
          <a:xfrm>
            <a:off x="472498" y="3823680"/>
            <a:ext cx="5928302" cy="281461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Khi di chuyển một thư mục đến thư mục khác thì tất cả tệp và thư mục con trong thư mục đó sẽ được di chuyển đến vị trí mới và không còn tồn tại ở vị trí cũ. Ví dụ: Khi em di chuyển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từ </a:t>
            </a:r>
            <a:r>
              <a:rPr lang="vi-VN" sz="2000" dirty="0">
                <a:solidFill>
                  <a:schemeClr val="accent4">
                    <a:lumMod val="75000"/>
                  </a:schemeClr>
                </a:solidFill>
                <a:latin typeface="UTM Avo" panose="02040603050506020204" pitchFamily="18" charset="0"/>
                <a:cs typeface="Times New Roman" panose="02020603050405020304" pitchFamily="18" charset="0"/>
              </a:rPr>
              <a:t>Nhom 1 </a:t>
            </a:r>
            <a:r>
              <a:rPr lang="vi-VN" sz="2000" dirty="0">
                <a:latin typeface="UTM Avo" panose="02040603050506020204" pitchFamily="18" charset="0"/>
                <a:cs typeface="Times New Roman" panose="02020603050405020304" pitchFamily="18" charset="0"/>
              </a:rPr>
              <a:t>sang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 Thư mục </a:t>
            </a:r>
            <a:r>
              <a:rPr lang="vi-VN" sz="2000" dirty="0">
                <a:solidFill>
                  <a:schemeClr val="accent4">
                    <a:lumMod val="75000"/>
                  </a:schemeClr>
                </a:solidFill>
                <a:latin typeface="UTM Avo" panose="02040603050506020204" pitchFamily="18" charset="0"/>
                <a:cs typeface="Times New Roman" panose="02020603050405020304" pitchFamily="18" charset="0"/>
              </a:rPr>
              <a:t>Thu An </a:t>
            </a:r>
            <a:r>
              <a:rPr lang="vi-VN" sz="2000" dirty="0">
                <a:latin typeface="UTM Avo" panose="02040603050506020204" pitchFamily="18" charset="0"/>
                <a:cs typeface="Times New Roman" panose="02020603050405020304" pitchFamily="18" charset="0"/>
              </a:rPr>
              <a:t>và tệp </a:t>
            </a:r>
            <a:r>
              <a:rPr lang="vi-VN" sz="2000" dirty="0">
                <a:solidFill>
                  <a:schemeClr val="accent4">
                    <a:lumMod val="75000"/>
                  </a:schemeClr>
                </a:solidFill>
                <a:latin typeface="UTM Avo" panose="02040603050506020204" pitchFamily="18" charset="0"/>
                <a:cs typeface="Times New Roman" panose="02020603050405020304" pitchFamily="18" charset="0"/>
              </a:rPr>
              <a:t>Gioi thieu </a:t>
            </a:r>
            <a:r>
              <a:rPr lang="vi-VN" sz="2000" dirty="0">
                <a:latin typeface="UTM Avo" panose="02040603050506020204" pitchFamily="18" charset="0"/>
                <a:cs typeface="Times New Roman" panose="02020603050405020304" pitchFamily="18" charset="0"/>
              </a:rPr>
              <a:t>chỉ tồn tại trong thư mục </a:t>
            </a:r>
            <a:r>
              <a:rPr lang="vi-VN" sz="2000" dirty="0">
                <a:solidFill>
                  <a:schemeClr val="accent4">
                    <a:lumMod val="75000"/>
                  </a:schemeClr>
                </a:solidFill>
                <a:latin typeface="UTM Avo" panose="02040603050506020204" pitchFamily="18" charset="0"/>
                <a:cs typeface="Times New Roman" panose="02020603050405020304" pitchFamily="18" charset="0"/>
              </a:rPr>
              <a:t>Nhom 2</a:t>
            </a:r>
            <a:r>
              <a:rPr lang="vi-VN" sz="2000" dirty="0">
                <a:latin typeface="UTM Avo" panose="02040603050506020204" pitchFamily="18" charset="0"/>
                <a:cs typeface="Times New Roman" panose="02020603050405020304" pitchFamily="18" charset="0"/>
              </a:rPr>
              <a:t>.</a:t>
            </a:r>
          </a:p>
        </p:txBody>
      </p:sp>
      <p:pic>
        <p:nvPicPr>
          <p:cNvPr id="8" name="Picture 7" descr="Timeline&#10;&#10;Description automatically generated">
            <a:extLst>
              <a:ext uri="{FF2B5EF4-FFF2-40B4-BE49-F238E27FC236}">
                <a16:creationId xmlns:a16="http://schemas.microsoft.com/office/drawing/2014/main" id="{EB37C405-1CD6-A0D6-E08D-3230F26F0E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1067" y="3338016"/>
            <a:ext cx="4833037" cy="3227029"/>
          </a:xfrm>
          <a:prstGeom prst="rect">
            <a:avLst/>
          </a:prstGeom>
        </p:spPr>
      </p:pic>
    </p:spTree>
    <p:extLst>
      <p:ext uri="{BB962C8B-B14F-4D97-AF65-F5344CB8AC3E}">
        <p14:creationId xmlns:p14="http://schemas.microsoft.com/office/powerpoint/2010/main" val="40626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DF8D23-9951-37A6-4DA4-198B445F386B}"/>
              </a:ext>
            </a:extLst>
          </p:cNvPr>
          <p:cNvSpPr/>
          <p:nvPr/>
        </p:nvSpPr>
        <p:spPr>
          <a:xfrm>
            <a:off x="532459" y="825647"/>
            <a:ext cx="5928302" cy="2814617"/>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sao chép một thư mục đến vị trí khác thì tất cả tệp và thư mục con trong thư mục đó sẽ tồn tại ở cả vị trí mới và vị trí cũ. Ví dụ: Khi em sao chép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từ </a:t>
            </a:r>
            <a:r>
              <a:rPr lang="vi-VN" sz="2000">
                <a:solidFill>
                  <a:schemeClr val="accent4">
                    <a:lumMod val="75000"/>
                  </a:schemeClr>
                </a:solidFill>
                <a:latin typeface="UTM Avo" panose="02040603050506020204" pitchFamily="18" charset="0"/>
                <a:cs typeface="Times New Roman" panose="02020603050405020304" pitchFamily="18" charset="0"/>
              </a:rPr>
              <a:t>Nhom 1 </a:t>
            </a:r>
            <a:r>
              <a:rPr lang="vi-VN" sz="2000">
                <a:latin typeface="UTM Avo" panose="02040603050506020204" pitchFamily="18" charset="0"/>
                <a:cs typeface="Times New Roman" panose="02020603050405020304" pitchFamily="18" charset="0"/>
              </a:rPr>
              <a:t>sang </a:t>
            </a:r>
            <a:r>
              <a:rPr lang="vi-VN" sz="2000">
                <a:solidFill>
                  <a:schemeClr val="accent4">
                    <a:lumMod val="75000"/>
                  </a:schemeClr>
                </a:solidFill>
                <a:latin typeface="UTM Avo" panose="02040603050506020204" pitchFamily="18" charset="0"/>
                <a:cs typeface="Times New Roman" panose="02020603050405020304" pitchFamily="18" charset="0"/>
              </a:rPr>
              <a:t>Nhom 2</a:t>
            </a:r>
            <a:r>
              <a:rPr lang="vi-VN" sz="2000">
                <a:latin typeface="UTM Avo" panose="02040603050506020204" pitchFamily="18" charset="0"/>
                <a:cs typeface="Times New Roman" panose="02020603050405020304" pitchFamily="18" charset="0"/>
              </a:rPr>
              <a:t>. Thư mục </a:t>
            </a:r>
            <a:r>
              <a:rPr lang="vi-VN" sz="2000">
                <a:solidFill>
                  <a:schemeClr val="accent4">
                    <a:lumMod val="75000"/>
                  </a:schemeClr>
                </a:solidFill>
                <a:latin typeface="UTM Avo" panose="02040603050506020204" pitchFamily="18" charset="0"/>
                <a:cs typeface="Times New Roman" panose="02020603050405020304" pitchFamily="18" charset="0"/>
              </a:rPr>
              <a:t>Thu An </a:t>
            </a:r>
            <a:r>
              <a:rPr lang="vi-VN" sz="2000">
                <a:latin typeface="UTM Avo" panose="02040603050506020204" pitchFamily="18" charset="0"/>
                <a:cs typeface="Times New Roman" panose="02020603050405020304" pitchFamily="18" charset="0"/>
              </a:rPr>
              <a:t>và tệp </a:t>
            </a:r>
            <a:r>
              <a:rPr lang="vi-VN" sz="2000">
                <a:solidFill>
                  <a:schemeClr val="accent4">
                    <a:lumMod val="75000"/>
                  </a:schemeClr>
                </a:solidFill>
                <a:latin typeface="UTM Avo" panose="02040603050506020204" pitchFamily="18" charset="0"/>
                <a:cs typeface="Times New Roman" panose="02020603050405020304" pitchFamily="18" charset="0"/>
              </a:rPr>
              <a:t>Gioi thieu </a:t>
            </a:r>
            <a:r>
              <a:rPr lang="vi-VN" sz="2000">
                <a:latin typeface="UTM Avo" panose="02040603050506020204" pitchFamily="18" charset="0"/>
                <a:cs typeface="Times New Roman" panose="02020603050405020304" pitchFamily="18" charset="0"/>
              </a:rPr>
              <a:t>sẽ tồn tại ở cả hai thư mục </a:t>
            </a:r>
            <a:r>
              <a:rPr lang="vi-VN" sz="2000">
                <a:solidFill>
                  <a:schemeClr val="accent4">
                    <a:lumMod val="75000"/>
                  </a:schemeClr>
                </a:solidFill>
                <a:latin typeface="UTM Avo" panose="02040603050506020204" pitchFamily="18" charset="0"/>
                <a:cs typeface="Times New Roman" panose="02020603050405020304" pitchFamily="18" charset="0"/>
              </a:rPr>
              <a:t>Nhom 1</a:t>
            </a:r>
            <a:r>
              <a:rPr lang="vi-VN" sz="2000">
                <a:latin typeface="UTM Avo" panose="02040603050506020204" pitchFamily="18" charset="0"/>
                <a:cs typeface="Times New Roman" panose="02020603050405020304" pitchFamily="18" charset="0"/>
              </a:rPr>
              <a:t> và </a:t>
            </a:r>
            <a:r>
              <a:rPr lang="vi-VN" sz="2000">
                <a:solidFill>
                  <a:schemeClr val="accent4">
                    <a:lumMod val="75000"/>
                  </a:schemeClr>
                </a:solidFill>
                <a:latin typeface="UTM Avo" panose="02040603050506020204" pitchFamily="18" charset="0"/>
                <a:cs typeface="Times New Roman" panose="02020603050405020304" pitchFamily="18" charset="0"/>
              </a:rPr>
              <a:t>Nhom 2. </a:t>
            </a:r>
          </a:p>
        </p:txBody>
      </p:sp>
      <p:pic>
        <p:nvPicPr>
          <p:cNvPr id="8" name="Picture 7" descr="Timeline&#10;&#10;Description automatically generated">
            <a:extLst>
              <a:ext uri="{FF2B5EF4-FFF2-40B4-BE49-F238E27FC236}">
                <a16:creationId xmlns:a16="http://schemas.microsoft.com/office/drawing/2014/main" id="{CE15E34F-7719-FD66-728D-7DF2EE0BC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1528" y="578927"/>
            <a:ext cx="4453998" cy="3727460"/>
          </a:xfrm>
          <a:prstGeom prst="rect">
            <a:avLst/>
          </a:prstGeom>
        </p:spPr>
      </p:pic>
      <p:grpSp>
        <p:nvGrpSpPr>
          <p:cNvPr id="9" name="Group 8">
            <a:extLst>
              <a:ext uri="{FF2B5EF4-FFF2-40B4-BE49-F238E27FC236}">
                <a16:creationId xmlns:a16="http://schemas.microsoft.com/office/drawing/2014/main" id="{6BD15E52-A480-715C-70DC-44C900809107}"/>
              </a:ext>
            </a:extLst>
          </p:cNvPr>
          <p:cNvGrpSpPr/>
          <p:nvPr/>
        </p:nvGrpSpPr>
        <p:grpSpPr>
          <a:xfrm>
            <a:off x="532459" y="4242113"/>
            <a:ext cx="11226147" cy="2036960"/>
            <a:chOff x="191274" y="435050"/>
            <a:chExt cx="11226147" cy="2036960"/>
          </a:xfrm>
        </p:grpSpPr>
        <p:grpSp>
          <p:nvGrpSpPr>
            <p:cNvPr id="10" name="Group 9">
              <a:extLst>
                <a:ext uri="{FF2B5EF4-FFF2-40B4-BE49-F238E27FC236}">
                  <a16:creationId xmlns:a16="http://schemas.microsoft.com/office/drawing/2014/main" id="{B94A715A-0724-DEF3-14AE-91A6538AEBDC}"/>
                </a:ext>
              </a:extLst>
            </p:cNvPr>
            <p:cNvGrpSpPr/>
            <p:nvPr/>
          </p:nvGrpSpPr>
          <p:grpSpPr>
            <a:xfrm>
              <a:off x="191274" y="435050"/>
              <a:ext cx="11226147" cy="2036960"/>
              <a:chOff x="191274" y="435050"/>
              <a:chExt cx="11226147" cy="2036960"/>
            </a:xfrm>
          </p:grpSpPr>
          <p:grpSp>
            <p:nvGrpSpPr>
              <p:cNvPr id="12" name="Group 11">
                <a:extLst>
                  <a:ext uri="{FF2B5EF4-FFF2-40B4-BE49-F238E27FC236}">
                    <a16:creationId xmlns:a16="http://schemas.microsoft.com/office/drawing/2014/main" id="{99BD18C9-2D33-B7EE-4EF2-762529852B1E}"/>
                  </a:ext>
                </a:extLst>
              </p:cNvPr>
              <p:cNvGrpSpPr/>
              <p:nvPr/>
            </p:nvGrpSpPr>
            <p:grpSpPr>
              <a:xfrm>
                <a:off x="552795" y="917810"/>
                <a:ext cx="10864626" cy="1554200"/>
                <a:chOff x="1338207" y="943284"/>
                <a:chExt cx="9774290" cy="2292873"/>
              </a:xfrm>
            </p:grpSpPr>
            <p:sp>
              <p:nvSpPr>
                <p:cNvPr id="14" name="Rectangle: Rounded Corners 13">
                  <a:extLst>
                    <a:ext uri="{FF2B5EF4-FFF2-40B4-BE49-F238E27FC236}">
                      <a16:creationId xmlns:a16="http://schemas.microsoft.com/office/drawing/2014/main" id="{6B9D2D61-9202-2AF7-6132-5E42A0F370B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4A4BB02-1D9E-6530-D396-4CC946A8C866}"/>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C406EBF6-642B-3C60-1622-D154C74617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1" name="Rectangle 10">
              <a:extLst>
                <a:ext uri="{FF2B5EF4-FFF2-40B4-BE49-F238E27FC236}">
                  <a16:creationId xmlns:a16="http://schemas.microsoft.com/office/drawing/2014/main" id="{261A56C4-100A-2C03-F98C-0D84B8A73C60}"/>
                </a:ext>
              </a:extLst>
            </p:cNvPr>
            <p:cNvSpPr/>
            <p:nvPr/>
          </p:nvSpPr>
          <p:spPr>
            <a:xfrm>
              <a:off x="839007" y="1400571"/>
              <a:ext cx="10196052" cy="547714"/>
            </a:xfrm>
            <a:prstGeom prst="rect">
              <a:avLst/>
            </a:prstGeom>
          </p:spPr>
          <p:txBody>
            <a:bodyPr wrap="square">
              <a:spAutoFit/>
            </a:bodyPr>
            <a:lstStyle/>
            <a:p>
              <a:pPr algn="ctr" defTabSz="342900">
                <a:lnSpc>
                  <a:spcPct val="150000"/>
                </a:lnSpc>
              </a:pPr>
              <a:r>
                <a:rPr lang="en-US" sz="2200" b="1">
                  <a:solidFill>
                    <a:srgbClr val="F03C69"/>
                  </a:solidFill>
                  <a:latin typeface="UTM Avo" panose="02040603050506020204" pitchFamily="18" charset="0"/>
                  <a:cs typeface="Times New Roman" panose="02020603050405020304" pitchFamily="18" charset="0"/>
                </a:rPr>
                <a:t>C</a:t>
              </a:r>
              <a:r>
                <a:rPr lang="vi-VN" sz="2200" b="1">
                  <a:solidFill>
                    <a:srgbClr val="F03C69"/>
                  </a:solidFill>
                  <a:latin typeface="UTM Avo" panose="02040603050506020204" pitchFamily="18" charset="0"/>
                  <a:cs typeface="Times New Roman" panose="02020603050405020304" pitchFamily="18" charset="0"/>
                </a:rPr>
                <a:t>ác thao tác với tệp và thư mục: Tạo thư mục, đổi tên,xoá, di chuyển, sao chép.</a:t>
              </a:r>
            </a:p>
          </p:txBody>
        </p:sp>
      </p:grpSp>
    </p:spTree>
    <p:extLst>
      <p:ext uri="{BB962C8B-B14F-4D97-AF65-F5344CB8AC3E}">
        <p14:creationId xmlns:p14="http://schemas.microsoft.com/office/powerpoint/2010/main" val="353661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E15503-265A-420E-98D1-4C620C94DA55}"/>
              </a:ext>
            </a:extLst>
          </p:cNvPr>
          <p:cNvPicPr>
            <a:picLocks noChangeAspect="1"/>
          </p:cNvPicPr>
          <p:nvPr/>
        </p:nvPicPr>
        <p:blipFill>
          <a:blip r:embed="rId2"/>
          <a:stretch>
            <a:fillRect/>
          </a:stretch>
        </p:blipFill>
        <p:spPr>
          <a:xfrm>
            <a:off x="850952" y="848549"/>
            <a:ext cx="983065" cy="967824"/>
          </a:xfrm>
          <a:prstGeom prst="rect">
            <a:avLst/>
          </a:prstGeom>
        </p:spPr>
      </p:pic>
      <p:sp>
        <p:nvSpPr>
          <p:cNvPr id="14" name="Rectangle 13">
            <a:extLst>
              <a:ext uri="{FF2B5EF4-FFF2-40B4-BE49-F238E27FC236}">
                <a16:creationId xmlns:a16="http://schemas.microsoft.com/office/drawing/2014/main" id="{BC42DF52-FA78-44F1-BA57-609D33A3DD71}"/>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Để thực hiện nhiệm vụ ở Hoạt động khởi động, cách nào sau đây là tốt nhất?</a:t>
            </a:r>
          </a:p>
        </p:txBody>
      </p:sp>
      <p:sp>
        <p:nvSpPr>
          <p:cNvPr id="15" name="Rectangle 14">
            <a:extLst>
              <a:ext uri="{FF2B5EF4-FFF2-40B4-BE49-F238E27FC236}">
                <a16:creationId xmlns:a16="http://schemas.microsoft.com/office/drawing/2014/main" id="{954058AD-6EBF-4037-8A3A-31EBF8F817F0}"/>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T</a:t>
            </a:r>
            <a:r>
              <a:rPr lang="vi-VN" sz="2200">
                <a:latin typeface="UTM Avo" panose="02040603050506020204" pitchFamily="18" charset="0"/>
                <a:cs typeface="Times New Roman" panose="02020603050405020304" pitchFamily="18" charset="0"/>
              </a:rPr>
              <a:t>ạo mới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2 </a:t>
            </a:r>
            <a:r>
              <a:rPr lang="vi-VN" sz="2200">
                <a:latin typeface="UTM Avo" panose="02040603050506020204" pitchFamily="18" charset="0"/>
                <a:cs typeface="Times New Roman" panose="02020603050405020304" pitchFamily="18" charset="0"/>
              </a:rPr>
              <a:t>và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8D7E45D-32E8-4AC4-8441-D1C4362FCFB2}"/>
              </a:ext>
            </a:extLst>
          </p:cNvPr>
          <p:cNvSpPr/>
          <p:nvPr/>
        </p:nvSpPr>
        <p:spPr>
          <a:xfrm>
            <a:off x="2210704" y="4372309"/>
            <a:ext cx="8147498" cy="1055545"/>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Sao chép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rồi xoá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ở </a:t>
            </a:r>
            <a:r>
              <a:rPr lang="vi-VN" sz="2200">
                <a:solidFill>
                  <a:schemeClr val="accent4">
                    <a:lumMod val="75000"/>
                  </a:schemeClr>
                </a:solidFill>
                <a:latin typeface="UTM Avo" panose="02040603050506020204" pitchFamily="18" charset="0"/>
                <a:cs typeface="Times New Roman" panose="02020603050405020304" pitchFamily="18" charset="0"/>
              </a:rPr>
              <a:t>Nhom 1</a:t>
            </a:r>
            <a:r>
              <a:rPr lang="vi-VN" sz="2200">
                <a:latin typeface="UTM Avo" panose="02040603050506020204" pitchFamily="18" charset="0"/>
                <a:cs typeface="Times New Roman" panose="02020603050405020304" pitchFamily="18" charset="0"/>
              </a:rPr>
              <a:t>. </a:t>
            </a:r>
          </a:p>
        </p:txBody>
      </p:sp>
      <p:sp>
        <p:nvSpPr>
          <p:cNvPr id="17" name="Rectangle 16">
            <a:extLst>
              <a:ext uri="{FF2B5EF4-FFF2-40B4-BE49-F238E27FC236}">
                <a16:creationId xmlns:a16="http://schemas.microsoft.com/office/drawing/2014/main" id="{B7C4E37B-AD51-49F6-A4DB-C00C7B8AF7E5}"/>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Di </a:t>
            </a:r>
            <a:r>
              <a:rPr lang="vi-VN" sz="2200">
                <a:latin typeface="UTM Avo" panose="02040603050506020204" pitchFamily="18" charset="0"/>
                <a:cs typeface="Times New Roman" panose="02020603050405020304" pitchFamily="18" charset="0"/>
              </a:rPr>
              <a:t>chuyển thư mục </a:t>
            </a:r>
            <a:r>
              <a:rPr lang="vi-VN" sz="2200">
                <a:solidFill>
                  <a:schemeClr val="accent4">
                    <a:lumMod val="75000"/>
                  </a:schemeClr>
                </a:solidFill>
                <a:latin typeface="UTM Avo" panose="02040603050506020204" pitchFamily="18" charset="0"/>
                <a:cs typeface="Times New Roman" panose="02020603050405020304" pitchFamily="18" charset="0"/>
              </a:rPr>
              <a:t>Thu An </a:t>
            </a:r>
            <a:r>
              <a:rPr lang="vi-VN" sz="2200">
                <a:latin typeface="UTM Avo" panose="02040603050506020204" pitchFamily="18" charset="0"/>
                <a:cs typeface="Times New Roman" panose="02020603050405020304" pitchFamily="18" charset="0"/>
              </a:rPr>
              <a:t>từ </a:t>
            </a:r>
            <a:r>
              <a:rPr lang="vi-VN" sz="2200">
                <a:solidFill>
                  <a:schemeClr val="accent4">
                    <a:lumMod val="75000"/>
                  </a:schemeClr>
                </a:solidFill>
                <a:latin typeface="UTM Avo" panose="02040603050506020204" pitchFamily="18" charset="0"/>
                <a:cs typeface="Times New Roman" panose="02020603050405020304" pitchFamily="18" charset="0"/>
              </a:rPr>
              <a:t>Nhom 1 </a:t>
            </a:r>
            <a:r>
              <a:rPr lang="vi-VN" sz="2200">
                <a:latin typeface="UTM Avo" panose="02040603050506020204" pitchFamily="18" charset="0"/>
                <a:cs typeface="Times New Roman" panose="02020603050405020304" pitchFamily="18" charset="0"/>
              </a:rPr>
              <a:t>sang </a:t>
            </a:r>
            <a:r>
              <a:rPr lang="vi-VN" sz="2200">
                <a:solidFill>
                  <a:schemeClr val="accent4">
                    <a:lumMod val="75000"/>
                  </a:schemeClr>
                </a:solidFill>
                <a:latin typeface="UTM Avo" panose="02040603050506020204" pitchFamily="18" charset="0"/>
                <a:cs typeface="Times New Roman" panose="02020603050405020304" pitchFamily="18" charset="0"/>
              </a:rPr>
              <a:t>Nhom 2</a:t>
            </a:r>
            <a:r>
              <a:rPr lang="vi-VN" sz="2200">
                <a:latin typeface="UTM Avo" panose="02040603050506020204" pitchFamily="18" charset="0"/>
                <a:cs typeface="Times New Roman" panose="02020603050405020304" pitchFamily="18" charset="0"/>
              </a:rPr>
              <a:t>. </a:t>
            </a:r>
          </a:p>
        </p:txBody>
      </p:sp>
      <p:sp>
        <p:nvSpPr>
          <p:cNvPr id="18" name="Oval 17">
            <a:extLst>
              <a:ext uri="{FF2B5EF4-FFF2-40B4-BE49-F238E27FC236}">
                <a16:creationId xmlns:a16="http://schemas.microsoft.com/office/drawing/2014/main" id="{A0F4F829-2969-4AE7-8555-5A4D17F2E947}"/>
              </a:ext>
            </a:extLst>
          </p:cNvPr>
          <p:cNvSpPr/>
          <p:nvPr/>
        </p:nvSpPr>
        <p:spPr>
          <a:xfrm>
            <a:off x="2126061" y="353310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661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5" y="292955"/>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TÁC HẠI KHI THAO TÁC NHẦM </a:t>
            </a:r>
            <a:r>
              <a:rPr lang="en-US" sz="2800" b="1">
                <a:solidFill>
                  <a:srgbClr val="F03C69"/>
                </a:solidFill>
                <a:latin typeface="SVN-SAF" panose="02040603050506020204" pitchFamily="18" charset="0"/>
                <a:cs typeface="Times New Roman" panose="02020603050405020304" pitchFamily="18" charset="0"/>
              </a:rPr>
              <a:t>VỚI TỆP VÀ THƯ MỤC</a:t>
            </a:r>
            <a:endParaRPr lang="vi-VN" sz="2800" b="1">
              <a:solidFill>
                <a:srgbClr val="F03C69"/>
              </a:solidFill>
              <a:latin typeface="SVN-SAF"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59C6AFC-3B14-4BBC-A6F1-AB870A3E40FA}"/>
              </a:ext>
            </a:extLst>
          </p:cNvPr>
          <p:cNvSpPr/>
          <p:nvPr/>
        </p:nvSpPr>
        <p:spPr>
          <a:xfrm>
            <a:off x="1491449" y="4804156"/>
            <a:ext cx="10096418" cy="142962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Trong máy tính, ngoài tệp và thư mục do em tạo ra còn có rất nhiều tệp và thư mục khác. Em chỉ nên thao tác với tệp và thư mục do mình tự tạo ra, không nên tự ý thao tác với các thư mục hoặc tệp có sẵn trên máy tính. Nếu em thao tác nhầm có thể dẫn đến các tác hại sau:</a:t>
            </a:r>
          </a:p>
        </p:txBody>
      </p:sp>
      <p:grpSp>
        <p:nvGrpSpPr>
          <p:cNvPr id="3" name="Group 2">
            <a:extLst>
              <a:ext uri="{FF2B5EF4-FFF2-40B4-BE49-F238E27FC236}">
                <a16:creationId xmlns:a16="http://schemas.microsoft.com/office/drawing/2014/main" id="{9E9C12D9-FFD7-DBEF-893B-8A4C9F517635}"/>
              </a:ext>
            </a:extLst>
          </p:cNvPr>
          <p:cNvGrpSpPr/>
          <p:nvPr/>
        </p:nvGrpSpPr>
        <p:grpSpPr>
          <a:xfrm>
            <a:off x="604133" y="968721"/>
            <a:ext cx="11097669" cy="3761186"/>
            <a:chOff x="512219" y="900102"/>
            <a:chExt cx="11097669" cy="3755943"/>
          </a:xfrm>
        </p:grpSpPr>
        <p:sp>
          <p:nvSpPr>
            <p:cNvPr id="4" name="Rectangle 3">
              <a:extLst>
                <a:ext uri="{FF2B5EF4-FFF2-40B4-BE49-F238E27FC236}">
                  <a16:creationId xmlns:a16="http://schemas.microsoft.com/office/drawing/2014/main" id="{1C2EE3AC-D463-6DBC-113F-382F03F9CD29}"/>
                </a:ext>
              </a:extLst>
            </p:cNvPr>
            <p:cNvSpPr/>
            <p:nvPr/>
          </p:nvSpPr>
          <p:spPr>
            <a:xfrm>
              <a:off x="3379791" y="1086631"/>
              <a:ext cx="8230097" cy="737634"/>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Thao tác không đúng sẽ dẫn đến tác hại gì?</a:t>
              </a:r>
            </a:p>
          </p:txBody>
        </p:sp>
        <p:sp>
          <p:nvSpPr>
            <p:cNvPr id="5" name="Rectangle: Rounded Corners 4">
              <a:extLst>
                <a:ext uri="{FF2B5EF4-FFF2-40B4-BE49-F238E27FC236}">
                  <a16:creationId xmlns:a16="http://schemas.microsoft.com/office/drawing/2014/main" id="{4A72C759-904F-5F36-B67B-98C08735F01D}"/>
                </a:ext>
              </a:extLst>
            </p:cNvPr>
            <p:cNvSpPr/>
            <p:nvPr/>
          </p:nvSpPr>
          <p:spPr>
            <a:xfrm>
              <a:off x="512219" y="1021438"/>
              <a:ext cx="10962947" cy="363460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AB6147-2F78-394C-544C-D66AEC19AC30}"/>
                </a:ext>
              </a:extLst>
            </p:cNvPr>
            <p:cNvSpPr/>
            <p:nvPr/>
          </p:nvSpPr>
          <p:spPr>
            <a:xfrm>
              <a:off x="747841" y="1807237"/>
              <a:ext cx="10748112" cy="50558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nào sau đây có thao tác </a:t>
              </a:r>
              <a:r>
                <a:rPr lang="vi-VN" sz="2000" b="1" dirty="0">
                  <a:latin typeface="UTM Avo" panose="02040603050506020204" pitchFamily="18" charset="0"/>
                  <a:cs typeface="Times New Roman" panose="02020603050405020304" pitchFamily="18" charset="0"/>
                </a:rPr>
                <a:t>không đúng</a:t>
              </a:r>
              <a:r>
                <a:rPr lang="vi-VN" sz="2000" dirty="0">
                  <a:latin typeface="UTM Avo" panose="02040603050506020204" pitchFamily="18" charset="0"/>
                  <a:cs typeface="Times New Roman" panose="02020603050405020304" pitchFamily="18" charset="0"/>
                </a:rPr>
                <a:t>? Thao tác đó sẽ dẫn đến hậu quả gì?</a:t>
              </a:r>
            </a:p>
          </p:txBody>
        </p:sp>
        <p:grpSp>
          <p:nvGrpSpPr>
            <p:cNvPr id="12" name="Group 11">
              <a:extLst>
                <a:ext uri="{FF2B5EF4-FFF2-40B4-BE49-F238E27FC236}">
                  <a16:creationId xmlns:a16="http://schemas.microsoft.com/office/drawing/2014/main" id="{D15CDE69-DE81-0633-E004-71744F8B5A09}"/>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id="{5340B844-7EAF-8985-9BA0-944F845DCC5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id="{A03D0736-07E7-CB15-5610-B23D15498ABC}"/>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1" name="Rectangle 20">
                  <a:extLst>
                    <a:ext uri="{FF2B5EF4-FFF2-40B4-BE49-F238E27FC236}">
                      <a16:creationId xmlns:a16="http://schemas.microsoft.com/office/drawing/2014/main" id="{DDD5E415-7B04-997A-0F27-0B67B180385E}"/>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3769183D-730A-2E4D-C8F2-B749D472D87A}"/>
                  </a:ext>
                </a:extLst>
              </p:cNvPr>
              <p:cNvGrpSpPr/>
              <p:nvPr/>
            </p:nvGrpSpPr>
            <p:grpSpPr>
              <a:xfrm rot="20419193">
                <a:off x="2468303" y="900102"/>
                <a:ext cx="952953" cy="880803"/>
                <a:chOff x="8974078" y="279854"/>
                <a:chExt cx="3397172" cy="3224225"/>
              </a:xfrm>
            </p:grpSpPr>
            <p:pic>
              <p:nvPicPr>
                <p:cNvPr id="18" name="Picture 5">
                  <a:extLst>
                    <a:ext uri="{FF2B5EF4-FFF2-40B4-BE49-F238E27FC236}">
                      <a16:creationId xmlns:a16="http://schemas.microsoft.com/office/drawing/2014/main" id="{78810151-444C-6509-084E-38517FB421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9" name="Picture 6">
                  <a:extLst>
                    <a:ext uri="{FF2B5EF4-FFF2-40B4-BE49-F238E27FC236}">
                      <a16:creationId xmlns:a16="http://schemas.microsoft.com/office/drawing/2014/main" id="{52837653-C910-1587-788B-8BA66B85F3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7" name="Rectangle 16">
                <a:extLst>
                  <a:ext uri="{FF2B5EF4-FFF2-40B4-BE49-F238E27FC236}">
                    <a16:creationId xmlns:a16="http://schemas.microsoft.com/office/drawing/2014/main" id="{AF3C8683-882F-DA62-F8AA-0BBF83554FC4}"/>
                  </a:ext>
                </a:extLst>
              </p:cNvPr>
              <p:cNvSpPr/>
              <p:nvPr/>
            </p:nvSpPr>
            <p:spPr>
              <a:xfrm>
                <a:off x="2792351" y="1002361"/>
                <a:ext cx="363894" cy="670914"/>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698B45DC-0331-AA7F-5A1B-4382A93E8454}"/>
              </a:ext>
            </a:extLst>
          </p:cNvPr>
          <p:cNvSpPr/>
          <p:nvPr/>
        </p:nvSpPr>
        <p:spPr>
          <a:xfrm>
            <a:off x="951529" y="2271906"/>
            <a:ext cx="8672155" cy="2071208"/>
          </a:xfrm>
          <a:prstGeom prst="rect">
            <a:avLst/>
          </a:prstGeom>
        </p:spPr>
        <p:txBody>
          <a:bodyPr wrap="square">
            <a:spAutoFit/>
          </a:bodyPr>
          <a:lstStyle/>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A. </a:t>
            </a:r>
            <a:r>
              <a:rPr lang="vi-VN" sz="2200" dirty="0">
                <a:latin typeface="UTM Avo" panose="02040603050506020204" pitchFamily="18" charset="0"/>
                <a:cs typeface="Times New Roman" panose="02020603050405020304" pitchFamily="18" charset="0"/>
              </a:rPr>
              <a:t>Minh sao chép một tệp trong thư mục</a:t>
            </a:r>
            <a:r>
              <a:rPr lang="vi-VN" sz="2200" dirty="0">
                <a:solidFill>
                  <a:schemeClr val="accent4">
                    <a:lumMod val="75000"/>
                  </a:schemeClr>
                </a:solidFill>
                <a:latin typeface="UTM Avo" panose="02040603050506020204" pitchFamily="18" charset="0"/>
                <a:cs typeface="Times New Roman" panose="02020603050405020304" pitchFamily="18" charset="0"/>
              </a:rPr>
              <a:t> Video  </a:t>
            </a:r>
            <a:r>
              <a:rPr lang="vi-VN" sz="2200" dirty="0">
                <a:latin typeface="UTM Avo" panose="02040603050506020204" pitchFamily="18" charset="0"/>
                <a:cs typeface="Times New Roman" panose="02020603050405020304" pitchFamily="18" charset="0"/>
              </a:rPr>
              <a:t>đến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B. </a:t>
            </a:r>
            <a:r>
              <a:rPr lang="vi-VN" sz="2200" dirty="0">
                <a:latin typeface="UTM Avo" panose="02040603050506020204" pitchFamily="18" charset="0"/>
                <a:cs typeface="Times New Roman" panose="02020603050405020304" pitchFamily="18" charset="0"/>
              </a:rPr>
              <a:t>An xoá các thư mục và tệp nháp trong thư mục của mình</a:t>
            </a:r>
            <a:r>
              <a:rPr lang="vi-VN" sz="2200" b="1" dirty="0">
                <a:solidFill>
                  <a:srgbClr val="7FC354"/>
                </a:solidFill>
                <a:latin typeface="UTM Avo" panose="02040603050506020204" pitchFamily="18" charset="0"/>
                <a:cs typeface="Times New Roman" panose="02020603050405020304" pitchFamily="18" charset="0"/>
              </a:rPr>
              <a:t>.</a:t>
            </a:r>
            <a:endParaRPr lang="en-US" sz="2200" b="1" dirty="0">
              <a:solidFill>
                <a:srgbClr val="7FC354"/>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C. </a:t>
            </a:r>
            <a:r>
              <a:rPr lang="vi-VN" sz="2200" dirty="0">
                <a:latin typeface="UTM Avo" panose="02040603050506020204" pitchFamily="18" charset="0"/>
                <a:cs typeface="Times New Roman" panose="02020603050405020304" pitchFamily="18" charset="0"/>
              </a:rPr>
              <a:t>Huy xoá tệp trong thư mục </a:t>
            </a:r>
            <a:r>
              <a:rPr lang="vi-VN" sz="2200" dirty="0">
                <a:solidFill>
                  <a:schemeClr val="accent4">
                    <a:lumMod val="75000"/>
                  </a:schemeClr>
                </a:solidFill>
                <a:latin typeface="UTM Avo" panose="02040603050506020204" pitchFamily="18" charset="0"/>
                <a:cs typeface="Times New Roman" panose="02020603050405020304" pitchFamily="18" charset="0"/>
              </a:rPr>
              <a:t>Windows </a:t>
            </a:r>
            <a:r>
              <a:rPr lang="vi-VN" sz="2200" dirty="0">
                <a:latin typeface="UTM Avo" panose="02040603050506020204" pitchFamily="18" charset="0"/>
                <a:cs typeface="Times New Roman" panose="02020603050405020304" pitchFamily="18" charset="0"/>
              </a:rPr>
              <a:t>ở ổ đĩa </a:t>
            </a:r>
            <a:r>
              <a:rPr lang="en-US" sz="2200" dirty="0">
                <a:solidFill>
                  <a:schemeClr val="accent4">
                    <a:lumMod val="75000"/>
                  </a:schemeClr>
                </a:solidFill>
                <a:latin typeface="UTM Avo" panose="02040603050506020204" pitchFamily="18" charset="0"/>
                <a:cs typeface="Times New Roman" panose="02020603050405020304" pitchFamily="18" charset="0"/>
              </a:rPr>
              <a:t>C</a:t>
            </a:r>
            <a:r>
              <a:rPr lang="vi-VN" sz="2200" dirty="0">
                <a:solidFill>
                  <a:schemeClr val="accent4">
                    <a:lumMod val="75000"/>
                  </a:schemeClr>
                </a:solidFill>
                <a:latin typeface="UTM Avo" panose="02040603050506020204" pitchFamily="18" charset="0"/>
                <a:cs typeface="Times New Roman" panose="02020603050405020304" pitchFamily="18" charset="0"/>
              </a:rPr>
              <a:t>:.</a:t>
            </a:r>
            <a:endParaRPr lang="en-US" sz="2200" dirty="0">
              <a:solidFill>
                <a:schemeClr val="accent4">
                  <a:lumMod val="75000"/>
                </a:schemeClr>
              </a:solidFill>
              <a:latin typeface="UTM Avo" panose="02040603050506020204" pitchFamily="18" charset="0"/>
              <a:cs typeface="Times New Roman" panose="02020603050405020304" pitchFamily="18" charset="0"/>
            </a:endParaRPr>
          </a:p>
          <a:p>
            <a:pPr defTabSz="342900">
              <a:lnSpc>
                <a:spcPct val="150000"/>
              </a:lnSpc>
            </a:pPr>
            <a:r>
              <a:rPr lang="vi-VN" sz="2200" b="1" dirty="0">
                <a:solidFill>
                  <a:srgbClr val="7FC354"/>
                </a:solidFill>
                <a:latin typeface="UTM Avo" panose="02040603050506020204" pitchFamily="18" charset="0"/>
                <a:cs typeface="Times New Roman" panose="02020603050405020304" pitchFamily="18" charset="0"/>
              </a:rPr>
              <a:t>D. </a:t>
            </a:r>
            <a:r>
              <a:rPr lang="vi-VN" sz="2200" dirty="0">
                <a:latin typeface="UTM Avo" panose="02040603050506020204" pitchFamily="18" charset="0"/>
                <a:cs typeface="Times New Roman" panose="02020603050405020304" pitchFamily="18" charset="0"/>
              </a:rPr>
              <a:t>Khoa đổi tên thư mục con trong thư mục của mình.</a:t>
            </a:r>
          </a:p>
        </p:txBody>
      </p:sp>
      <p:pic>
        <p:nvPicPr>
          <p:cNvPr id="24" name="Picture 23">
            <a:extLst>
              <a:ext uri="{FF2B5EF4-FFF2-40B4-BE49-F238E27FC236}">
                <a16:creationId xmlns:a16="http://schemas.microsoft.com/office/drawing/2014/main" id="{A7E567EB-1BBF-73D1-9566-E3BE0C6BD620}"/>
              </a:ext>
            </a:extLst>
          </p:cNvPr>
          <p:cNvPicPr>
            <a:picLocks noChangeAspect="1"/>
          </p:cNvPicPr>
          <p:nvPr/>
        </p:nvPicPr>
        <p:blipFill>
          <a:blip r:embed="rId6"/>
          <a:stretch>
            <a:fillRect/>
          </a:stretch>
        </p:blipFill>
        <p:spPr>
          <a:xfrm>
            <a:off x="727589" y="4923236"/>
            <a:ext cx="734513" cy="653278"/>
          </a:xfrm>
          <a:prstGeom prst="rect">
            <a:avLst/>
          </a:prstGeom>
        </p:spPr>
      </p:pic>
      <p:sp>
        <p:nvSpPr>
          <p:cNvPr id="8" name="Oval 7"/>
          <p:cNvSpPr/>
          <p:nvPr/>
        </p:nvSpPr>
        <p:spPr>
          <a:xfrm>
            <a:off x="951529" y="3447535"/>
            <a:ext cx="370703" cy="370703"/>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26602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408496-653E-D7A6-4927-092B0B462A15}"/>
              </a:ext>
            </a:extLst>
          </p:cNvPr>
          <p:cNvGrpSpPr/>
          <p:nvPr/>
        </p:nvGrpSpPr>
        <p:grpSpPr>
          <a:xfrm>
            <a:off x="532459" y="4242113"/>
            <a:ext cx="11226147" cy="2036960"/>
            <a:chOff x="191274" y="435050"/>
            <a:chExt cx="11226147" cy="2036960"/>
          </a:xfrm>
        </p:grpSpPr>
        <p:grpSp>
          <p:nvGrpSpPr>
            <p:cNvPr id="3" name="Group 2">
              <a:extLst>
                <a:ext uri="{FF2B5EF4-FFF2-40B4-BE49-F238E27FC236}">
                  <a16:creationId xmlns:a16="http://schemas.microsoft.com/office/drawing/2014/main" id="{497A0AF9-1AF9-9C64-0060-8748561279B2}"/>
                </a:ext>
              </a:extLst>
            </p:cNvPr>
            <p:cNvGrpSpPr/>
            <p:nvPr/>
          </p:nvGrpSpPr>
          <p:grpSpPr>
            <a:xfrm>
              <a:off x="191274" y="435050"/>
              <a:ext cx="11226147" cy="2036960"/>
              <a:chOff x="191274" y="435050"/>
              <a:chExt cx="11226147" cy="2036960"/>
            </a:xfrm>
          </p:grpSpPr>
          <p:grpSp>
            <p:nvGrpSpPr>
              <p:cNvPr id="5" name="Group 4">
                <a:extLst>
                  <a:ext uri="{FF2B5EF4-FFF2-40B4-BE49-F238E27FC236}">
                    <a16:creationId xmlns:a16="http://schemas.microsoft.com/office/drawing/2014/main" id="{384DE3CE-3615-F4C4-AF16-70878CF50F4D}"/>
                  </a:ext>
                </a:extLst>
              </p:cNvPr>
              <p:cNvGrpSpPr/>
              <p:nvPr/>
            </p:nvGrpSpPr>
            <p:grpSpPr>
              <a:xfrm>
                <a:off x="552795" y="917810"/>
                <a:ext cx="10864626" cy="1554200"/>
                <a:chOff x="1338207" y="943284"/>
                <a:chExt cx="9774290" cy="2292873"/>
              </a:xfrm>
            </p:grpSpPr>
            <p:sp>
              <p:nvSpPr>
                <p:cNvPr id="16" name="Rectangle: Rounded Corners 15">
                  <a:extLst>
                    <a:ext uri="{FF2B5EF4-FFF2-40B4-BE49-F238E27FC236}">
                      <a16:creationId xmlns:a16="http://schemas.microsoft.com/office/drawing/2014/main" id="{F7A7B532-E36F-AFA4-08D7-58F95A42BE54}"/>
                    </a:ext>
                  </a:extLst>
                </p:cNvPr>
                <p:cNvSpPr/>
                <p:nvPr/>
              </p:nvSpPr>
              <p:spPr>
                <a:xfrm>
                  <a:off x="1424711" y="1063554"/>
                  <a:ext cx="9687786" cy="2172603"/>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4F21C2D-1F98-3AB8-39D1-0BA48FE136FA}"/>
                    </a:ext>
                  </a:extLst>
                </p:cNvPr>
                <p:cNvSpPr/>
                <p:nvPr/>
              </p:nvSpPr>
              <p:spPr>
                <a:xfrm>
                  <a:off x="1338207" y="943284"/>
                  <a:ext cx="9687790" cy="217260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7FF8BC72-A9C1-9DC9-01C0-993EE684FE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4" name="Rectangle 3">
              <a:extLst>
                <a:ext uri="{FF2B5EF4-FFF2-40B4-BE49-F238E27FC236}">
                  <a16:creationId xmlns:a16="http://schemas.microsoft.com/office/drawing/2014/main" id="{4992D75F-D55C-0370-F889-298DB98C3C1D}"/>
                </a:ext>
              </a:extLst>
            </p:cNvPr>
            <p:cNvSpPr/>
            <p:nvPr/>
          </p:nvSpPr>
          <p:spPr>
            <a:xfrm>
              <a:off x="935159" y="1126375"/>
              <a:ext cx="10196052" cy="1055545"/>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Thao tác nhầm với tệp và thư mục sẽ dẫn đến nhiều táchại như làm mất thông tin, gây lỗi chương trình, đảo lộntrật tự tổ chức lưu trữ thông tin, tốn bộ nhớ để lưu trữ,...</a:t>
              </a:r>
            </a:p>
          </p:txBody>
        </p:sp>
      </p:grpSp>
      <p:pic>
        <p:nvPicPr>
          <p:cNvPr id="19" name="Picture 18" descr="Timeline&#10;&#10;Description automatically generated">
            <a:extLst>
              <a:ext uri="{FF2B5EF4-FFF2-40B4-BE49-F238E27FC236}">
                <a16:creationId xmlns:a16="http://schemas.microsoft.com/office/drawing/2014/main" id="{179731D5-FA63-B1F6-2E0F-F6CF4E803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2076" y="242150"/>
            <a:ext cx="7299441" cy="4274157"/>
          </a:xfrm>
          <a:prstGeom prst="rect">
            <a:avLst/>
          </a:prstGeom>
        </p:spPr>
      </p:pic>
    </p:spTree>
    <p:extLst>
      <p:ext uri="{BB962C8B-B14F-4D97-AF65-F5344CB8AC3E}">
        <p14:creationId xmlns:p14="http://schemas.microsoft.com/office/powerpoint/2010/main" val="580691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C09489-A9A1-957D-C31B-67A148DE11A9}"/>
              </a:ext>
            </a:extLst>
          </p:cNvPr>
          <p:cNvPicPr>
            <a:picLocks noChangeAspect="1"/>
          </p:cNvPicPr>
          <p:nvPr/>
        </p:nvPicPr>
        <p:blipFill>
          <a:blip r:embed="rId2"/>
          <a:stretch>
            <a:fillRect/>
          </a:stretch>
        </p:blipFill>
        <p:spPr>
          <a:xfrm>
            <a:off x="850952" y="848549"/>
            <a:ext cx="983065" cy="967824"/>
          </a:xfrm>
          <a:prstGeom prst="rect">
            <a:avLst/>
          </a:prstGeom>
        </p:spPr>
      </p:pic>
      <p:sp>
        <p:nvSpPr>
          <p:cNvPr id="6" name="Rectangle 5">
            <a:extLst>
              <a:ext uri="{FF2B5EF4-FFF2-40B4-BE49-F238E27FC236}">
                <a16:creationId xmlns:a16="http://schemas.microsoft.com/office/drawing/2014/main" id="{33B11B4B-4CBD-6D15-973E-6B6347FFC145}"/>
              </a:ext>
            </a:extLst>
          </p:cNvPr>
          <p:cNvSpPr/>
          <p:nvPr/>
        </p:nvSpPr>
        <p:spPr>
          <a:xfrm>
            <a:off x="2072636" y="1027439"/>
            <a:ext cx="8165646" cy="1055545"/>
          </a:xfrm>
          <a:prstGeom prst="rect">
            <a:avLst/>
          </a:prstGeom>
        </p:spPr>
        <p:txBody>
          <a:bodyPr wrap="square">
            <a:spAutoFit/>
          </a:bodyPr>
          <a:lstStyle/>
          <a:p>
            <a:pPr defTabSz="342900">
              <a:lnSpc>
                <a:spcPct val="150000"/>
              </a:lnSpc>
            </a:pPr>
            <a:r>
              <a:rPr lang="vi-VN" sz="2200" dirty="0">
                <a:latin typeface="UTM Avo" panose="02040603050506020204" pitchFamily="18" charset="0"/>
                <a:cs typeface="Times New Roman" panose="02020603050405020304" pitchFamily="18" charset="0"/>
              </a:rPr>
              <a:t>Theo em khi thao tác nhầm với tệp và thư mục có thể dẫn đến những tác hại nào?</a:t>
            </a:r>
          </a:p>
        </p:txBody>
      </p:sp>
      <p:sp>
        <p:nvSpPr>
          <p:cNvPr id="7" name="Rectangle 6">
            <a:extLst>
              <a:ext uri="{FF2B5EF4-FFF2-40B4-BE49-F238E27FC236}">
                <a16:creationId xmlns:a16="http://schemas.microsoft.com/office/drawing/2014/main" id="{A0103A0D-77B1-18BA-8BCC-E21FE438A05A}"/>
              </a:ext>
            </a:extLst>
          </p:cNvPr>
          <p:cNvSpPr/>
          <p:nvPr/>
        </p:nvSpPr>
        <p:spPr>
          <a:xfrm>
            <a:off x="2210703" y="2485691"/>
            <a:ext cx="8672155" cy="547714"/>
          </a:xfrm>
          <a:prstGeom prst="rect">
            <a:avLst/>
          </a:prstGeom>
        </p:spPr>
        <p:txBody>
          <a:bodyPr wrap="square">
            <a:spAutoFit/>
          </a:bodyPr>
          <a:lstStyle/>
          <a:p>
            <a:pPr defTabSz="342900">
              <a:lnSpc>
                <a:spcPct val="150000"/>
              </a:lnSpc>
            </a:pPr>
            <a:r>
              <a:rPr lang="en-US" sz="2200" b="1" dirty="0">
                <a:solidFill>
                  <a:srgbClr val="7FC354"/>
                </a:solidFill>
                <a:latin typeface="UTM Avo" panose="02040603050506020204" pitchFamily="18" charset="0"/>
                <a:cs typeface="Times New Roman" panose="02020603050405020304" pitchFamily="18" charset="0"/>
              </a:rPr>
              <a:t>A. </a:t>
            </a:r>
            <a:r>
              <a:rPr lang="en-US" sz="2200" dirty="0" err="1">
                <a:latin typeface="UTM Avo" panose="02040603050506020204" pitchFamily="18" charset="0"/>
                <a:cs typeface="Times New Roman" panose="02020603050405020304" pitchFamily="18" charset="0"/>
              </a:rPr>
              <a:t>Làm</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mất</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thông</a:t>
            </a:r>
            <a:r>
              <a:rPr lang="en-US" sz="2200" dirty="0">
                <a:latin typeface="UTM Avo" panose="02040603050506020204" pitchFamily="18" charset="0"/>
                <a:cs typeface="Times New Roman" panose="02020603050405020304" pitchFamily="18" charset="0"/>
              </a:rPr>
              <a:t> tin</a:t>
            </a:r>
            <a:endParaRPr lang="vi-VN" sz="22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CD5F7F6-E8A3-30AE-9715-F8CFECA0AEA9}"/>
              </a:ext>
            </a:extLst>
          </p:cNvPr>
          <p:cNvSpPr/>
          <p:nvPr/>
        </p:nvSpPr>
        <p:spPr>
          <a:xfrm>
            <a:off x="2210704" y="4372309"/>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a:t>
            </a:r>
            <a:r>
              <a:rPr lang="en-US" sz="2200">
                <a:latin typeface="UTM Avo" panose="02040603050506020204" pitchFamily="18" charset="0"/>
                <a:cs typeface="Times New Roman" panose="02020603050405020304" pitchFamily="18" charset="0"/>
              </a:rPr>
              <a:t> Kh</a:t>
            </a:r>
            <a:r>
              <a:rPr lang="vi-VN" sz="2200">
                <a:latin typeface="UTM Avo" panose="02040603050506020204" pitchFamily="18" charset="0"/>
                <a:cs typeface="Times New Roman" panose="02020603050405020304" pitchFamily="18" charset="0"/>
              </a:rPr>
              <a:t>ó quản lí tệp và thư mục.</a:t>
            </a:r>
          </a:p>
        </p:txBody>
      </p:sp>
      <p:sp>
        <p:nvSpPr>
          <p:cNvPr id="9" name="Rectangle 8">
            <a:extLst>
              <a:ext uri="{FF2B5EF4-FFF2-40B4-BE49-F238E27FC236}">
                <a16:creationId xmlns:a16="http://schemas.microsoft.com/office/drawing/2014/main" id="{0FA2BA74-8607-0D37-5F8C-007C2900DD69}"/>
              </a:ext>
            </a:extLst>
          </p:cNvPr>
          <p:cNvSpPr/>
          <p:nvPr/>
        </p:nvSpPr>
        <p:spPr>
          <a:xfrm>
            <a:off x="2210704" y="3429000"/>
            <a:ext cx="8147499"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a:t>
            </a:r>
            <a:r>
              <a:rPr lang="vi-VN" sz="2200" b="1">
                <a:solidFill>
                  <a:srgbClr val="7FC354"/>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Lỗi chương trình máy tính. </a:t>
            </a:r>
          </a:p>
        </p:txBody>
      </p:sp>
      <p:sp>
        <p:nvSpPr>
          <p:cNvPr id="11" name="Rectangle 10">
            <a:extLst>
              <a:ext uri="{FF2B5EF4-FFF2-40B4-BE49-F238E27FC236}">
                <a16:creationId xmlns:a16="http://schemas.microsoft.com/office/drawing/2014/main" id="{2B57E620-5335-D261-7779-725B0F858BA7}"/>
              </a:ext>
            </a:extLst>
          </p:cNvPr>
          <p:cNvSpPr/>
          <p:nvPr/>
        </p:nvSpPr>
        <p:spPr>
          <a:xfrm>
            <a:off x="2210704" y="5282847"/>
            <a:ext cx="814749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a:t>
            </a:r>
            <a:r>
              <a:rPr lang="en-US" sz="2200">
                <a:latin typeface="UTM Avo" panose="02040603050506020204" pitchFamily="18" charset="0"/>
                <a:cs typeface="Times New Roman" panose="02020603050405020304" pitchFamily="18" charset="0"/>
              </a:rPr>
              <a:t> Làm hỏng phần cứng máy tính.</a:t>
            </a:r>
            <a:endParaRPr lang="vi-VN" sz="2200">
              <a:latin typeface="UTM Avo" panose="02040603050506020204" pitchFamily="18" charset="0"/>
              <a:cs typeface="Times New Roman" panose="02020603050405020304" pitchFamily="18" charset="0"/>
            </a:endParaRPr>
          </a:p>
        </p:txBody>
      </p:sp>
      <p:sp>
        <p:nvSpPr>
          <p:cNvPr id="2" name="Oval 1"/>
          <p:cNvSpPr/>
          <p:nvPr/>
        </p:nvSpPr>
        <p:spPr>
          <a:xfrm>
            <a:off x="1981272" y="2518462"/>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0" name="Oval 9"/>
          <p:cNvSpPr/>
          <p:nvPr/>
        </p:nvSpPr>
        <p:spPr>
          <a:xfrm>
            <a:off x="2001047" y="339361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2" name="Oval 11"/>
          <p:cNvSpPr/>
          <p:nvPr/>
        </p:nvSpPr>
        <p:spPr>
          <a:xfrm>
            <a:off x="1947501" y="4372309"/>
            <a:ext cx="559353" cy="593124"/>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3624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779416" y="370487"/>
            <a:ext cx="8469513" cy="671851"/>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a:t>
            </a:r>
            <a:r>
              <a:rPr lang="en-US" sz="2800" b="1">
                <a:solidFill>
                  <a:srgbClr val="F03C69"/>
                </a:solidFill>
                <a:latin typeface="SVN-SAF" panose="02040603050506020204" pitchFamily="18" charset="0"/>
                <a:cs typeface="Times New Roman" panose="02020603050405020304" pitchFamily="18" charset="0"/>
              </a:rPr>
              <a:t>HỰC HÀNH</a:t>
            </a:r>
            <a:r>
              <a:rPr lang="vi-VN" sz="2800" b="1">
                <a:solidFill>
                  <a:srgbClr val="F03C69"/>
                </a:solidFill>
                <a:latin typeface="SVN-SAF" panose="02040603050506020204" pitchFamily="18" charset="0"/>
                <a:cs typeface="Times New Roman" panose="02020603050405020304" pitchFamily="18" charset="0"/>
              </a:rPr>
              <a:t> THAO TÁC V</a:t>
            </a:r>
            <a:r>
              <a:rPr lang="en-US" sz="2800" b="1">
                <a:solidFill>
                  <a:srgbClr val="F03C69"/>
                </a:solidFill>
                <a:latin typeface="SVN-SAF" panose="02040603050506020204" pitchFamily="18" charset="0"/>
                <a:cs typeface="Times New Roman" panose="02020603050405020304" pitchFamily="18" charset="0"/>
              </a:rPr>
              <a:t>ỚI</a:t>
            </a:r>
            <a:r>
              <a:rPr lang="vi-VN" sz="2800" b="1">
                <a:solidFill>
                  <a:srgbClr val="F03C69"/>
                </a:solidFill>
                <a:latin typeface="SVN-SAF" panose="02040603050506020204" pitchFamily="18" charset="0"/>
                <a:cs typeface="Times New Roman" panose="02020603050405020304" pitchFamily="18" charset="0"/>
              </a:rPr>
              <a:t> TỆP VÀ THƯ MỤC</a:t>
            </a:r>
          </a:p>
        </p:txBody>
      </p:sp>
      <p:sp>
        <p:nvSpPr>
          <p:cNvPr id="6" name="TextBox 5">
            <a:extLst>
              <a:ext uri="{FF2B5EF4-FFF2-40B4-BE49-F238E27FC236}">
                <a16:creationId xmlns:a16="http://schemas.microsoft.com/office/drawing/2014/main" id="{30A60FE7-1EBE-21F0-A049-5A86F90FC010}"/>
              </a:ext>
            </a:extLst>
          </p:cNvPr>
          <p:cNvSpPr txBox="1"/>
          <p:nvPr/>
        </p:nvSpPr>
        <p:spPr>
          <a:xfrm>
            <a:off x="704806" y="1105308"/>
            <a:ext cx="1796563"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a16="http://schemas.microsoft.com/office/drawing/2014/main" id="{9F5B3617-06D7-4DB2-5A96-4CD7D412E86A}"/>
              </a:ext>
            </a:extLst>
          </p:cNvPr>
          <p:cNvSpPr txBox="1"/>
          <p:nvPr/>
        </p:nvSpPr>
        <p:spPr>
          <a:xfrm>
            <a:off x="2426758" y="1042338"/>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9" name="TextBox 8">
            <a:extLst>
              <a:ext uri="{FF2B5EF4-FFF2-40B4-BE49-F238E27FC236}">
                <a16:creationId xmlns:a16="http://schemas.microsoft.com/office/drawing/2014/main" id="{040ABE72-C16C-630A-FDE2-03CB1E4A8774}"/>
              </a:ext>
            </a:extLst>
          </p:cNvPr>
          <p:cNvSpPr txBox="1"/>
          <p:nvPr/>
        </p:nvSpPr>
        <p:spPr>
          <a:xfrm>
            <a:off x="2805060" y="1127243"/>
            <a:ext cx="8602455" cy="1200329"/>
          </a:xfrm>
          <a:prstGeom prst="rect">
            <a:avLst/>
          </a:prstGeom>
          <a:noFill/>
        </p:spPr>
        <p:txBody>
          <a:bodyPr wrap="square" rtlCol="0">
            <a:spAutoFit/>
          </a:bodyPr>
          <a:lstStyle/>
          <a:p>
            <a:pPr algn="just"/>
            <a:r>
              <a:rPr lang="vi-VN" sz="2400">
                <a:latin typeface="UTM Avo" panose="02040603050506020204"/>
              </a:rPr>
              <a:t> Em hãy tạo cây thư mục theo gợi ý như ở Hình 18. Sau đó sao chép tệp trình chiếu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 rồi xoá tệp </a:t>
            </a:r>
            <a:r>
              <a:rPr lang="vi-VN" sz="2400">
                <a:solidFill>
                  <a:schemeClr val="accent4">
                    <a:lumMod val="75000"/>
                  </a:schemeClr>
                </a:solidFill>
                <a:latin typeface="UTM Avo" panose="02040603050506020204"/>
              </a:rPr>
              <a:t>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a:t>
            </a:r>
            <a:endParaRPr lang="en-US" sz="2400">
              <a:solidFill>
                <a:schemeClr val="accent4">
                  <a:lumMod val="75000"/>
                </a:schemeClr>
              </a:solidFill>
              <a:latin typeface="UTM Avo" panose="02040603050506020204"/>
            </a:endParaRPr>
          </a:p>
        </p:txBody>
      </p:sp>
      <p:sp>
        <p:nvSpPr>
          <p:cNvPr id="10" name="TextBox 9">
            <a:extLst>
              <a:ext uri="{FF2B5EF4-FFF2-40B4-BE49-F238E27FC236}">
                <a16:creationId xmlns:a16="http://schemas.microsoft.com/office/drawing/2014/main" id="{958CB358-0CC0-2DD5-753B-C1BCBD1EA40F}"/>
              </a:ext>
            </a:extLst>
          </p:cNvPr>
          <p:cNvSpPr txBox="1"/>
          <p:nvPr/>
        </p:nvSpPr>
        <p:spPr>
          <a:xfrm>
            <a:off x="779416" y="2632860"/>
            <a:ext cx="6137561" cy="830997"/>
          </a:xfrm>
          <a:prstGeom prst="rect">
            <a:avLst/>
          </a:prstGeom>
          <a:noFill/>
        </p:spPr>
        <p:txBody>
          <a:bodyPr wrap="square" rtlCol="0">
            <a:spAutoFit/>
          </a:bodyPr>
          <a:lstStyle/>
          <a:p>
            <a:pPr algn="just"/>
            <a:r>
              <a:rPr lang="vi-VN" sz="2400">
                <a:latin typeface="UTM Avo" panose="02040603050506020204"/>
              </a:rPr>
              <a:t>Lưu ý: Tệp </a:t>
            </a:r>
            <a:r>
              <a:rPr lang="vi-VN" sz="2400">
                <a:solidFill>
                  <a:schemeClr val="accent4">
                    <a:lumMod val="75000"/>
                  </a:schemeClr>
                </a:solidFill>
                <a:latin typeface="UTM Avo" panose="02040603050506020204"/>
              </a:rPr>
              <a:t>Gioi thieu </a:t>
            </a:r>
            <a:r>
              <a:rPr lang="vi-VN" sz="2400">
                <a:latin typeface="UTM Avo" panose="02040603050506020204"/>
              </a:rPr>
              <a:t>ở ổ đĩa</a:t>
            </a:r>
            <a:r>
              <a:rPr lang="vi-VN" sz="2400">
                <a:solidFill>
                  <a:schemeClr val="accent4">
                    <a:lumMod val="75000"/>
                  </a:schemeClr>
                </a:solidFill>
                <a:latin typeface="UTM Avo" panose="02040603050506020204"/>
              </a:rPr>
              <a:t>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sẽ được thầy cô giáo cung cấp sẵn trên máy tính thực hành.</a:t>
            </a:r>
            <a:endParaRPr lang="en-US" sz="2400">
              <a:latin typeface="UTM Avo" panose="02040603050506020204"/>
            </a:endParaRPr>
          </a:p>
        </p:txBody>
      </p:sp>
      <p:sp>
        <p:nvSpPr>
          <p:cNvPr id="14" name="TextBox 13">
            <a:extLst>
              <a:ext uri="{FF2B5EF4-FFF2-40B4-BE49-F238E27FC236}">
                <a16:creationId xmlns:a16="http://schemas.microsoft.com/office/drawing/2014/main" id="{A7210D17-5239-EF13-8EDD-4EDBD33B596B}"/>
              </a:ext>
            </a:extLst>
          </p:cNvPr>
          <p:cNvSpPr txBox="1"/>
          <p:nvPr/>
        </p:nvSpPr>
        <p:spPr>
          <a:xfrm>
            <a:off x="779416" y="4006991"/>
            <a:ext cx="2286298" cy="523220"/>
          </a:xfrm>
          <a:prstGeom prst="rect">
            <a:avLst/>
          </a:prstGeom>
          <a:noFill/>
        </p:spPr>
        <p:txBody>
          <a:bodyPr wrap="square" rtlCol="0">
            <a:spAutoFit/>
          </a:bodyPr>
          <a:lstStyle/>
          <a:p>
            <a:r>
              <a:rPr lang="en-US" sz="2800">
                <a:solidFill>
                  <a:schemeClr val="accent4">
                    <a:lumMod val="75000"/>
                  </a:schemeClr>
                </a:solidFill>
                <a:latin typeface="UTM Avo" panose="02040603050506020204"/>
              </a:rPr>
              <a:t>Hướng dẫn : </a:t>
            </a:r>
          </a:p>
        </p:txBody>
      </p:sp>
      <p:sp>
        <p:nvSpPr>
          <p:cNvPr id="15" name="TextBox 14">
            <a:extLst>
              <a:ext uri="{FF2B5EF4-FFF2-40B4-BE49-F238E27FC236}">
                <a16:creationId xmlns:a16="http://schemas.microsoft.com/office/drawing/2014/main" id="{DB8BEAFE-BD29-513B-5EE0-74E489E9537B}"/>
              </a:ext>
            </a:extLst>
          </p:cNvPr>
          <p:cNvSpPr txBox="1"/>
          <p:nvPr/>
        </p:nvSpPr>
        <p:spPr>
          <a:xfrm>
            <a:off x="984318" y="4859651"/>
            <a:ext cx="10223364" cy="1200329"/>
          </a:xfrm>
          <a:prstGeom prst="rect">
            <a:avLst/>
          </a:prstGeom>
          <a:noFill/>
        </p:spPr>
        <p:txBody>
          <a:bodyPr wrap="square" rtlCol="0">
            <a:spAutoFit/>
          </a:bodyPr>
          <a:lstStyle/>
          <a:p>
            <a:pPr algn="just"/>
            <a:r>
              <a:rPr lang="vi-VN" sz="2400">
                <a:latin typeface="UTM Avo" panose="02040603050506020204"/>
              </a:rPr>
              <a:t>− Em hãy thực hiện việc tạo thư mục như đã học ở lớp 3. </a:t>
            </a:r>
            <a:endParaRPr lang="en-US" sz="2400">
              <a:latin typeface="UTM Avo" panose="02040603050506020204"/>
            </a:endParaRPr>
          </a:p>
          <a:p>
            <a:pPr algn="just"/>
            <a:r>
              <a:rPr lang="vi-VN" sz="2400">
                <a:latin typeface="UTM Avo" panose="02040603050506020204"/>
              </a:rPr>
              <a:t>− Sao chép một tệp: hướng dẫn chi tiết sau đây sẽ sao chép tệp</a:t>
            </a:r>
            <a:r>
              <a:rPr lang="vi-VN" sz="2400">
                <a:solidFill>
                  <a:schemeClr val="accent4">
                    <a:lumMod val="75000"/>
                  </a:schemeClr>
                </a:solidFill>
                <a:latin typeface="UTM Avo" panose="02040603050506020204"/>
              </a:rPr>
              <a:t> Gioi thieu </a:t>
            </a:r>
            <a:r>
              <a:rPr lang="vi-VN" sz="2400">
                <a:latin typeface="UTM Avo" panose="02040603050506020204"/>
              </a:rPr>
              <a:t>ở ổ đĩa </a:t>
            </a:r>
            <a:r>
              <a:rPr lang="en-US" sz="2400">
                <a:solidFill>
                  <a:schemeClr val="accent4">
                    <a:lumMod val="75000"/>
                  </a:schemeClr>
                </a:solidFill>
                <a:latin typeface="UTM Avo" panose="02040603050506020204"/>
              </a:rPr>
              <a:t>D</a:t>
            </a:r>
            <a:r>
              <a:rPr lang="vi-VN" sz="2400">
                <a:solidFill>
                  <a:schemeClr val="accent4">
                    <a:lumMod val="75000"/>
                  </a:schemeClr>
                </a:solidFill>
                <a:latin typeface="UTM Avo" panose="02040603050506020204"/>
              </a:rPr>
              <a:t>: </a:t>
            </a:r>
            <a:r>
              <a:rPr lang="vi-VN" sz="2400">
                <a:latin typeface="UTM Avo" panose="02040603050506020204"/>
              </a:rPr>
              <a:t>vào thư mục </a:t>
            </a:r>
            <a:r>
              <a:rPr lang="vi-VN" sz="2400">
                <a:solidFill>
                  <a:schemeClr val="accent4">
                    <a:lumMod val="75000"/>
                  </a:schemeClr>
                </a:solidFill>
                <a:latin typeface="UTM Avo" panose="02040603050506020204"/>
              </a:rPr>
              <a:t>Thu An</a:t>
            </a:r>
            <a:r>
              <a:rPr lang="vi-VN" sz="2400">
                <a:latin typeface="UTM Avo" panose="02040603050506020204"/>
              </a:rPr>
              <a:t>.</a:t>
            </a:r>
            <a:endParaRPr lang="en-US" sz="2400">
              <a:latin typeface="UTM Avo" panose="02040603050506020204"/>
            </a:endParaRPr>
          </a:p>
        </p:txBody>
      </p:sp>
      <p:pic>
        <p:nvPicPr>
          <p:cNvPr id="25" name="Picture 24" descr="A picture containing chart&#10;&#10;Description automatically generated">
            <a:extLst>
              <a:ext uri="{FF2B5EF4-FFF2-40B4-BE49-F238E27FC236}">
                <a16:creationId xmlns:a16="http://schemas.microsoft.com/office/drawing/2014/main" id="{B3D66CED-13AF-87E7-4887-67DE8BF02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4569" y="1859361"/>
            <a:ext cx="2553279" cy="3139278"/>
          </a:xfrm>
          <a:prstGeom prst="rect">
            <a:avLst/>
          </a:prstGeom>
        </p:spPr>
      </p:pic>
    </p:spTree>
    <p:extLst>
      <p:ext uri="{BB962C8B-B14F-4D97-AF65-F5344CB8AC3E}">
        <p14:creationId xmlns:p14="http://schemas.microsoft.com/office/powerpoint/2010/main" val="3842683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8" grpId="0" animBg="1"/>
      <p:bldP spid="9" grpId="0"/>
      <p:bldP spid="10"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5673</TotalTime>
  <Words>1315</Words>
  <Application>Microsoft Office PowerPoint</Application>
  <PresentationFormat>Widescreen</PresentationFormat>
  <Paragraphs>83</Paragraphs>
  <Slides>15</Slides>
  <Notes>2</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15</vt:i4>
      </vt:variant>
    </vt:vector>
  </HeadingPairs>
  <TitlesOfParts>
    <vt:vector size="33" baseType="lpstr">
      <vt:lpstr>微软雅黑</vt:lpstr>
      <vt:lpstr>Arial</vt:lpstr>
      <vt:lpstr>Calibri</vt:lpstr>
      <vt:lpstr>等线</vt:lpstr>
      <vt:lpstr>iCiel Cadena</vt:lpstr>
      <vt:lpstr>Segoe Print</vt:lpstr>
      <vt:lpstr>Segoe UI Black</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LENOVO</cp:lastModifiedBy>
  <cp:revision>185</cp:revision>
  <dcterms:created xsi:type="dcterms:W3CDTF">2021-11-14T08:33:55Z</dcterms:created>
  <dcterms:modified xsi:type="dcterms:W3CDTF">2023-02-28T15:48:32Z</dcterms:modified>
</cp:coreProperties>
</file>