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392" r:id="rId3"/>
    <p:sldId id="403" r:id="rId4"/>
    <p:sldId id="408" r:id="rId5"/>
    <p:sldId id="409" r:id="rId6"/>
    <p:sldId id="410" r:id="rId7"/>
    <p:sldId id="411" r:id="rId8"/>
    <p:sldId id="404" r:id="rId9"/>
    <p:sldId id="406" r:id="rId10"/>
    <p:sldId id="412" r:id="rId11"/>
    <p:sldId id="405" r:id="rId12"/>
    <p:sldId id="413" r:id="rId13"/>
    <p:sldId id="414" r:id="rId14"/>
    <p:sldId id="400" r:id="rId15"/>
    <p:sldId id="399" r:id="rId16"/>
    <p:sldId id="398" r:id="rId17"/>
    <p:sldId id="397" r:id="rId18"/>
    <p:sldId id="396" r:id="rId19"/>
    <p:sldId id="395" r:id="rId20"/>
    <p:sldId id="416" r:id="rId21"/>
    <p:sldId id="417" r:id="rId22"/>
    <p:sldId id="418" r:id="rId23"/>
    <p:sldId id="394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918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623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676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77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302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848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11/1/2024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538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11/1/2024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717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11/1/2024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838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11/1/2024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381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11/1/2024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263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11/1/2024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067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FD3CC-E74C-454E-AEC8-ADE3669C89A5}" type="datetimeFigureOut">
              <a:rPr lang="en-US" smtClean="0"/>
              <a:pPr/>
              <a:t>11/1/2024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384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5124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007544" y="1848779"/>
            <a:ext cx="5773567" cy="3718885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KẾ HOẠCH BÀI DẠY </a:t>
            </a:r>
          </a:p>
          <a:p>
            <a:pPr algn="ctr"/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MÔN: MĨ THUẬT </a:t>
            </a:r>
          </a:p>
          <a:p>
            <a:pPr algn="ctr"/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LỚP: </a:t>
            </a:r>
            <a:r>
              <a:rPr lang="en-US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1</a:t>
            </a:r>
            <a:endParaRPr lang="en-US" sz="24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85301" cy="3732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65676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51247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56244" y="1142488"/>
            <a:ext cx="7231511" cy="7949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 smtClean="0">
                <a:solidFill>
                  <a:schemeClr val="tx1"/>
                </a:solidFill>
              </a:rPr>
              <a:t>Gợi</a:t>
            </a:r>
            <a:r>
              <a:rPr lang="en-US" sz="2800" b="1" dirty="0" smtClean="0">
                <a:solidFill>
                  <a:schemeClr val="tx1"/>
                </a:solidFill>
              </a:rPr>
              <a:t> ý </a:t>
            </a:r>
            <a:r>
              <a:rPr lang="en-US" sz="2800" b="1" dirty="0" err="1" smtClean="0">
                <a:solidFill>
                  <a:schemeClr val="tx1"/>
                </a:solidFill>
              </a:rPr>
              <a:t>cách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vẽ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hình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vuông</a:t>
            </a:r>
            <a:r>
              <a:rPr lang="en-US" sz="2800" b="1" dirty="0" smtClean="0">
                <a:solidFill>
                  <a:schemeClr val="tx1"/>
                </a:solidFill>
              </a:rPr>
              <a:t>: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43695" y="5481648"/>
            <a:ext cx="7231511" cy="7949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 smtClean="0">
                <a:solidFill>
                  <a:schemeClr val="tx1"/>
                </a:solidFill>
              </a:rPr>
              <a:t>Vẽ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và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tô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màu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hình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vuông</a:t>
            </a:r>
            <a:r>
              <a:rPr lang="en-US" sz="2800" b="1" dirty="0" smtClean="0">
                <a:solidFill>
                  <a:schemeClr val="tx1"/>
                </a:solidFill>
              </a:rPr>
              <a:t>/ </a:t>
            </a:r>
            <a:r>
              <a:rPr lang="en-US" sz="2800" b="1" dirty="0" err="1" smtClean="0">
                <a:solidFill>
                  <a:schemeClr val="tx1"/>
                </a:solidFill>
              </a:rPr>
              <a:t>chữ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nhật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theo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cách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của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em</a:t>
            </a:r>
            <a:r>
              <a:rPr lang="en-US" sz="2800" b="1" dirty="0" smtClean="0">
                <a:solidFill>
                  <a:schemeClr val="tx1"/>
                </a:solidFill>
              </a:rPr>
              <a:t>.</a:t>
            </a:r>
            <a:endParaRPr lang="en-US" sz="2800" b="1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373" y="1937402"/>
            <a:ext cx="3425593" cy="33713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999" y="1937402"/>
            <a:ext cx="3575893" cy="3371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4738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51247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058" y="1174992"/>
            <a:ext cx="6348867" cy="7273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7534" y="1993597"/>
            <a:ext cx="3280460" cy="320216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73222" y="5286978"/>
            <a:ext cx="7231511" cy="7949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 smtClean="0">
                <a:solidFill>
                  <a:schemeClr val="tx1"/>
                </a:solidFill>
              </a:rPr>
              <a:t>Từ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hình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tròn</a:t>
            </a:r>
            <a:r>
              <a:rPr lang="en-US" sz="2800" b="1" dirty="0" smtClean="0">
                <a:solidFill>
                  <a:schemeClr val="tx1"/>
                </a:solidFill>
              </a:rPr>
              <a:t>, </a:t>
            </a:r>
            <a:r>
              <a:rPr lang="en-US" sz="2800" b="1" dirty="0" err="1" smtClean="0">
                <a:solidFill>
                  <a:schemeClr val="tx1"/>
                </a:solidFill>
              </a:rPr>
              <a:t>em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liên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tưởng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đến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vật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gì</a:t>
            </a:r>
            <a:r>
              <a:rPr lang="en-US" sz="2800" b="1" dirty="0" smtClean="0">
                <a:solidFill>
                  <a:schemeClr val="tx1"/>
                </a:solidFill>
              </a:rPr>
              <a:t>?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3752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1247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93612" y="1188433"/>
            <a:ext cx="7231511" cy="7949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 smtClean="0">
                <a:solidFill>
                  <a:schemeClr val="tx1"/>
                </a:solidFill>
              </a:rPr>
              <a:t>Gợi</a:t>
            </a:r>
            <a:r>
              <a:rPr lang="en-US" sz="2800" b="1" dirty="0" smtClean="0">
                <a:solidFill>
                  <a:schemeClr val="tx1"/>
                </a:solidFill>
              </a:rPr>
              <a:t> ý </a:t>
            </a:r>
            <a:r>
              <a:rPr lang="en-US" sz="2800" b="1" dirty="0" err="1" smtClean="0">
                <a:solidFill>
                  <a:schemeClr val="tx1"/>
                </a:solidFill>
              </a:rPr>
              <a:t>một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số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vật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có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dạng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hình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tròn</a:t>
            </a:r>
            <a:endParaRPr lang="en-US" sz="2800" b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0535" y="1740821"/>
            <a:ext cx="2524386" cy="21469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187" y="2196884"/>
            <a:ext cx="5144218" cy="338184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4624" y="4038206"/>
            <a:ext cx="2095792" cy="2819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920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51247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56244" y="1142488"/>
            <a:ext cx="7231511" cy="7949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 smtClean="0">
                <a:solidFill>
                  <a:schemeClr val="tx1"/>
                </a:solidFill>
              </a:rPr>
              <a:t>Gợi</a:t>
            </a:r>
            <a:r>
              <a:rPr lang="en-US" sz="2800" b="1" dirty="0" smtClean="0">
                <a:solidFill>
                  <a:schemeClr val="tx1"/>
                </a:solidFill>
              </a:rPr>
              <a:t> ý </a:t>
            </a:r>
            <a:r>
              <a:rPr lang="en-US" sz="2800" b="1" dirty="0" err="1" smtClean="0">
                <a:solidFill>
                  <a:schemeClr val="tx1"/>
                </a:solidFill>
              </a:rPr>
              <a:t>cách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vẽ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hình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tròn</a:t>
            </a:r>
            <a:r>
              <a:rPr lang="en-US" sz="2800" b="1" dirty="0" smtClean="0">
                <a:solidFill>
                  <a:schemeClr val="tx1"/>
                </a:solidFill>
              </a:rPr>
              <a:t>: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25585" y="5005555"/>
            <a:ext cx="7231511" cy="7949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 smtClean="0">
                <a:solidFill>
                  <a:schemeClr val="tx1"/>
                </a:solidFill>
              </a:rPr>
              <a:t>Vẽ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và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tô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màu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hình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tròn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theo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cách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của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em</a:t>
            </a:r>
            <a:r>
              <a:rPr lang="en-US" sz="2800" b="1" dirty="0" smtClean="0">
                <a:solidFill>
                  <a:schemeClr val="tx1"/>
                </a:solidFill>
              </a:rPr>
              <a:t>.</a:t>
            </a:r>
            <a:endParaRPr lang="en-US" sz="2800" b="1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244" y="1937402"/>
            <a:ext cx="2961873" cy="29232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8574" y="1937402"/>
            <a:ext cx="3007130" cy="292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6338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51247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1923" y="487124"/>
            <a:ext cx="3258005" cy="9716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5098" y="1851833"/>
            <a:ext cx="7675617" cy="349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6449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51247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196" y="1345512"/>
            <a:ext cx="7412072" cy="45111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196" y="993038"/>
            <a:ext cx="1390844" cy="352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5262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51247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6438" y="1022914"/>
            <a:ext cx="6986506" cy="5113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8285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51247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0360" y="973952"/>
            <a:ext cx="7068176" cy="51774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0360" y="611951"/>
            <a:ext cx="1276528" cy="36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8731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51247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0679" y="1228418"/>
            <a:ext cx="6382641" cy="4401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5966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51247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4688" y="1148036"/>
            <a:ext cx="5901919" cy="484468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4688" y="814614"/>
            <a:ext cx="1114581" cy="333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4418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51247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231" y="995053"/>
            <a:ext cx="8306959" cy="21624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593" y="3305622"/>
            <a:ext cx="5077534" cy="1486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613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51247" cy="6858000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3403124"/>
              </p:ext>
            </p:extLst>
          </p:nvPr>
        </p:nvGraphicFramePr>
        <p:xfrm>
          <a:off x="937071" y="1570812"/>
          <a:ext cx="7557025" cy="43482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57025">
                  <a:extLst>
                    <a:ext uri="{9D8B030D-6E8A-4147-A177-3AD203B41FA5}">
                      <a16:colId xmlns:a16="http://schemas.microsoft.com/office/drawing/2014/main" xmlns="" val="2517595976"/>
                    </a:ext>
                  </a:extLst>
                </a:gridCol>
              </a:tblGrid>
              <a:tr h="5328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err="1" smtClean="0"/>
                        <a:t>Câu</a:t>
                      </a:r>
                      <a:r>
                        <a:rPr lang="en-US" sz="3200" b="1" dirty="0" smtClean="0"/>
                        <a:t> </a:t>
                      </a:r>
                      <a:r>
                        <a:rPr lang="en-US" sz="3200" b="1" dirty="0" err="1" smtClean="0"/>
                        <a:t>hỏi</a:t>
                      </a:r>
                      <a:r>
                        <a:rPr lang="en-US" sz="3200" b="1" dirty="0" smtClean="0"/>
                        <a:t> </a:t>
                      </a:r>
                      <a:r>
                        <a:rPr lang="en-US" sz="3200" b="1" dirty="0" err="1" smtClean="0"/>
                        <a:t>thảo</a:t>
                      </a:r>
                      <a:r>
                        <a:rPr lang="en-US" sz="3200" b="1" dirty="0" smtClean="0"/>
                        <a:t> </a:t>
                      </a:r>
                      <a:r>
                        <a:rPr lang="en-US" sz="3200" b="1" dirty="0" err="1" smtClean="0"/>
                        <a:t>luận</a:t>
                      </a:r>
                      <a:r>
                        <a:rPr lang="en-US" sz="3200" b="1" dirty="0" smtClean="0"/>
                        <a:t> </a:t>
                      </a:r>
                      <a:r>
                        <a:rPr lang="en-US" sz="3200" b="1" dirty="0" err="1" smtClean="0"/>
                        <a:t>gợi</a:t>
                      </a:r>
                      <a:r>
                        <a:rPr lang="en-US" sz="3200" b="1" baseline="0" dirty="0" smtClean="0"/>
                        <a:t> ý</a:t>
                      </a:r>
                      <a:endParaRPr lang="en-US" sz="3200" b="1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83247405"/>
                  </a:ext>
                </a:extLst>
              </a:tr>
              <a:tr h="1093767">
                <a:tc>
                  <a:txBody>
                    <a:bodyPr/>
                    <a:lstStyle/>
                    <a:p>
                      <a:r>
                        <a:rPr lang="en-US" sz="3600" baseline="0" dirty="0" err="1" smtClean="0"/>
                        <a:t>Có</a:t>
                      </a:r>
                      <a:r>
                        <a:rPr lang="en-US" sz="3600" baseline="0" dirty="0" smtClean="0"/>
                        <a:t> </a:t>
                      </a:r>
                      <a:r>
                        <a:rPr lang="en-US" sz="3600" baseline="0" dirty="0" err="1" smtClean="0"/>
                        <a:t>những</a:t>
                      </a:r>
                      <a:r>
                        <a:rPr lang="en-US" sz="3600" baseline="0" dirty="0" smtClean="0"/>
                        <a:t> </a:t>
                      </a:r>
                      <a:r>
                        <a:rPr lang="en-US" sz="3600" baseline="0" dirty="0" err="1" smtClean="0"/>
                        <a:t>cách</a:t>
                      </a:r>
                      <a:r>
                        <a:rPr lang="en-US" sz="3600" baseline="0" dirty="0" smtClean="0"/>
                        <a:t> </a:t>
                      </a:r>
                      <a:r>
                        <a:rPr lang="en-US" sz="3600" baseline="0" dirty="0" err="1" smtClean="0"/>
                        <a:t>tô</a:t>
                      </a:r>
                      <a:r>
                        <a:rPr lang="en-US" sz="3600" baseline="0" dirty="0" smtClean="0"/>
                        <a:t> </a:t>
                      </a:r>
                      <a:r>
                        <a:rPr lang="en-US" sz="3600" baseline="0" dirty="0" err="1" smtClean="0"/>
                        <a:t>màu</a:t>
                      </a:r>
                      <a:r>
                        <a:rPr lang="en-US" sz="3600" baseline="0" dirty="0" smtClean="0"/>
                        <a:t> </a:t>
                      </a:r>
                      <a:r>
                        <a:rPr lang="en-US" sz="3600" baseline="0" dirty="0" err="1" smtClean="0"/>
                        <a:t>vào</a:t>
                      </a:r>
                      <a:r>
                        <a:rPr lang="en-US" sz="3600" baseline="0" dirty="0" smtClean="0"/>
                        <a:t> </a:t>
                      </a:r>
                      <a:r>
                        <a:rPr lang="en-US" sz="3600" baseline="0" dirty="0" err="1" smtClean="0"/>
                        <a:t>hình</a:t>
                      </a:r>
                      <a:r>
                        <a:rPr lang="en-US" sz="3600" baseline="0" dirty="0" smtClean="0"/>
                        <a:t> </a:t>
                      </a:r>
                      <a:r>
                        <a:rPr lang="en-US" sz="3600" baseline="0" dirty="0" err="1" smtClean="0"/>
                        <a:t>như</a:t>
                      </a:r>
                      <a:r>
                        <a:rPr lang="en-US" sz="3600" baseline="0" dirty="0" smtClean="0"/>
                        <a:t> </a:t>
                      </a:r>
                      <a:r>
                        <a:rPr lang="en-US" sz="3600" baseline="0" dirty="0" err="1" smtClean="0"/>
                        <a:t>thế</a:t>
                      </a:r>
                      <a:r>
                        <a:rPr lang="en-US" sz="3600" baseline="0" dirty="0" smtClean="0"/>
                        <a:t> </a:t>
                      </a:r>
                      <a:r>
                        <a:rPr lang="en-US" sz="3600" baseline="0" dirty="0" err="1" smtClean="0"/>
                        <a:t>nào</a:t>
                      </a:r>
                      <a:r>
                        <a:rPr lang="en-US" sz="3600" baseline="0" dirty="0" smtClean="0"/>
                        <a:t>?</a:t>
                      </a:r>
                      <a:endParaRPr lang="en-US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26406346"/>
                  </a:ext>
                </a:extLst>
              </a:tr>
              <a:tr h="1093767">
                <a:tc>
                  <a:txBody>
                    <a:bodyPr/>
                    <a:lstStyle/>
                    <a:p>
                      <a:r>
                        <a:rPr lang="en-US" sz="3600" baseline="0" dirty="0" err="1" smtClean="0"/>
                        <a:t>Cách</a:t>
                      </a:r>
                      <a:r>
                        <a:rPr lang="en-US" sz="3600" baseline="0" dirty="0" smtClean="0"/>
                        <a:t> </a:t>
                      </a:r>
                      <a:r>
                        <a:rPr lang="en-US" sz="3600" baseline="0" dirty="0" err="1" smtClean="0"/>
                        <a:t>tô</a:t>
                      </a:r>
                      <a:r>
                        <a:rPr lang="en-US" sz="3600" baseline="0" dirty="0" smtClean="0"/>
                        <a:t> </a:t>
                      </a:r>
                      <a:r>
                        <a:rPr lang="en-US" sz="3600" baseline="0" dirty="0" err="1" smtClean="0"/>
                        <a:t>màu</a:t>
                      </a:r>
                      <a:r>
                        <a:rPr lang="en-US" sz="3600" baseline="0" dirty="0" smtClean="0"/>
                        <a:t> </a:t>
                      </a:r>
                      <a:r>
                        <a:rPr lang="en-US" sz="3600" baseline="0" dirty="0" err="1" smtClean="0"/>
                        <a:t>nào</a:t>
                      </a:r>
                      <a:r>
                        <a:rPr lang="en-US" sz="3600" baseline="0" dirty="0" smtClean="0"/>
                        <a:t> </a:t>
                      </a:r>
                      <a:r>
                        <a:rPr lang="en-US" sz="3600" baseline="0" dirty="0" err="1" smtClean="0"/>
                        <a:t>em</a:t>
                      </a:r>
                      <a:r>
                        <a:rPr lang="en-US" sz="3600" baseline="0" dirty="0" smtClean="0"/>
                        <a:t> </a:t>
                      </a:r>
                      <a:r>
                        <a:rPr lang="en-US" sz="3600" baseline="0" dirty="0" err="1" smtClean="0"/>
                        <a:t>thấy</a:t>
                      </a:r>
                      <a:r>
                        <a:rPr lang="en-US" sz="3600" baseline="0" dirty="0" smtClean="0"/>
                        <a:t> </a:t>
                      </a:r>
                      <a:r>
                        <a:rPr lang="en-US" sz="3600" baseline="0" dirty="0" err="1" smtClean="0"/>
                        <a:t>hấp</a:t>
                      </a:r>
                      <a:r>
                        <a:rPr lang="en-US" sz="3600" baseline="0" dirty="0" smtClean="0"/>
                        <a:t> </a:t>
                      </a:r>
                      <a:r>
                        <a:rPr lang="en-US" sz="3600" baseline="0" dirty="0" err="1" smtClean="0"/>
                        <a:t>dẫn</a:t>
                      </a:r>
                      <a:r>
                        <a:rPr lang="en-US" sz="3600" baseline="0" dirty="0" smtClean="0"/>
                        <a:t> </a:t>
                      </a:r>
                      <a:r>
                        <a:rPr lang="en-US" sz="3600" baseline="0" dirty="0" err="1" smtClean="0"/>
                        <a:t>nhất</a:t>
                      </a:r>
                      <a:r>
                        <a:rPr lang="en-US" sz="3600" baseline="0" dirty="0" smtClean="0"/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80961806"/>
                  </a:ext>
                </a:extLst>
              </a:tr>
              <a:tr h="139167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err="1" smtClean="0"/>
                        <a:t>Em</a:t>
                      </a:r>
                      <a:r>
                        <a:rPr lang="en-US" sz="3600" dirty="0" smtClean="0"/>
                        <a:t> </a:t>
                      </a:r>
                      <a:r>
                        <a:rPr lang="en-US" sz="3600" dirty="0" err="1" smtClean="0"/>
                        <a:t>sẽ</a:t>
                      </a:r>
                      <a:r>
                        <a:rPr lang="en-US" sz="3600" baseline="0" dirty="0" smtClean="0"/>
                        <a:t> </a:t>
                      </a:r>
                      <a:r>
                        <a:rPr lang="en-US" sz="3600" baseline="0" dirty="0" err="1" smtClean="0"/>
                        <a:t>sử</a:t>
                      </a:r>
                      <a:r>
                        <a:rPr lang="en-US" sz="3600" baseline="0" dirty="0" smtClean="0"/>
                        <a:t> </a:t>
                      </a:r>
                      <a:r>
                        <a:rPr lang="en-US" sz="3600" baseline="0" dirty="0" err="1" smtClean="0"/>
                        <a:t>dụng</a:t>
                      </a:r>
                      <a:r>
                        <a:rPr lang="en-US" sz="3600" baseline="0" dirty="0" smtClean="0"/>
                        <a:t> </a:t>
                      </a:r>
                      <a:r>
                        <a:rPr lang="en-US" sz="3600" baseline="0" dirty="0" err="1" smtClean="0"/>
                        <a:t>cách</a:t>
                      </a:r>
                      <a:r>
                        <a:rPr lang="en-US" sz="3600" baseline="0" dirty="0" smtClean="0"/>
                        <a:t> </a:t>
                      </a:r>
                      <a:r>
                        <a:rPr lang="en-US" sz="3600" baseline="0" dirty="0" err="1" smtClean="0"/>
                        <a:t>tô</a:t>
                      </a:r>
                      <a:r>
                        <a:rPr lang="en-US" sz="3600" baseline="0" dirty="0" smtClean="0"/>
                        <a:t> </a:t>
                      </a:r>
                      <a:r>
                        <a:rPr lang="en-US" sz="3600" baseline="0" dirty="0" err="1" smtClean="0"/>
                        <a:t>màu</a:t>
                      </a:r>
                      <a:r>
                        <a:rPr lang="en-US" sz="3600" baseline="0" dirty="0" smtClean="0"/>
                        <a:t> </a:t>
                      </a:r>
                      <a:r>
                        <a:rPr lang="en-US" sz="3600" baseline="0" dirty="0" err="1" smtClean="0"/>
                        <a:t>nào</a:t>
                      </a:r>
                      <a:r>
                        <a:rPr lang="en-US" sz="3600" baseline="0" dirty="0" smtClean="0"/>
                        <a:t> </a:t>
                      </a:r>
                      <a:r>
                        <a:rPr lang="en-US" sz="3600" baseline="0" dirty="0" err="1" smtClean="0"/>
                        <a:t>trong</a:t>
                      </a:r>
                      <a:r>
                        <a:rPr lang="en-US" sz="3600" baseline="0" dirty="0" smtClean="0"/>
                        <a:t> </a:t>
                      </a:r>
                      <a:r>
                        <a:rPr lang="en-US" sz="3600" baseline="0" dirty="0" err="1" smtClean="0"/>
                        <a:t>bài</a:t>
                      </a:r>
                      <a:r>
                        <a:rPr lang="en-US" sz="3600" baseline="0" dirty="0" smtClean="0"/>
                        <a:t> </a:t>
                      </a:r>
                      <a:r>
                        <a:rPr lang="en-US" sz="3600" baseline="0" dirty="0" err="1" smtClean="0"/>
                        <a:t>thực</a:t>
                      </a:r>
                      <a:r>
                        <a:rPr lang="en-US" sz="3600" baseline="0" dirty="0" smtClean="0"/>
                        <a:t> </a:t>
                      </a:r>
                      <a:r>
                        <a:rPr lang="en-US" sz="3600" baseline="0" dirty="0" err="1" smtClean="0"/>
                        <a:t>hành</a:t>
                      </a:r>
                      <a:r>
                        <a:rPr lang="en-US" sz="3600" baseline="0" dirty="0" smtClean="0"/>
                        <a:t> </a:t>
                      </a:r>
                      <a:r>
                        <a:rPr lang="en-US" sz="3600" baseline="0" dirty="0" err="1" smtClean="0"/>
                        <a:t>của</a:t>
                      </a:r>
                      <a:r>
                        <a:rPr lang="en-US" sz="3600" baseline="0" dirty="0" smtClean="0"/>
                        <a:t> </a:t>
                      </a:r>
                      <a:r>
                        <a:rPr lang="en-US" sz="3600" baseline="0" dirty="0" err="1" smtClean="0"/>
                        <a:t>mình</a:t>
                      </a:r>
                      <a:r>
                        <a:rPr lang="en-US" sz="3600" baseline="0" dirty="0" smtClean="0"/>
                        <a:t>?</a:t>
                      </a:r>
                      <a:endParaRPr lang="en-US" sz="36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064189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58528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51247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29097" y="1571861"/>
            <a:ext cx="7693050" cy="503298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en-US" sz="2000" dirty="0" err="1" smtClean="0">
                <a:solidFill>
                  <a:schemeClr val="tx1"/>
                </a:solidFill>
              </a:rPr>
              <a:t>Trò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chơi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gợi</a:t>
            </a:r>
            <a:r>
              <a:rPr lang="en-US" sz="2000" dirty="0" smtClean="0">
                <a:solidFill>
                  <a:schemeClr val="tx1"/>
                </a:solidFill>
              </a:rPr>
              <a:t> ý: </a:t>
            </a:r>
            <a:r>
              <a:rPr lang="vi-VN" sz="2000" b="1" dirty="0">
                <a:solidFill>
                  <a:schemeClr val="tx1"/>
                </a:solidFill>
              </a:rPr>
              <a:t>Hình gì – vật gì?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vi-VN" sz="2000" b="1" dirty="0">
                <a:solidFill>
                  <a:schemeClr val="tx1"/>
                </a:solidFill>
              </a:rPr>
              <a:t>Mục đích: </a:t>
            </a:r>
            <a:r>
              <a:rPr lang="vi-VN" sz="2000" dirty="0">
                <a:solidFill>
                  <a:schemeClr val="tx1"/>
                </a:solidFill>
              </a:rPr>
              <a:t>Học sinh quen với việc liên tưởng từ một hình cơ bản với một vật ngoài cuộc sống.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vi-VN" sz="2000" b="1" dirty="0">
                <a:solidFill>
                  <a:schemeClr val="tx1"/>
                </a:solidFill>
              </a:rPr>
              <a:t>Cách chơi: 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vi-VN" sz="2000" dirty="0">
                <a:solidFill>
                  <a:schemeClr val="tx1"/>
                </a:solidFill>
              </a:rPr>
              <a:t>GV chuẩn bị hình một số đồ vật (ảnh, vật thật) có dạng hình cơ bản (tròn, vuông, chữ nhật, tam giác).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vi-VN" sz="2000" dirty="0">
                <a:solidFill>
                  <a:schemeClr val="tx1"/>
                </a:solidFill>
              </a:rPr>
              <a:t>GV vẽ 4 hình trên bảng, có khoảng cách để HS xếp hình.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vi-VN" sz="2000" dirty="0">
                <a:solidFill>
                  <a:schemeClr val="tx1"/>
                </a:solidFill>
              </a:rPr>
              <a:t>HS sắp xếp các hình đồ vật tương ứng với hình cơ bản.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vi-VN" sz="2000" b="1" dirty="0">
                <a:solidFill>
                  <a:schemeClr val="tx1"/>
                </a:solidFill>
              </a:rPr>
              <a:t>Cách tiến hành: </a:t>
            </a:r>
            <a:r>
              <a:rPr lang="vi-VN" sz="2000" dirty="0">
                <a:solidFill>
                  <a:schemeClr val="tx1"/>
                </a:solidFill>
              </a:rPr>
              <a:t>cho 2 HS hay 2 nhóm lên sắp xếp các hình có dạng hình cơ bản theo cột.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vi-VN" sz="2000" dirty="0">
                <a:solidFill>
                  <a:schemeClr val="tx1"/>
                </a:solidFill>
              </a:rPr>
              <a:t>GV và HS còn lại nhận xét, tuyên dương cá nhân/ nhóm sắp xếp đúng. Qua đó, GV đưa câu lệnh: Hãy liên tưởng một đồ vật có hình tương ứng với một hình cơ bản mà em thích, để nối tiếp với phần thực hành.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endParaRPr lang="en-US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34181" y="879929"/>
            <a:ext cx="1957270" cy="52143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Tổ</a:t>
            </a:r>
            <a:r>
              <a:rPr lang="en-US" b="1" dirty="0" smtClean="0"/>
              <a:t> </a:t>
            </a:r>
            <a:r>
              <a:rPr lang="en-US" b="1" dirty="0" err="1" smtClean="0"/>
              <a:t>chức</a:t>
            </a:r>
            <a:r>
              <a:rPr lang="en-US" b="1" dirty="0" smtClean="0"/>
              <a:t> </a:t>
            </a:r>
            <a:r>
              <a:rPr lang="en-US" b="1" dirty="0" err="1" smtClean="0"/>
              <a:t>trò</a:t>
            </a:r>
            <a:r>
              <a:rPr lang="en-US" b="1" dirty="0" smtClean="0"/>
              <a:t> </a:t>
            </a:r>
            <a:r>
              <a:rPr lang="en-US" b="1" dirty="0" err="1" smtClean="0"/>
              <a:t>chơi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64936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51247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175" y="984742"/>
            <a:ext cx="1314633" cy="101931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047808" y="1369199"/>
            <a:ext cx="6431174" cy="6348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 smtClean="0">
                <a:solidFill>
                  <a:srgbClr val="FF0000"/>
                </a:solidFill>
              </a:rPr>
              <a:t>Vẽ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một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vật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dạng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cơ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bản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và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tô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màu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4849" y="2087719"/>
            <a:ext cx="5312463" cy="4438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err="1" smtClean="0">
                <a:solidFill>
                  <a:schemeClr val="tx1"/>
                </a:solidFill>
              </a:rPr>
              <a:t>Một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số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sản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phẩm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mĩ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thuật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của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học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sinh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2542" y="2733663"/>
            <a:ext cx="4150440" cy="284911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4849" y="2733663"/>
            <a:ext cx="4118453" cy="2849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8944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47" y="0"/>
            <a:ext cx="9151247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891" y="932988"/>
            <a:ext cx="1133633" cy="9716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9524" y="1333094"/>
            <a:ext cx="6392167" cy="571580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6878711"/>
              </p:ext>
            </p:extLst>
          </p:nvPr>
        </p:nvGraphicFramePr>
        <p:xfrm>
          <a:off x="1020198" y="2077133"/>
          <a:ext cx="7557025" cy="40700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57025">
                  <a:extLst>
                    <a:ext uri="{9D8B030D-6E8A-4147-A177-3AD203B41FA5}">
                      <a16:colId xmlns:a16="http://schemas.microsoft.com/office/drawing/2014/main" xmlns="" val="2517595976"/>
                    </a:ext>
                  </a:extLst>
                </a:gridCol>
              </a:tblGrid>
              <a:tr h="50290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err="1" smtClean="0"/>
                        <a:t>Câu</a:t>
                      </a:r>
                      <a:r>
                        <a:rPr lang="en-US" sz="3200" b="1" dirty="0" smtClean="0"/>
                        <a:t> </a:t>
                      </a:r>
                      <a:r>
                        <a:rPr lang="en-US" sz="3200" b="1" dirty="0" err="1" smtClean="0"/>
                        <a:t>hỏi</a:t>
                      </a:r>
                      <a:r>
                        <a:rPr lang="en-US" sz="3200" b="1" dirty="0" smtClean="0"/>
                        <a:t> </a:t>
                      </a:r>
                      <a:r>
                        <a:rPr lang="en-US" sz="3200" b="1" dirty="0" err="1" smtClean="0"/>
                        <a:t>thảo</a:t>
                      </a:r>
                      <a:r>
                        <a:rPr lang="en-US" sz="3200" b="1" dirty="0" smtClean="0"/>
                        <a:t> </a:t>
                      </a:r>
                      <a:r>
                        <a:rPr lang="en-US" sz="3200" b="1" dirty="0" err="1" smtClean="0"/>
                        <a:t>luận</a:t>
                      </a:r>
                      <a:r>
                        <a:rPr lang="en-US" sz="3200" b="1" dirty="0" smtClean="0"/>
                        <a:t> </a:t>
                      </a:r>
                      <a:r>
                        <a:rPr lang="en-US" sz="3200" b="1" dirty="0" err="1" smtClean="0"/>
                        <a:t>gợi</a:t>
                      </a:r>
                      <a:r>
                        <a:rPr lang="en-US" sz="3200" b="1" baseline="0" dirty="0" smtClean="0"/>
                        <a:t> ý</a:t>
                      </a:r>
                      <a:endParaRPr lang="en-US" sz="3200" b="1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83247405"/>
                  </a:ext>
                </a:extLst>
              </a:tr>
              <a:tr h="397033">
                <a:tc>
                  <a:txBody>
                    <a:bodyPr/>
                    <a:lstStyle/>
                    <a:p>
                      <a:r>
                        <a:rPr lang="en-US" sz="3600" dirty="0" err="1" smtClean="0"/>
                        <a:t>Những</a:t>
                      </a:r>
                      <a:r>
                        <a:rPr lang="en-US" sz="3600" baseline="0" dirty="0" smtClean="0"/>
                        <a:t> </a:t>
                      </a:r>
                      <a:r>
                        <a:rPr lang="en-US" sz="3600" baseline="0" dirty="0" err="1" smtClean="0"/>
                        <a:t>vật</a:t>
                      </a:r>
                      <a:r>
                        <a:rPr lang="en-US" sz="3600" baseline="0" dirty="0" smtClean="0"/>
                        <a:t> </a:t>
                      </a:r>
                      <a:r>
                        <a:rPr lang="en-US" sz="3600" baseline="0" dirty="0" err="1" smtClean="0"/>
                        <a:t>nào</a:t>
                      </a:r>
                      <a:r>
                        <a:rPr lang="en-US" sz="3600" baseline="0" dirty="0" smtClean="0"/>
                        <a:t> </a:t>
                      </a:r>
                      <a:r>
                        <a:rPr lang="en-US" sz="3600" baseline="0" dirty="0" err="1" smtClean="0"/>
                        <a:t>có</a:t>
                      </a:r>
                      <a:r>
                        <a:rPr lang="en-US" sz="3600" baseline="0" dirty="0" smtClean="0"/>
                        <a:t> </a:t>
                      </a:r>
                      <a:r>
                        <a:rPr lang="en-US" sz="3600" baseline="0" dirty="0" err="1" smtClean="0"/>
                        <a:t>dạng</a:t>
                      </a:r>
                      <a:r>
                        <a:rPr lang="en-US" sz="3600" baseline="0" dirty="0" smtClean="0"/>
                        <a:t> </a:t>
                      </a:r>
                      <a:r>
                        <a:rPr lang="en-US" sz="3600" baseline="0" dirty="0" err="1" smtClean="0"/>
                        <a:t>hình</a:t>
                      </a:r>
                      <a:r>
                        <a:rPr lang="en-US" sz="3600" baseline="0" dirty="0" smtClean="0"/>
                        <a:t> tam </a:t>
                      </a:r>
                      <a:r>
                        <a:rPr lang="en-US" sz="3600" baseline="0" dirty="0" err="1" smtClean="0"/>
                        <a:t>giác</a:t>
                      </a:r>
                      <a:r>
                        <a:rPr lang="en-US" sz="3600" baseline="0" dirty="0" smtClean="0"/>
                        <a:t>?</a:t>
                      </a:r>
                      <a:endParaRPr lang="en-US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26406346"/>
                  </a:ext>
                </a:extLst>
              </a:tr>
              <a:tr h="397033">
                <a:tc>
                  <a:txBody>
                    <a:bodyPr/>
                    <a:lstStyle/>
                    <a:p>
                      <a:r>
                        <a:rPr lang="en-US" sz="3600" dirty="0" err="1" smtClean="0"/>
                        <a:t>Những</a:t>
                      </a:r>
                      <a:r>
                        <a:rPr lang="en-US" sz="3600" baseline="0" dirty="0" smtClean="0"/>
                        <a:t> </a:t>
                      </a:r>
                      <a:r>
                        <a:rPr lang="en-US" sz="3600" baseline="0" dirty="0" err="1" smtClean="0"/>
                        <a:t>vật</a:t>
                      </a:r>
                      <a:r>
                        <a:rPr lang="en-US" sz="3600" baseline="0" dirty="0" smtClean="0"/>
                        <a:t> </a:t>
                      </a:r>
                      <a:r>
                        <a:rPr lang="en-US" sz="3600" baseline="0" dirty="0" err="1" smtClean="0"/>
                        <a:t>nào</a:t>
                      </a:r>
                      <a:r>
                        <a:rPr lang="en-US" sz="3600" baseline="0" dirty="0" smtClean="0"/>
                        <a:t> </a:t>
                      </a:r>
                      <a:r>
                        <a:rPr lang="en-US" sz="3600" baseline="0" dirty="0" err="1" smtClean="0"/>
                        <a:t>có</a:t>
                      </a:r>
                      <a:r>
                        <a:rPr lang="en-US" sz="3600" baseline="0" dirty="0" smtClean="0"/>
                        <a:t> </a:t>
                      </a:r>
                      <a:r>
                        <a:rPr lang="en-US" sz="3600" baseline="0" dirty="0" err="1" smtClean="0"/>
                        <a:t>dạng</a:t>
                      </a:r>
                      <a:r>
                        <a:rPr lang="en-US" sz="3600" baseline="0" dirty="0" smtClean="0"/>
                        <a:t> </a:t>
                      </a:r>
                      <a:r>
                        <a:rPr lang="en-US" sz="3600" baseline="0" dirty="0" err="1" smtClean="0"/>
                        <a:t>hình</a:t>
                      </a:r>
                      <a:r>
                        <a:rPr lang="en-US" sz="3600" baseline="0" dirty="0" smtClean="0"/>
                        <a:t> </a:t>
                      </a:r>
                      <a:r>
                        <a:rPr lang="en-US" sz="3600" baseline="0" dirty="0" err="1" smtClean="0"/>
                        <a:t>vuông</a:t>
                      </a:r>
                      <a:r>
                        <a:rPr lang="en-US" sz="3600" baseline="0" dirty="0" smtClean="0"/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80961806"/>
                  </a:ext>
                </a:extLst>
              </a:tr>
              <a:tr h="73691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err="1" smtClean="0"/>
                        <a:t>Những</a:t>
                      </a:r>
                      <a:r>
                        <a:rPr lang="en-US" sz="3600" baseline="0" dirty="0" smtClean="0"/>
                        <a:t> </a:t>
                      </a:r>
                      <a:r>
                        <a:rPr lang="en-US" sz="3600" baseline="0" dirty="0" err="1" smtClean="0"/>
                        <a:t>vật</a:t>
                      </a:r>
                      <a:r>
                        <a:rPr lang="en-US" sz="3600" baseline="0" dirty="0" smtClean="0"/>
                        <a:t> </a:t>
                      </a:r>
                      <a:r>
                        <a:rPr lang="en-US" sz="3600" baseline="0" dirty="0" err="1" smtClean="0"/>
                        <a:t>nào</a:t>
                      </a:r>
                      <a:r>
                        <a:rPr lang="en-US" sz="3600" baseline="0" dirty="0" smtClean="0"/>
                        <a:t> </a:t>
                      </a:r>
                      <a:r>
                        <a:rPr lang="en-US" sz="3600" baseline="0" dirty="0" err="1" smtClean="0"/>
                        <a:t>có</a:t>
                      </a:r>
                      <a:r>
                        <a:rPr lang="en-US" sz="3600" baseline="0" dirty="0" smtClean="0"/>
                        <a:t> </a:t>
                      </a:r>
                      <a:r>
                        <a:rPr lang="en-US" sz="3600" baseline="0" dirty="0" err="1" smtClean="0"/>
                        <a:t>dạng</a:t>
                      </a:r>
                      <a:r>
                        <a:rPr lang="en-US" sz="3600" baseline="0" dirty="0" smtClean="0"/>
                        <a:t> </a:t>
                      </a:r>
                      <a:r>
                        <a:rPr lang="en-US" sz="3600" baseline="0" dirty="0" err="1" smtClean="0"/>
                        <a:t>hình</a:t>
                      </a:r>
                      <a:r>
                        <a:rPr lang="en-US" sz="3600" baseline="0" dirty="0" smtClean="0"/>
                        <a:t> </a:t>
                      </a:r>
                      <a:r>
                        <a:rPr lang="en-US" sz="3600" baseline="0" dirty="0" err="1" smtClean="0"/>
                        <a:t>chữ</a:t>
                      </a:r>
                      <a:r>
                        <a:rPr lang="en-US" sz="3600" baseline="0" dirty="0" smtClean="0"/>
                        <a:t> </a:t>
                      </a:r>
                      <a:r>
                        <a:rPr lang="en-US" sz="3600" baseline="0" dirty="0" err="1" smtClean="0"/>
                        <a:t>nhật</a:t>
                      </a:r>
                      <a:r>
                        <a:rPr lang="en-US" sz="3600" baseline="0" dirty="0" smtClean="0"/>
                        <a:t>?</a:t>
                      </a:r>
                      <a:endParaRPr lang="en-US" sz="36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06418919"/>
                  </a:ext>
                </a:extLst>
              </a:tr>
              <a:tr h="73691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err="1" smtClean="0"/>
                        <a:t>Những</a:t>
                      </a:r>
                      <a:r>
                        <a:rPr lang="en-US" sz="3600" baseline="0" dirty="0" smtClean="0"/>
                        <a:t> </a:t>
                      </a:r>
                      <a:r>
                        <a:rPr lang="en-US" sz="3600" baseline="0" dirty="0" err="1" smtClean="0"/>
                        <a:t>vật</a:t>
                      </a:r>
                      <a:r>
                        <a:rPr lang="en-US" sz="3600" baseline="0" dirty="0" smtClean="0"/>
                        <a:t> </a:t>
                      </a:r>
                      <a:r>
                        <a:rPr lang="en-US" sz="3600" baseline="0" dirty="0" err="1" smtClean="0"/>
                        <a:t>nào</a:t>
                      </a:r>
                      <a:r>
                        <a:rPr lang="en-US" sz="3600" baseline="0" dirty="0" smtClean="0"/>
                        <a:t> </a:t>
                      </a:r>
                      <a:r>
                        <a:rPr lang="en-US" sz="3600" baseline="0" dirty="0" err="1" smtClean="0"/>
                        <a:t>có</a:t>
                      </a:r>
                      <a:r>
                        <a:rPr lang="en-US" sz="3600" baseline="0" dirty="0" smtClean="0"/>
                        <a:t> </a:t>
                      </a:r>
                      <a:r>
                        <a:rPr lang="en-US" sz="3600" baseline="0" dirty="0" err="1" smtClean="0"/>
                        <a:t>dạng</a:t>
                      </a:r>
                      <a:r>
                        <a:rPr lang="en-US" sz="3600" baseline="0" dirty="0" smtClean="0"/>
                        <a:t> </a:t>
                      </a:r>
                      <a:r>
                        <a:rPr lang="en-US" sz="3600" baseline="0" dirty="0" err="1" smtClean="0"/>
                        <a:t>hình</a:t>
                      </a:r>
                      <a:r>
                        <a:rPr lang="en-US" sz="3600" baseline="0" dirty="0" smtClean="0"/>
                        <a:t> </a:t>
                      </a:r>
                      <a:r>
                        <a:rPr lang="en-US" sz="3600" baseline="0" dirty="0" err="1" smtClean="0"/>
                        <a:t>tròn</a:t>
                      </a:r>
                      <a:r>
                        <a:rPr lang="en-US" sz="3600" baseline="0" dirty="0" smtClean="0"/>
                        <a:t>?</a:t>
                      </a:r>
                      <a:endParaRPr lang="en-US" sz="36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28606473"/>
                  </a:ext>
                </a:extLst>
              </a:tr>
              <a:tr h="73691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err="1" smtClean="0"/>
                        <a:t>Em</a:t>
                      </a:r>
                      <a:r>
                        <a:rPr lang="en-US" sz="3600" dirty="0" smtClean="0"/>
                        <a:t> </a:t>
                      </a:r>
                      <a:r>
                        <a:rPr lang="en-US" sz="3600" dirty="0" err="1" smtClean="0"/>
                        <a:t>thích</a:t>
                      </a:r>
                      <a:r>
                        <a:rPr lang="en-US" sz="3600" baseline="0" dirty="0" smtClean="0"/>
                        <a:t> </a:t>
                      </a:r>
                      <a:r>
                        <a:rPr lang="en-US" sz="3600" baseline="0" dirty="0" err="1" smtClean="0"/>
                        <a:t>sản</a:t>
                      </a:r>
                      <a:r>
                        <a:rPr lang="en-US" sz="3600" baseline="0" dirty="0" smtClean="0"/>
                        <a:t> </a:t>
                      </a:r>
                      <a:r>
                        <a:rPr lang="en-US" sz="3600" baseline="0" dirty="0" err="1" smtClean="0"/>
                        <a:t>phẩm</a:t>
                      </a:r>
                      <a:r>
                        <a:rPr lang="en-US" sz="3600" baseline="0" dirty="0" smtClean="0"/>
                        <a:t> </a:t>
                      </a:r>
                      <a:r>
                        <a:rPr lang="en-US" sz="3600" baseline="0" dirty="0" err="1" smtClean="0"/>
                        <a:t>mĩ</a:t>
                      </a:r>
                      <a:r>
                        <a:rPr lang="en-US" sz="3600" baseline="0" dirty="0" smtClean="0"/>
                        <a:t> </a:t>
                      </a:r>
                      <a:r>
                        <a:rPr lang="en-US" sz="3600" baseline="0" dirty="0" err="1" smtClean="0"/>
                        <a:t>thuật</a:t>
                      </a:r>
                      <a:r>
                        <a:rPr lang="en-US" sz="3600" baseline="0" dirty="0" smtClean="0"/>
                        <a:t> </a:t>
                      </a:r>
                      <a:r>
                        <a:rPr lang="en-US" sz="3600" baseline="0" dirty="0" err="1" smtClean="0"/>
                        <a:t>nào</a:t>
                      </a:r>
                      <a:r>
                        <a:rPr lang="en-US" sz="3600" baseline="0" dirty="0" smtClean="0"/>
                        <a:t> </a:t>
                      </a:r>
                      <a:r>
                        <a:rPr lang="en-US" sz="3600" baseline="0" dirty="0" err="1" smtClean="0"/>
                        <a:t>nhất</a:t>
                      </a:r>
                      <a:r>
                        <a:rPr lang="en-US" sz="3600" baseline="0" dirty="0" smtClean="0"/>
                        <a:t>?</a:t>
                      </a:r>
                      <a:endParaRPr lang="en-US" sz="36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864505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9526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51247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136" y="716493"/>
            <a:ext cx="1381318" cy="123842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2454" y="1526231"/>
            <a:ext cx="3067478" cy="4286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8707" y="2181709"/>
            <a:ext cx="7653830" cy="249458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48707" y="4903083"/>
            <a:ext cx="7231511" cy="7949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 smtClean="0">
                <a:solidFill>
                  <a:schemeClr val="tx1"/>
                </a:solidFill>
              </a:rPr>
              <a:t>Ngoài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những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hình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cơ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bản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này</a:t>
            </a:r>
            <a:r>
              <a:rPr lang="en-US" sz="2800" b="1" dirty="0" smtClean="0">
                <a:solidFill>
                  <a:schemeClr val="tx1"/>
                </a:solidFill>
              </a:rPr>
              <a:t>, </a:t>
            </a:r>
            <a:r>
              <a:rPr lang="en-US" sz="2800" b="1" dirty="0" err="1" smtClean="0">
                <a:solidFill>
                  <a:schemeClr val="tx1"/>
                </a:solidFill>
              </a:rPr>
              <a:t>em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còn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biết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đến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những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hình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nào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nữa</a:t>
            </a:r>
            <a:r>
              <a:rPr lang="en-US" sz="2800" b="1" dirty="0" smtClean="0">
                <a:solidFill>
                  <a:schemeClr val="tx1"/>
                </a:solidFill>
              </a:rPr>
              <a:t>?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4440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1247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964" y="490879"/>
            <a:ext cx="5647354" cy="6658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7496" y="1236673"/>
            <a:ext cx="5687003" cy="402191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59867" y="5537873"/>
            <a:ext cx="7231511" cy="7949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</a:rPr>
              <a:t>Trong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bức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tranh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này</a:t>
            </a:r>
            <a:r>
              <a:rPr lang="en-US" sz="2800" b="1" dirty="0" smtClean="0">
                <a:solidFill>
                  <a:schemeClr val="tx1"/>
                </a:solidFill>
              </a:rPr>
              <a:t>, </a:t>
            </a:r>
            <a:r>
              <a:rPr lang="en-US" sz="2800" b="1" dirty="0" err="1" smtClean="0">
                <a:solidFill>
                  <a:schemeClr val="tx1"/>
                </a:solidFill>
              </a:rPr>
              <a:t>em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thấy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có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những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hình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cơ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bản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nào</a:t>
            </a:r>
            <a:r>
              <a:rPr lang="en-US" sz="2800" b="1" dirty="0" smtClean="0">
                <a:solidFill>
                  <a:schemeClr val="tx1"/>
                </a:solidFill>
              </a:rPr>
              <a:t>? </a:t>
            </a:r>
            <a:r>
              <a:rPr lang="en-US" sz="2800" b="1" dirty="0" err="1" smtClean="0">
                <a:solidFill>
                  <a:schemeClr val="tx1"/>
                </a:solidFill>
              </a:rPr>
              <a:t>Hình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đó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tạo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nên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hình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vẽ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gì</a:t>
            </a:r>
            <a:r>
              <a:rPr lang="en-US" sz="2800" b="1" dirty="0" smtClean="0">
                <a:solidFill>
                  <a:schemeClr val="tx1"/>
                </a:solidFill>
              </a:rPr>
              <a:t>?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7711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51247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928" y="937567"/>
            <a:ext cx="6413166" cy="58496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2645" y="1642630"/>
            <a:ext cx="3780825" cy="293240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91331" y="4695136"/>
            <a:ext cx="7231511" cy="7949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 smtClean="0">
                <a:solidFill>
                  <a:schemeClr val="tx1"/>
                </a:solidFill>
              </a:rPr>
              <a:t>Từ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hình</a:t>
            </a:r>
            <a:r>
              <a:rPr lang="en-US" sz="2800" b="1" dirty="0" smtClean="0">
                <a:solidFill>
                  <a:schemeClr val="tx1"/>
                </a:solidFill>
              </a:rPr>
              <a:t> tam </a:t>
            </a:r>
            <a:r>
              <a:rPr lang="en-US" sz="2800" b="1" dirty="0" err="1" smtClean="0">
                <a:solidFill>
                  <a:schemeClr val="tx1"/>
                </a:solidFill>
              </a:rPr>
              <a:t>giác</a:t>
            </a:r>
            <a:r>
              <a:rPr lang="en-US" sz="2800" b="1" dirty="0" smtClean="0">
                <a:solidFill>
                  <a:schemeClr val="tx1"/>
                </a:solidFill>
              </a:rPr>
              <a:t>, </a:t>
            </a:r>
            <a:r>
              <a:rPr lang="en-US" sz="2800" b="1" dirty="0" err="1" smtClean="0">
                <a:solidFill>
                  <a:schemeClr val="tx1"/>
                </a:solidFill>
              </a:rPr>
              <a:t>em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liên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tưởng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đến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vật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gì</a:t>
            </a:r>
            <a:r>
              <a:rPr lang="en-US" sz="2800" b="1" dirty="0" smtClean="0">
                <a:solidFill>
                  <a:schemeClr val="tx1"/>
                </a:solidFill>
              </a:rPr>
              <a:t>?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3706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51247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93612" y="1188433"/>
            <a:ext cx="7231511" cy="7949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 smtClean="0">
                <a:solidFill>
                  <a:schemeClr val="tx1"/>
                </a:solidFill>
              </a:rPr>
              <a:t>Gợi</a:t>
            </a:r>
            <a:r>
              <a:rPr lang="en-US" sz="2800" b="1" dirty="0" smtClean="0">
                <a:solidFill>
                  <a:schemeClr val="tx1"/>
                </a:solidFill>
              </a:rPr>
              <a:t> ý </a:t>
            </a:r>
            <a:r>
              <a:rPr lang="en-US" sz="2800" b="1" dirty="0" err="1" smtClean="0">
                <a:solidFill>
                  <a:schemeClr val="tx1"/>
                </a:solidFill>
              </a:rPr>
              <a:t>một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số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vật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có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dạng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hình</a:t>
            </a:r>
            <a:r>
              <a:rPr lang="en-US" sz="2800" b="1" dirty="0" smtClean="0">
                <a:solidFill>
                  <a:schemeClr val="tx1"/>
                </a:solidFill>
              </a:rPr>
              <a:t> tam </a:t>
            </a:r>
            <a:r>
              <a:rPr lang="en-US" sz="2800" b="1" dirty="0" err="1" smtClean="0">
                <a:solidFill>
                  <a:schemeClr val="tx1"/>
                </a:solidFill>
              </a:rPr>
              <a:t>giác</a:t>
            </a:r>
            <a:endParaRPr lang="en-US" sz="2800" b="1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395" y="2202501"/>
            <a:ext cx="3975159" cy="40169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7627" y="3958706"/>
            <a:ext cx="2971062" cy="22607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355" y="2066467"/>
            <a:ext cx="4299089" cy="1809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124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51247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855" y="2316655"/>
            <a:ext cx="3878596" cy="30275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3934" y="2316655"/>
            <a:ext cx="3702829" cy="302756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59866" y="1384312"/>
            <a:ext cx="7231511" cy="7949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 smtClean="0">
                <a:solidFill>
                  <a:schemeClr val="tx1"/>
                </a:solidFill>
              </a:rPr>
              <a:t>Gợi</a:t>
            </a:r>
            <a:r>
              <a:rPr lang="en-US" sz="2800" b="1" dirty="0" smtClean="0">
                <a:solidFill>
                  <a:schemeClr val="tx1"/>
                </a:solidFill>
              </a:rPr>
              <a:t> ý </a:t>
            </a:r>
            <a:r>
              <a:rPr lang="en-US" sz="2800" b="1" dirty="0" err="1" smtClean="0">
                <a:solidFill>
                  <a:schemeClr val="tx1"/>
                </a:solidFill>
              </a:rPr>
              <a:t>cách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vẽ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hình</a:t>
            </a:r>
            <a:r>
              <a:rPr lang="en-US" sz="2800" b="1" dirty="0" smtClean="0">
                <a:solidFill>
                  <a:schemeClr val="tx1"/>
                </a:solidFill>
              </a:rPr>
              <a:t> tam </a:t>
            </a:r>
            <a:r>
              <a:rPr lang="en-US" sz="2800" b="1" dirty="0" err="1" smtClean="0">
                <a:solidFill>
                  <a:schemeClr val="tx1"/>
                </a:solidFill>
              </a:rPr>
              <a:t>giác</a:t>
            </a:r>
            <a:r>
              <a:rPr lang="en-US" sz="2800" b="1" dirty="0" smtClean="0">
                <a:solidFill>
                  <a:schemeClr val="tx1"/>
                </a:solidFill>
              </a:rPr>
              <a:t>: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43695" y="5481648"/>
            <a:ext cx="7231511" cy="7949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 smtClean="0">
                <a:solidFill>
                  <a:schemeClr val="tx1"/>
                </a:solidFill>
              </a:rPr>
              <a:t>Vẽ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và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tô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màu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hình</a:t>
            </a:r>
            <a:r>
              <a:rPr lang="en-US" sz="2800" b="1" dirty="0" smtClean="0">
                <a:solidFill>
                  <a:schemeClr val="tx1"/>
                </a:solidFill>
              </a:rPr>
              <a:t> tam </a:t>
            </a:r>
            <a:r>
              <a:rPr lang="en-US" sz="2800" b="1" dirty="0" err="1" smtClean="0">
                <a:solidFill>
                  <a:schemeClr val="tx1"/>
                </a:solidFill>
              </a:rPr>
              <a:t>giác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theo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cách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của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em</a:t>
            </a:r>
            <a:r>
              <a:rPr lang="en-US" sz="2800" b="1" dirty="0" smtClean="0">
                <a:solidFill>
                  <a:schemeClr val="tx1"/>
                </a:solidFill>
              </a:rPr>
              <a:t>.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9816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51247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282" y="877112"/>
            <a:ext cx="6879273" cy="6574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8316" y="1629448"/>
            <a:ext cx="3822373" cy="359910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62583" y="5201457"/>
            <a:ext cx="7813840" cy="7949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 smtClean="0">
                <a:solidFill>
                  <a:schemeClr val="tx1"/>
                </a:solidFill>
              </a:rPr>
              <a:t>Từ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hình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vuông</a:t>
            </a:r>
            <a:r>
              <a:rPr lang="en-US" sz="2800" b="1" dirty="0" smtClean="0">
                <a:solidFill>
                  <a:schemeClr val="tx1"/>
                </a:solidFill>
              </a:rPr>
              <a:t>, </a:t>
            </a:r>
            <a:r>
              <a:rPr lang="en-US" sz="2800" b="1" dirty="0" err="1" smtClean="0">
                <a:solidFill>
                  <a:schemeClr val="tx1"/>
                </a:solidFill>
              </a:rPr>
              <a:t>chữ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nhật</a:t>
            </a:r>
            <a:r>
              <a:rPr lang="en-US" sz="2800" b="1" dirty="0" smtClean="0">
                <a:solidFill>
                  <a:schemeClr val="tx1"/>
                </a:solidFill>
              </a:rPr>
              <a:t>, </a:t>
            </a:r>
            <a:r>
              <a:rPr lang="en-US" sz="2800" b="1" dirty="0" err="1" smtClean="0">
                <a:solidFill>
                  <a:schemeClr val="tx1"/>
                </a:solidFill>
              </a:rPr>
              <a:t>em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liên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tưởng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đến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vật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gì</a:t>
            </a:r>
            <a:r>
              <a:rPr lang="en-US" sz="2800" b="1" dirty="0" smtClean="0">
                <a:solidFill>
                  <a:schemeClr val="tx1"/>
                </a:solidFill>
              </a:rPr>
              <a:t>?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3563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51247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93612" y="1188433"/>
            <a:ext cx="7231511" cy="7949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 smtClean="0">
                <a:solidFill>
                  <a:schemeClr val="tx1"/>
                </a:solidFill>
              </a:rPr>
              <a:t>Gợi</a:t>
            </a:r>
            <a:r>
              <a:rPr lang="en-US" sz="2800" b="1" dirty="0" smtClean="0">
                <a:solidFill>
                  <a:schemeClr val="tx1"/>
                </a:solidFill>
              </a:rPr>
              <a:t> ý </a:t>
            </a:r>
            <a:r>
              <a:rPr lang="en-US" sz="2800" b="1" dirty="0" err="1" smtClean="0">
                <a:solidFill>
                  <a:schemeClr val="tx1"/>
                </a:solidFill>
              </a:rPr>
              <a:t>một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số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vật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có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dạng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hình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vuông</a:t>
            </a:r>
            <a:r>
              <a:rPr lang="en-US" sz="2800" b="1" dirty="0" smtClean="0">
                <a:solidFill>
                  <a:schemeClr val="tx1"/>
                </a:solidFill>
              </a:rPr>
              <a:t>, </a:t>
            </a:r>
            <a:r>
              <a:rPr lang="en-US" sz="2800" b="1" dirty="0" err="1" smtClean="0">
                <a:solidFill>
                  <a:schemeClr val="tx1"/>
                </a:solidFill>
              </a:rPr>
              <a:t>chữ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nhật</a:t>
            </a:r>
            <a:endParaRPr lang="en-US" sz="2800" b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9367" y="4285104"/>
            <a:ext cx="4525006" cy="20100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4781" y="1812376"/>
            <a:ext cx="2654177" cy="23077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977" y="1812376"/>
            <a:ext cx="3657602" cy="452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3245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861</TotalTime>
  <Words>462</Words>
  <Application>Microsoft Office PowerPoint</Application>
  <PresentationFormat>On-screen Show (4:3)</PresentationFormat>
  <Paragraphs>38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Dell</cp:lastModifiedBy>
  <cp:revision>117</cp:revision>
  <dcterms:created xsi:type="dcterms:W3CDTF">2021-01-29T04:19:07Z</dcterms:created>
  <dcterms:modified xsi:type="dcterms:W3CDTF">2024-11-01T06:12:17Z</dcterms:modified>
</cp:coreProperties>
</file>