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11" r:id="rId2"/>
    <p:sldId id="313" r:id="rId3"/>
    <p:sldId id="362" r:id="rId4"/>
    <p:sldId id="260" r:id="rId5"/>
    <p:sldId id="315" r:id="rId6"/>
    <p:sldId id="318" r:id="rId7"/>
    <p:sldId id="320" r:id="rId8"/>
    <p:sldId id="348" r:id="rId9"/>
    <p:sldId id="360" r:id="rId10"/>
    <p:sldId id="355" r:id="rId11"/>
    <p:sldId id="356" r:id="rId12"/>
    <p:sldId id="363" r:id="rId13"/>
    <p:sldId id="358" r:id="rId14"/>
    <p:sldId id="326" r:id="rId15"/>
    <p:sldId id="329" r:id="rId16"/>
    <p:sldId id="322" r:id="rId17"/>
    <p:sldId id="3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FAED11-6D46-4446-9DA9-94B155AFE5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0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&#7841;c%20thi&#7871;u%20nhi\Tam%20biet%20bup%20be%20-%20Top%20Ca%20%5bNCT%202278248657%5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Tam biet bup be - Top Ca [NCT 2278248657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172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33500" y="2214563"/>
            <a:ext cx="9632738" cy="542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3401"/>
              </a:avLst>
            </a:prstTxWarp>
          </a:bodyPr>
          <a:lstStyle/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83"/>
          <p:cNvSpPr>
            <a:spLocks noChangeArrowheads="1" noChangeShapeType="1" noTextEdit="1"/>
          </p:cNvSpPr>
          <p:nvPr/>
        </p:nvSpPr>
        <p:spPr bwMode="auto">
          <a:xfrm>
            <a:off x="1412950" y="3513121"/>
            <a:ext cx="9504686" cy="4924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840" b="1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grpSp>
        <p:nvGrpSpPr>
          <p:cNvPr id="4109" name="Group 10"/>
          <p:cNvGrpSpPr>
            <a:grpSpLocks/>
          </p:cNvGrpSpPr>
          <p:nvPr/>
        </p:nvGrpSpPr>
        <p:grpSpPr bwMode="auto">
          <a:xfrm>
            <a:off x="149" y="5316024"/>
            <a:ext cx="1792816" cy="1486522"/>
            <a:chOff x="3785" y="3491"/>
            <a:chExt cx="857" cy="821"/>
          </a:xfrm>
        </p:grpSpPr>
        <p:grpSp>
          <p:nvGrpSpPr>
            <p:cNvPr id="4112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4169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0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1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2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3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4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5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6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7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8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9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0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1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2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3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4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5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6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7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8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9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0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1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2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3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4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5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6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7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8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9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0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1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2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3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4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5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6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7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8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9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0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1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2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3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4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5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6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7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8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9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0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1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2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3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4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5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6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7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8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9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0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1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2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3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4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5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6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7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8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9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0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1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2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3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4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5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6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7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8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9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0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1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2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3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4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5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6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7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8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9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0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1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2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3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4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5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6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7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8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9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0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1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2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3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4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5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6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7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8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9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0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1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2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3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4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5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6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7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8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89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0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1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2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3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4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5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6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7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8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9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0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1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2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3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4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5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6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7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8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9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0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1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2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3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4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5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6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7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8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9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0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1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2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3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4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5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6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7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8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9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0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1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2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3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4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5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6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7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8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9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0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1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2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3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4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5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6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7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8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9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0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1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2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3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4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5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6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7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8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9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0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1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2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3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4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5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6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7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8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4113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4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5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6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7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8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9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0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1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2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3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4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5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6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7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8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9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0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1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2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3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4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5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6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7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8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9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0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1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2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3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4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5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6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7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8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9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0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1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2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3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4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5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6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7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8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9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0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1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2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3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4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5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6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7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8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24769" y="4115240"/>
            <a:ext cx="5578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3379" y="2386789"/>
            <a:ext cx="8575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07798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sz="54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</a:t>
            </a:r>
            <a:r>
              <a:rPr lang="en-US" sz="5400" b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sz="5400" b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G_12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38" y="541228"/>
            <a:ext cx="4537847" cy="290422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_12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29" y="3649729"/>
            <a:ext cx="4139139" cy="2923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12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29" y="554275"/>
            <a:ext cx="4125947" cy="2891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38938" y="4795310"/>
            <a:ext cx="4578574" cy="485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400">
                <a:solidFill>
                  <a:srgbClr val="FF0000"/>
                </a:solidFill>
                <a:latin typeface="+mj-lt"/>
              </a:rPr>
              <a:t>+B2: Vẽ hình ảnh phụ.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58742" y="308350"/>
            <a:ext cx="4698129" cy="49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3200">
                <a:solidFill>
                  <a:srgbClr val="FF0000"/>
                </a:solidFill>
                <a:latin typeface="+mj-lt"/>
              </a:rPr>
              <a:t>Cách vẽ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638938" y="4198114"/>
            <a:ext cx="4811113" cy="47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400">
                <a:solidFill>
                  <a:srgbClr val="FF0000"/>
                </a:solidFill>
                <a:latin typeface="+mj-lt"/>
              </a:rPr>
              <a:t>+B1: Vẽ hình ảnh chính.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1638938" y="5406712"/>
            <a:ext cx="4258005" cy="630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400">
                <a:solidFill>
                  <a:srgbClr val="FF0000"/>
                </a:solidFill>
                <a:latin typeface="+mj-lt"/>
              </a:rPr>
              <a:t>+B3: Vẽ màu.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Picture 4" descr="IMG_12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37" y="3576454"/>
            <a:ext cx="4139139" cy="2923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3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56" b="60346"/>
          <a:stretch/>
        </p:blipFill>
        <p:spPr bwMode="auto">
          <a:xfrm>
            <a:off x="1534510" y="2017473"/>
            <a:ext cx="6093787" cy="237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2" r="116" b="60346"/>
          <a:stretch/>
        </p:blipFill>
        <p:spPr bwMode="auto">
          <a:xfrm>
            <a:off x="7628297" y="2017473"/>
            <a:ext cx="2201777" cy="237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41746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2.</a:t>
            </a:r>
            <a:r>
              <a:rPr lang="vi-VN" sz="3200">
                <a:solidFill>
                  <a:srgbClr val="FF0000"/>
                </a:solidFill>
              </a:rPr>
              <a:t>Cách nặn</a:t>
            </a:r>
            <a:r>
              <a:rPr lang="en-US" sz="3200">
                <a:solidFill>
                  <a:srgbClr val="FF0000"/>
                </a:solidFill>
              </a:rPr>
              <a:t>.</a:t>
            </a:r>
            <a:endParaRPr lang="en-US" sz="3200"/>
          </a:p>
        </p:txBody>
      </p:sp>
      <p:sp>
        <p:nvSpPr>
          <p:cNvPr id="7" name="Subtitle 6"/>
          <p:cNvSpPr>
            <a:spLocks noGrp="1"/>
          </p:cNvSpPr>
          <p:nvPr>
            <p:ph type="body" idx="1"/>
          </p:nvPr>
        </p:nvSpPr>
        <p:spPr>
          <a:xfrm>
            <a:off x="1207650" y="4719145"/>
            <a:ext cx="5172129" cy="1460938"/>
          </a:xfrm>
        </p:spPr>
        <p:txBody>
          <a:bodyPr>
            <a:normAutofit/>
          </a:bodyPr>
          <a:lstStyle/>
          <a:p>
            <a:pPr algn="l"/>
            <a:r>
              <a:rPr lang="vi-VN">
                <a:solidFill>
                  <a:srgbClr val="FF0000"/>
                </a:solidFill>
                <a:latin typeface="+mj-lt"/>
              </a:rPr>
              <a:t>+B1: Nặn phần lớn.</a:t>
            </a:r>
          </a:p>
          <a:p>
            <a:pPr algn="l"/>
            <a:r>
              <a:rPr lang="vi-VN">
                <a:solidFill>
                  <a:srgbClr val="FF0000"/>
                </a:solidFill>
                <a:latin typeface="+mj-lt"/>
              </a:rPr>
              <a:t>+B2: Nặn chi tiết. </a:t>
            </a:r>
          </a:p>
          <a:p>
            <a:pPr algn="l"/>
            <a:r>
              <a:rPr lang="vi-VN">
                <a:solidFill>
                  <a:srgbClr val="FF0000"/>
                </a:solidFill>
                <a:latin typeface="+mj-lt"/>
              </a:rPr>
              <a:t>+B3: Tạo thêm phối cảnh 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13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08" y="199697"/>
            <a:ext cx="3932237" cy="85133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3.</a:t>
            </a:r>
            <a:r>
              <a:rPr lang="vi-VN">
                <a:solidFill>
                  <a:srgbClr val="FF0000"/>
                </a:solidFill>
              </a:rPr>
              <a:t>Cách xé dán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73" t="7534" r="2831" b="4452"/>
          <a:stretch/>
        </p:blipFill>
        <p:spPr>
          <a:xfrm rot="5400000">
            <a:off x="2301983" y="1681765"/>
            <a:ext cx="3815393" cy="2701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2952078" y="5244662"/>
            <a:ext cx="3700969" cy="1366345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FF0000"/>
                </a:solidFill>
                <a:latin typeface="+mj-lt"/>
              </a:rPr>
              <a:t>+B1: Xé dán phần lớn. 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+B2: Xé thêm chi tiết.</a:t>
            </a:r>
          </a:p>
          <a:p>
            <a:endParaRPr lang="vi-VN" sz="2400">
              <a:solidFill>
                <a:srgbClr val="FF0000"/>
              </a:solidFill>
              <a:latin typeface="+mj-lt"/>
            </a:endParaRPr>
          </a:p>
          <a:p>
            <a:endParaRPr lang="vi-VN" sz="2400">
              <a:solidFill>
                <a:srgbClr val="FF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6476" t="16227" r="11181" b="9655"/>
          <a:stretch/>
        </p:blipFill>
        <p:spPr>
          <a:xfrm rot="5400000">
            <a:off x="5833144" y="1731032"/>
            <a:ext cx="3825795" cy="2613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80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mĩ thuật tranh 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0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091138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8898" r="-118" b="2717"/>
          <a:stretch/>
        </p:blipFill>
        <p:spPr bwMode="auto">
          <a:xfrm>
            <a:off x="736600" y="1250730"/>
            <a:ext cx="5086132" cy="440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"/>
          <a:stretch/>
        </p:blipFill>
        <p:spPr>
          <a:xfrm>
            <a:off x="6579476" y="1250730"/>
            <a:ext cx="4824248" cy="423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00125"/>
            <a:ext cx="409473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931219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3503910"/>
            <a:ext cx="3619499" cy="2030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3125" y="2857500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1250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1249" y="5754191"/>
            <a:ext cx="36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1" y="3503910"/>
            <a:ext cx="4048124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8249" y="5929312"/>
            <a:ext cx="404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5874" y="4071937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th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192000" cy="69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769105" y="847976"/>
            <a:ext cx="10653789" cy="1674508"/>
          </a:xfrm>
        </p:spPr>
        <p:txBody>
          <a:bodyPr>
            <a:normAutofit/>
          </a:bodyPr>
          <a:lstStyle/>
          <a:p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ƠN THÀY CÔ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9323" y="2974428"/>
            <a:ext cx="709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1: TÌM HIỂU CHỦ ĐỀ - CÁCH THỂ HIỆN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9323" y="3431205"/>
            <a:ext cx="62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2: THỰC HÀNH  NHÓM - NHẬN XÉT 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9323" y="3887982"/>
            <a:ext cx="69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3: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</a:t>
            </a: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CHIA SẺ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9322" y="4344759"/>
            <a:ext cx="769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4: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TRÍ BÁO TƯỜNG NGÀY 20-11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652" y="1886890"/>
            <a:ext cx="10500210" cy="2661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vi-VN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được hình ảnh và tạo được bức tranh chủ đề về thầy cô. </a:t>
            </a:r>
          </a:p>
          <a:p>
            <a:pPr>
              <a:lnSpc>
                <a:spcPts val="2518"/>
              </a:lnSpc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tường sử dụng trong ngày Nhà giáo Việt Nam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20-11.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endParaRPr lang="vi-V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endParaRPr lang="vi-VN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ƠN THÀY CÔ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6" y="785448"/>
            <a:ext cx="5029200" cy="2876584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951890"/>
            <a:ext cx="4949824" cy="311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6"/>
            <a:ext cx="4949825" cy="2876585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1080544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vi-VN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Thầy </a:t>
            </a:r>
            <a:r>
              <a:rPr lang="en-US" sz="3600" b="1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nhà trường</a:t>
            </a:r>
            <a:r>
              <a:rPr lang="vi-VN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584" y="4214852"/>
            <a:ext cx="5739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?Nêu các hoạt động của t</a:t>
            </a:r>
            <a:r>
              <a:rPr lang="en-US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hầy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ảnh?</a:t>
            </a:r>
            <a:endParaRPr lang="vi-VN" sz="36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A38912C-1803-D841-036C-3AAB735ACFFD}"/>
              </a:ext>
            </a:extLst>
          </p:cNvPr>
          <p:cNvSpPr/>
          <p:nvPr/>
        </p:nvSpPr>
        <p:spPr>
          <a:xfrm>
            <a:off x="5209953" y="3125972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C4B02B8-4E4E-B81C-E266-FAA3CD0F1B20}"/>
              </a:ext>
            </a:extLst>
          </p:cNvPr>
          <p:cNvSpPr/>
          <p:nvPr/>
        </p:nvSpPr>
        <p:spPr>
          <a:xfrm>
            <a:off x="10834074" y="3114604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09BFC89-F8A3-CC7D-24C8-5D9BD18A9BAC}"/>
              </a:ext>
            </a:extLst>
          </p:cNvPr>
          <p:cNvSpPr/>
          <p:nvPr/>
        </p:nvSpPr>
        <p:spPr>
          <a:xfrm>
            <a:off x="10881972" y="6532954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738194" y="987971"/>
            <a:ext cx="2732443" cy="3509221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30" y="901971"/>
            <a:ext cx="3444791" cy="300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953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 - Thảo luận nhóm </a:t>
            </a:r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</a:t>
            </a:r>
            <a:r>
              <a:rPr lang="vi-VN" sz="3600" b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(2)’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4748465"/>
            <a:ext cx="7046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? Nội dung các bức tranh trên ? </a:t>
            </a:r>
          </a:p>
          <a:p>
            <a:pPr algn="ctr"/>
            <a:r>
              <a:rPr lang="vi-VN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? Màu sắc sử dụng trong tranh? </a:t>
            </a:r>
          </a:p>
          <a:p>
            <a:pPr algn="ctr"/>
            <a:r>
              <a:rPr lang="vi-VN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Chất liệu thể hiện là gì?</a:t>
            </a:r>
          </a:p>
        </p:txBody>
      </p:sp>
      <p:pic>
        <p:nvPicPr>
          <p:cNvPr id="29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94" y="1086910"/>
            <a:ext cx="3252313" cy="31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2" y="4245921"/>
            <a:ext cx="3350548" cy="245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A7C834F9-4EB4-55CD-094E-19E7AD98DAA5}"/>
              </a:ext>
            </a:extLst>
          </p:cNvPr>
          <p:cNvSpPr/>
          <p:nvPr/>
        </p:nvSpPr>
        <p:spPr>
          <a:xfrm>
            <a:off x="2962644" y="3857580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A22A97D-7CD0-10E7-FE84-9B6F60B5EB21}"/>
              </a:ext>
            </a:extLst>
          </p:cNvPr>
          <p:cNvSpPr/>
          <p:nvPr/>
        </p:nvSpPr>
        <p:spPr>
          <a:xfrm>
            <a:off x="6579023" y="3703431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C007E93-0694-A466-D60D-B3EBDBEF6746}"/>
              </a:ext>
            </a:extLst>
          </p:cNvPr>
          <p:cNvSpPr/>
          <p:nvPr/>
        </p:nvSpPr>
        <p:spPr>
          <a:xfrm>
            <a:off x="10598941" y="3381972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A97E550-6416-3EC5-D92E-768F389A0AA5}"/>
              </a:ext>
            </a:extLst>
          </p:cNvPr>
          <p:cNvSpPr/>
          <p:nvPr/>
        </p:nvSpPr>
        <p:spPr>
          <a:xfrm>
            <a:off x="10598941" y="6165955"/>
            <a:ext cx="560484" cy="5360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749691" y="635121"/>
            <a:ext cx="1075222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về thầy cô rất gần gũi. HS có thể lựa chọn các công việc hằng ngày của thầy cô ở trường như: giảng bài; tham gia các hoạt động nhà trường; chăm sóc, quan tâm đến HS… để vẽ bức tranh về thầy cô.</a:t>
            </a:r>
          </a:p>
        </p:txBody>
      </p:sp>
    </p:spTree>
    <p:extLst>
      <p:ext uri="{BB962C8B-B14F-4D97-AF65-F5344CB8AC3E}">
        <p14:creationId xmlns:p14="http://schemas.microsoft.com/office/powerpoint/2010/main" val="29112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G_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8" y="581609"/>
            <a:ext cx="8783052" cy="579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732548" y="581608"/>
            <a:ext cx="8783052" cy="57951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9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2188</TotalTime>
  <Words>383</Words>
  <Application>Microsoft Office PowerPoint</Application>
  <PresentationFormat>Widescreen</PresentationFormat>
  <Paragraphs>65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.VnArialH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Thầy cô trong nhà trường </vt:lpstr>
      <vt:lpstr>PowerPoint Presentation</vt:lpstr>
      <vt:lpstr>PowerPoint Presentation</vt:lpstr>
      <vt:lpstr>PowerPoint Presentation</vt:lpstr>
      <vt:lpstr>PowerPoint Presentation</vt:lpstr>
      <vt:lpstr>2.Cách nặn.</vt:lpstr>
      <vt:lpstr>3.Cách xé dán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208</cp:revision>
  <dcterms:created xsi:type="dcterms:W3CDTF">2021-10-30T03:10:00Z</dcterms:created>
  <dcterms:modified xsi:type="dcterms:W3CDTF">2024-12-05T03:54:00Z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