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3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D6DA0-5ADF-406C-96FC-72CC14CAC7D6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68532-DB70-488A-9DDD-2B5AC02DF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71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58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7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2685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3980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303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50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77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400">
              <a:defRPr/>
            </a:pPr>
            <a:fld id="{5C02AEFD-FEDB-4542-BE9E-D4DED9AFC90C}" type="slidenum">
              <a:rPr lang="en-US" smtClean="0">
                <a:solidFill>
                  <a:prstClr val="black"/>
                </a:solidFill>
              </a:rPr>
              <a:pPr defTabSz="914400"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76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505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 defTabSz="914400">
                <a:defRPr/>
              </a:p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870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352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2669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5598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B8D2-F9BC-4A8E-B65D-36A3CD54DA1B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9707-8A76-44DB-B597-EA720F1A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4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B8D2-F9BC-4A8E-B65D-36A3CD54DA1B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9707-8A76-44DB-B597-EA720F1A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8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B8D2-F9BC-4A8E-B65D-36A3CD54DA1B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9707-8A76-44DB-B597-EA720F1A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04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36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8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12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473828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312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B8D2-F9BC-4A8E-B65D-36A3CD54DA1B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9707-8A76-44DB-B597-EA720F1A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7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B8D2-F9BC-4A8E-B65D-36A3CD54DA1B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9707-8A76-44DB-B597-EA720F1A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1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B8D2-F9BC-4A8E-B65D-36A3CD54DA1B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9707-8A76-44DB-B597-EA720F1A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B8D2-F9BC-4A8E-B65D-36A3CD54DA1B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9707-8A76-44DB-B597-EA720F1A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2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B8D2-F9BC-4A8E-B65D-36A3CD54DA1B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9707-8A76-44DB-B597-EA720F1A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B8D2-F9BC-4A8E-B65D-36A3CD54DA1B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9707-8A76-44DB-B597-EA720F1A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5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B8D2-F9BC-4A8E-B65D-36A3CD54DA1B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9707-8A76-44DB-B597-EA720F1A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7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B8D2-F9BC-4A8E-B65D-36A3CD54DA1B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19707-8A76-44DB-B597-EA720F1A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7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BB8D2-F9BC-4A8E-B65D-36A3CD54DA1B}" type="datetimeFigureOut">
              <a:rPr lang="en-US" smtClean="0"/>
              <a:t>10/20/2024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19707-8A76-44DB-B597-EA720F1A6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74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3.xml"/><Relationship Id="rId7" Type="http://schemas.openxmlformats.org/officeDocument/2006/relationships/image" Target="../media/image2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9.png"/><Relationship Id="rId4" Type="http://schemas.openxmlformats.org/officeDocument/2006/relationships/tags" Target="../tags/tag4.xml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3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4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0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5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4.png"/><Relationship Id="rId5" Type="http://schemas.openxmlformats.org/officeDocument/2006/relationships/audio" Target="NULL" TargetMode="External"/><Relationship Id="rId1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6" Type="http://schemas.openxmlformats.org/officeDocument/2006/relationships/image" Target="../media/image15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8.png"/><Relationship Id="rId5" Type="http://schemas.openxmlformats.org/officeDocument/2006/relationships/audio" Target="NULL" TargetMode="External"/><Relationship Id="rId1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0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5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4.png"/><Relationship Id="rId5" Type="http://schemas.openxmlformats.org/officeDocument/2006/relationships/audio" Target="NULL" TargetMode="External"/><Relationship Id="rId15" Type="http://schemas.microsoft.com/office/2007/relationships/hdphoto" Target="../media/hdphoto4.wdp"/><Relationship Id="rId10" Type="http://schemas.openxmlformats.org/officeDocument/2006/relationships/image" Target="../media/image19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NULL" TargetMode="External"/><Relationship Id="rId7" Type="http://schemas.openxmlformats.org/officeDocument/2006/relationships/image" Target="../media/image1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2.xml"/><Relationship Id="rId10" Type="http://schemas.microsoft.com/office/2007/relationships/hdphoto" Target="../media/hdphoto1.wdp"/><Relationship Id="rId4" Type="http://schemas.microsoft.com/office/2007/relationships/media" Target="../media/media3.mp3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55626" y="1674481"/>
            <a:ext cx="10144357" cy="1300286"/>
          </a:xfrm>
          <a:prstGeom prst="rect">
            <a:avLst/>
          </a:prstGeom>
          <a:noFill/>
        </p:spPr>
        <p:txBody>
          <a:bodyPr wrap="square" lIns="68499" tIns="34287" rIns="68499" bIns="34287" rtlCol="0">
            <a:spAutoFit/>
          </a:bodyPr>
          <a:lstStyle/>
          <a:p>
            <a:pPr algn="ctr" defTabSz="684886">
              <a:lnSpc>
                <a:spcPct val="150000"/>
              </a:lnSpc>
            </a:pPr>
            <a:r>
              <a:rPr lang="en-US" sz="5333" b="1" dirty="0" err="1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333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333" b="1" dirty="0" err="1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333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5333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333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5333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791BD9-D0A3-4A21-8943-5E5E98F00B83}"/>
              </a:ext>
            </a:extLst>
          </p:cNvPr>
          <p:cNvSpPr txBox="1">
            <a:spLocks/>
          </p:cNvSpPr>
          <p:nvPr/>
        </p:nvSpPr>
        <p:spPr>
          <a:xfrm>
            <a:off x="211180" y="289734"/>
            <a:ext cx="11233248" cy="1384747"/>
          </a:xfrm>
          <a:prstGeom prst="rect">
            <a:avLst/>
          </a:prstGeom>
        </p:spPr>
        <p:txBody>
          <a:bodyPr lIns="121781" tIns="60891" rIns="121781" bIns="6089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3206750" algn="l"/>
              </a:tabLst>
            </a:pP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THẦY CÔ VÀ CÁC EM VỀ DỰ GIỜ LỚP 2C</a:t>
            </a:r>
          </a:p>
          <a:p>
            <a:pPr algn="ctr">
              <a:tabLst>
                <a:tab pos="3206750" algn="l"/>
              </a:tabLst>
            </a:pP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912" y="3049048"/>
            <a:ext cx="6708048" cy="3529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96009B-60B3-4CB5-BDD1-F95D552381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087" y="1021009"/>
            <a:ext cx="2541845" cy="355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67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424B5F-0445-48D2-98A5-4B1BCF2A11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6" t="4519" r="1233" b="7851"/>
          <a:stretch/>
        </p:blipFill>
        <p:spPr>
          <a:xfrm>
            <a:off x="670633" y="96565"/>
            <a:ext cx="10027919" cy="60095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2173321" y="337827"/>
            <a:ext cx="6695440" cy="1774923"/>
          </a:xfrm>
          <a:prstGeom prst="rect">
            <a:avLst/>
          </a:prstGeom>
          <a:noFill/>
        </p:spPr>
        <p:txBody>
          <a:bodyPr wrap="square" lIns="91284" tIns="45695" rIns="91284" bIns="45695" rtlCol="0">
            <a:spAutoFit/>
          </a:bodyPr>
          <a:lstStyle/>
          <a:p>
            <a:pPr algn="ctr" defTabSz="913176">
              <a:defRPr/>
            </a:pPr>
            <a:r>
              <a:rPr lang="en-US" sz="5467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Cùng</a:t>
            </a:r>
            <a:r>
              <a:rPr lang="en-US" sz="5467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67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lắng</a:t>
            </a:r>
            <a:r>
              <a:rPr lang="en-US" sz="5467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67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nghe</a:t>
            </a:r>
            <a:r>
              <a:rPr lang="en-US" sz="5467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67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cô</a:t>
            </a:r>
            <a:r>
              <a:rPr lang="en-US" sz="5467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67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</a:t>
            </a:r>
            <a:r>
              <a:rPr lang="en-US" sz="5467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67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và</a:t>
            </a:r>
            <a:r>
              <a:rPr lang="en-US" sz="5467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67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đọc</a:t>
            </a:r>
            <a:r>
              <a:rPr lang="en-US" sz="5467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67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thầm</a:t>
            </a:r>
            <a:r>
              <a:rPr lang="en-US" sz="5467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67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theo</a:t>
            </a:r>
            <a:r>
              <a:rPr lang="en-US" sz="5467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467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nhé</a:t>
            </a:r>
            <a:r>
              <a:rPr lang="en-US" sz="5467" dirty="0">
                <a:solidFill>
                  <a:srgbClr val="FFFF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!</a:t>
            </a: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-4685" y="1"/>
            <a:ext cx="1213285" cy="1061299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76">
                <a:defRPr/>
              </a:pPr>
              <a:endParaRPr lang="zh-CN" altLang="en-US" sz="20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176">
                <a:defRPr/>
              </a:pPr>
              <a:r>
                <a:rPr lang="en-US" altLang="zh-CN" sz="4400" b="1" dirty="0">
                  <a:solidFill>
                    <a:srgbClr val="ED2F6A"/>
                  </a:solidFill>
                  <a:cs typeface="+mn-ea"/>
                  <a:sym typeface="+mn-lt"/>
                </a:rPr>
                <a:t>1</a:t>
              </a:r>
              <a:endParaRPr lang="zh-CN" altLang="en-US" sz="4400" b="1" dirty="0">
                <a:solidFill>
                  <a:srgbClr val="ED2F6A"/>
                </a:solidFill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3176">
                <a:defRPr/>
              </a:pPr>
              <a:endParaRPr lang="zh-CN" altLang="en-US" sz="20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94438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07853" y="1448568"/>
            <a:ext cx="9284147" cy="4520432"/>
            <a:chOff x="2180890" y="590549"/>
            <a:chExt cx="6963110" cy="3390324"/>
          </a:xfrm>
        </p:grpSpPr>
        <p:sp>
          <p:nvSpPr>
            <p:cNvPr id="3" name="Freeform 2"/>
            <p:cNvSpPr/>
            <p:nvPr/>
          </p:nvSpPr>
          <p:spPr>
            <a:xfrm>
              <a:off x="2180890" y="590549"/>
              <a:ext cx="883121" cy="1261602"/>
            </a:xfrm>
            <a:custGeom>
              <a:avLst/>
              <a:gdLst>
                <a:gd name="connsiteX0" fmla="*/ 0 w 1261601"/>
                <a:gd name="connsiteY0" fmla="*/ 0 h 883120"/>
                <a:gd name="connsiteX1" fmla="*/ 820041 w 1261601"/>
                <a:gd name="connsiteY1" fmla="*/ 0 h 883120"/>
                <a:gd name="connsiteX2" fmla="*/ 1261601 w 1261601"/>
                <a:gd name="connsiteY2" fmla="*/ 441560 h 883120"/>
                <a:gd name="connsiteX3" fmla="*/ 820041 w 1261601"/>
                <a:gd name="connsiteY3" fmla="*/ 883120 h 883120"/>
                <a:gd name="connsiteX4" fmla="*/ 0 w 1261601"/>
                <a:gd name="connsiteY4" fmla="*/ 883120 h 883120"/>
                <a:gd name="connsiteX5" fmla="*/ 441560 w 1261601"/>
                <a:gd name="connsiteY5" fmla="*/ 441560 h 883120"/>
                <a:gd name="connsiteX6" fmla="*/ 0 w 1261601"/>
                <a:gd name="connsiteY6" fmla="*/ 0 h 88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601" h="883120">
                  <a:moveTo>
                    <a:pt x="1261600" y="0"/>
                  </a:moveTo>
                  <a:lnTo>
                    <a:pt x="1261600" y="574028"/>
                  </a:lnTo>
                  <a:lnTo>
                    <a:pt x="630801" y="883120"/>
                  </a:lnTo>
                  <a:lnTo>
                    <a:pt x="1" y="574028"/>
                  </a:lnTo>
                  <a:lnTo>
                    <a:pt x="1" y="0"/>
                  </a:lnTo>
                  <a:lnTo>
                    <a:pt x="630801" y="309092"/>
                  </a:lnTo>
                  <a:lnTo>
                    <a:pt x="126160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1" tIns="609067" rIns="20320" bIns="609068" numCol="1" spcCol="1270" anchor="ctr" anchorCtr="0">
              <a:noAutofit/>
            </a:bodyPr>
            <a:lstStyle/>
            <a:p>
              <a:pPr algn="ctr" defTabSz="142236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33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Khổ</a:t>
              </a:r>
              <a:r>
                <a:rPr lang="en-US" sz="3733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 defTabSz="142236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33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3064010" y="594302"/>
              <a:ext cx="6079990" cy="820473"/>
            </a:xfrm>
            <a:custGeom>
              <a:avLst/>
              <a:gdLst>
                <a:gd name="connsiteX0" fmla="*/ 136748 w 820472"/>
                <a:gd name="connsiteY0" fmla="*/ 0 h 6079989"/>
                <a:gd name="connsiteX1" fmla="*/ 683724 w 820472"/>
                <a:gd name="connsiteY1" fmla="*/ 0 h 6079989"/>
                <a:gd name="connsiteX2" fmla="*/ 820472 w 820472"/>
                <a:gd name="connsiteY2" fmla="*/ 136748 h 6079989"/>
                <a:gd name="connsiteX3" fmla="*/ 820472 w 820472"/>
                <a:gd name="connsiteY3" fmla="*/ 6079989 h 6079989"/>
                <a:gd name="connsiteX4" fmla="*/ 820472 w 820472"/>
                <a:gd name="connsiteY4" fmla="*/ 6079989 h 6079989"/>
                <a:gd name="connsiteX5" fmla="*/ 0 w 820472"/>
                <a:gd name="connsiteY5" fmla="*/ 6079989 h 6079989"/>
                <a:gd name="connsiteX6" fmla="*/ 0 w 820472"/>
                <a:gd name="connsiteY6" fmla="*/ 6079989 h 6079989"/>
                <a:gd name="connsiteX7" fmla="*/ 0 w 820472"/>
                <a:gd name="connsiteY7" fmla="*/ 136748 h 6079989"/>
                <a:gd name="connsiteX8" fmla="*/ 136748 w 820472"/>
                <a:gd name="connsiteY8" fmla="*/ 0 h 6079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0472" h="6079989">
                  <a:moveTo>
                    <a:pt x="820472" y="1013354"/>
                  </a:moveTo>
                  <a:lnTo>
                    <a:pt x="820472" y="5066635"/>
                  </a:lnTo>
                  <a:cubicBezTo>
                    <a:pt x="820472" y="5626294"/>
                    <a:pt x="812210" y="6079985"/>
                    <a:pt x="802018" y="6079985"/>
                  </a:cubicBezTo>
                  <a:lnTo>
                    <a:pt x="0" y="6079985"/>
                  </a:lnTo>
                  <a:lnTo>
                    <a:pt x="0" y="6079985"/>
                  </a:lnTo>
                  <a:lnTo>
                    <a:pt x="0" y="4"/>
                  </a:lnTo>
                  <a:lnTo>
                    <a:pt x="0" y="4"/>
                  </a:lnTo>
                  <a:lnTo>
                    <a:pt x="802018" y="4"/>
                  </a:lnTo>
                  <a:cubicBezTo>
                    <a:pt x="812210" y="4"/>
                    <a:pt x="820472" y="453695"/>
                    <a:pt x="820472" y="101335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3447" tIns="80496" rIns="80496" bIns="80497" numCol="1" spcCol="1270" anchor="ctr" anchorCtr="0">
              <a:noAutofit/>
            </a:bodyPr>
            <a:lstStyle/>
            <a:p>
              <a:pPr marL="380990" lvl="1" indent="-380990" defTabSz="189648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4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Từ đầu..... cười thật tươi.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180890" y="1656786"/>
              <a:ext cx="883121" cy="1261602"/>
            </a:xfrm>
            <a:custGeom>
              <a:avLst/>
              <a:gdLst>
                <a:gd name="connsiteX0" fmla="*/ 0 w 1261601"/>
                <a:gd name="connsiteY0" fmla="*/ 0 h 883120"/>
                <a:gd name="connsiteX1" fmla="*/ 820041 w 1261601"/>
                <a:gd name="connsiteY1" fmla="*/ 0 h 883120"/>
                <a:gd name="connsiteX2" fmla="*/ 1261601 w 1261601"/>
                <a:gd name="connsiteY2" fmla="*/ 441560 h 883120"/>
                <a:gd name="connsiteX3" fmla="*/ 820041 w 1261601"/>
                <a:gd name="connsiteY3" fmla="*/ 883120 h 883120"/>
                <a:gd name="connsiteX4" fmla="*/ 0 w 1261601"/>
                <a:gd name="connsiteY4" fmla="*/ 883120 h 883120"/>
                <a:gd name="connsiteX5" fmla="*/ 441560 w 1261601"/>
                <a:gd name="connsiteY5" fmla="*/ 441560 h 883120"/>
                <a:gd name="connsiteX6" fmla="*/ 0 w 1261601"/>
                <a:gd name="connsiteY6" fmla="*/ 0 h 88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601" h="883120">
                  <a:moveTo>
                    <a:pt x="1261600" y="0"/>
                  </a:moveTo>
                  <a:lnTo>
                    <a:pt x="1261600" y="574028"/>
                  </a:lnTo>
                  <a:lnTo>
                    <a:pt x="630801" y="883120"/>
                  </a:lnTo>
                  <a:lnTo>
                    <a:pt x="1" y="574028"/>
                  </a:lnTo>
                  <a:lnTo>
                    <a:pt x="1" y="0"/>
                  </a:lnTo>
                  <a:lnTo>
                    <a:pt x="630801" y="309092"/>
                  </a:lnTo>
                  <a:lnTo>
                    <a:pt x="126160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1" tIns="609067" rIns="20320" bIns="609068" numCol="1" spcCol="1270" anchor="ctr" anchorCtr="0">
              <a:noAutofit/>
            </a:bodyPr>
            <a:lstStyle/>
            <a:p>
              <a:pPr algn="ctr" defTabSz="142236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33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Khổ</a:t>
              </a:r>
              <a:r>
                <a:rPr lang="en-US" sz="3733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2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064010" y="1656787"/>
              <a:ext cx="6079990" cy="820041"/>
            </a:xfrm>
            <a:custGeom>
              <a:avLst/>
              <a:gdLst>
                <a:gd name="connsiteX0" fmla="*/ 136676 w 820040"/>
                <a:gd name="connsiteY0" fmla="*/ 0 h 6079989"/>
                <a:gd name="connsiteX1" fmla="*/ 683364 w 820040"/>
                <a:gd name="connsiteY1" fmla="*/ 0 h 6079989"/>
                <a:gd name="connsiteX2" fmla="*/ 820040 w 820040"/>
                <a:gd name="connsiteY2" fmla="*/ 136676 h 6079989"/>
                <a:gd name="connsiteX3" fmla="*/ 820040 w 820040"/>
                <a:gd name="connsiteY3" fmla="*/ 6079989 h 6079989"/>
                <a:gd name="connsiteX4" fmla="*/ 820040 w 820040"/>
                <a:gd name="connsiteY4" fmla="*/ 6079989 h 6079989"/>
                <a:gd name="connsiteX5" fmla="*/ 0 w 820040"/>
                <a:gd name="connsiteY5" fmla="*/ 6079989 h 6079989"/>
                <a:gd name="connsiteX6" fmla="*/ 0 w 820040"/>
                <a:gd name="connsiteY6" fmla="*/ 6079989 h 6079989"/>
                <a:gd name="connsiteX7" fmla="*/ 0 w 820040"/>
                <a:gd name="connsiteY7" fmla="*/ 136676 h 6079989"/>
                <a:gd name="connsiteX8" fmla="*/ 136676 w 820040"/>
                <a:gd name="connsiteY8" fmla="*/ 0 h 6079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0040" h="6079989">
                  <a:moveTo>
                    <a:pt x="820040" y="1013354"/>
                  </a:moveTo>
                  <a:lnTo>
                    <a:pt x="820040" y="5066635"/>
                  </a:lnTo>
                  <a:cubicBezTo>
                    <a:pt x="820040" y="5626293"/>
                    <a:pt x="811787" y="6079985"/>
                    <a:pt x="801606" y="6079985"/>
                  </a:cubicBezTo>
                  <a:lnTo>
                    <a:pt x="0" y="6079985"/>
                  </a:lnTo>
                  <a:lnTo>
                    <a:pt x="0" y="6079985"/>
                  </a:lnTo>
                  <a:lnTo>
                    <a:pt x="0" y="4"/>
                  </a:lnTo>
                  <a:lnTo>
                    <a:pt x="0" y="4"/>
                  </a:lnTo>
                  <a:lnTo>
                    <a:pt x="801606" y="4"/>
                  </a:lnTo>
                  <a:cubicBezTo>
                    <a:pt x="811787" y="4"/>
                    <a:pt x="820040" y="453696"/>
                    <a:pt x="820040" y="101335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3447" tIns="80468" rIns="80468" bIns="80469" numCol="1" spcCol="1270" anchor="ctr" anchorCtr="0">
              <a:noAutofit/>
            </a:bodyPr>
            <a:lstStyle/>
            <a:p>
              <a:pPr marL="380990" lvl="1" indent="-380990" defTabSz="189648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4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Tiếp..... Em học bài.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180890" y="2719271"/>
              <a:ext cx="883121" cy="1261602"/>
            </a:xfrm>
            <a:custGeom>
              <a:avLst/>
              <a:gdLst>
                <a:gd name="connsiteX0" fmla="*/ 0 w 1261601"/>
                <a:gd name="connsiteY0" fmla="*/ 0 h 883120"/>
                <a:gd name="connsiteX1" fmla="*/ 820041 w 1261601"/>
                <a:gd name="connsiteY1" fmla="*/ 0 h 883120"/>
                <a:gd name="connsiteX2" fmla="*/ 1261601 w 1261601"/>
                <a:gd name="connsiteY2" fmla="*/ 441560 h 883120"/>
                <a:gd name="connsiteX3" fmla="*/ 820041 w 1261601"/>
                <a:gd name="connsiteY3" fmla="*/ 883120 h 883120"/>
                <a:gd name="connsiteX4" fmla="*/ 0 w 1261601"/>
                <a:gd name="connsiteY4" fmla="*/ 883120 h 883120"/>
                <a:gd name="connsiteX5" fmla="*/ 441560 w 1261601"/>
                <a:gd name="connsiteY5" fmla="*/ 441560 h 883120"/>
                <a:gd name="connsiteX6" fmla="*/ 0 w 1261601"/>
                <a:gd name="connsiteY6" fmla="*/ 0 h 88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601" h="883120">
                  <a:moveTo>
                    <a:pt x="1261600" y="0"/>
                  </a:moveTo>
                  <a:lnTo>
                    <a:pt x="1261600" y="574028"/>
                  </a:lnTo>
                  <a:lnTo>
                    <a:pt x="630801" y="883120"/>
                  </a:lnTo>
                  <a:lnTo>
                    <a:pt x="1" y="574028"/>
                  </a:lnTo>
                  <a:lnTo>
                    <a:pt x="1" y="0"/>
                  </a:lnTo>
                  <a:lnTo>
                    <a:pt x="630801" y="309092"/>
                  </a:lnTo>
                  <a:lnTo>
                    <a:pt x="126160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1" tIns="609067" rIns="20320" bIns="609068" numCol="1" spcCol="1270" anchor="ctr" anchorCtr="0">
              <a:noAutofit/>
            </a:bodyPr>
            <a:lstStyle/>
            <a:p>
              <a:pPr algn="ctr" defTabSz="142236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33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Khổ</a:t>
              </a:r>
              <a:r>
                <a:rPr lang="en-US" sz="3733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3064010" y="2719273"/>
              <a:ext cx="6079990" cy="820041"/>
            </a:xfrm>
            <a:custGeom>
              <a:avLst/>
              <a:gdLst>
                <a:gd name="connsiteX0" fmla="*/ 136676 w 820040"/>
                <a:gd name="connsiteY0" fmla="*/ 0 h 6079989"/>
                <a:gd name="connsiteX1" fmla="*/ 683364 w 820040"/>
                <a:gd name="connsiteY1" fmla="*/ 0 h 6079989"/>
                <a:gd name="connsiteX2" fmla="*/ 820040 w 820040"/>
                <a:gd name="connsiteY2" fmla="*/ 136676 h 6079989"/>
                <a:gd name="connsiteX3" fmla="*/ 820040 w 820040"/>
                <a:gd name="connsiteY3" fmla="*/ 6079989 h 6079989"/>
                <a:gd name="connsiteX4" fmla="*/ 820040 w 820040"/>
                <a:gd name="connsiteY4" fmla="*/ 6079989 h 6079989"/>
                <a:gd name="connsiteX5" fmla="*/ 0 w 820040"/>
                <a:gd name="connsiteY5" fmla="*/ 6079989 h 6079989"/>
                <a:gd name="connsiteX6" fmla="*/ 0 w 820040"/>
                <a:gd name="connsiteY6" fmla="*/ 6079989 h 6079989"/>
                <a:gd name="connsiteX7" fmla="*/ 0 w 820040"/>
                <a:gd name="connsiteY7" fmla="*/ 136676 h 6079989"/>
                <a:gd name="connsiteX8" fmla="*/ 136676 w 820040"/>
                <a:gd name="connsiteY8" fmla="*/ 0 h 6079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0040" h="6079989">
                  <a:moveTo>
                    <a:pt x="820040" y="1013354"/>
                  </a:moveTo>
                  <a:lnTo>
                    <a:pt x="820040" y="5066635"/>
                  </a:lnTo>
                  <a:cubicBezTo>
                    <a:pt x="820040" y="5626293"/>
                    <a:pt x="811787" y="6079985"/>
                    <a:pt x="801606" y="6079985"/>
                  </a:cubicBezTo>
                  <a:lnTo>
                    <a:pt x="0" y="6079985"/>
                  </a:lnTo>
                  <a:lnTo>
                    <a:pt x="0" y="6079985"/>
                  </a:lnTo>
                  <a:lnTo>
                    <a:pt x="0" y="4"/>
                  </a:lnTo>
                  <a:lnTo>
                    <a:pt x="0" y="4"/>
                  </a:lnTo>
                  <a:lnTo>
                    <a:pt x="801606" y="4"/>
                  </a:lnTo>
                  <a:cubicBezTo>
                    <a:pt x="811787" y="4"/>
                    <a:pt x="820040" y="453696"/>
                    <a:pt x="820040" y="1013354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3447" tIns="80468" rIns="80468" bIns="80469" numCol="1" spcCol="1270" anchor="ctr" anchorCtr="0">
              <a:noAutofit/>
            </a:bodyPr>
            <a:lstStyle/>
            <a:p>
              <a:pPr marL="380990" lvl="1" indent="-380990" defTabSz="1896486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4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Khổ còn lại.</a:t>
              </a:r>
            </a:p>
          </p:txBody>
        </p:sp>
      </p:grpSp>
      <p:sp>
        <p:nvSpPr>
          <p:cNvPr id="6" name="Oval Callout 5"/>
          <p:cNvSpPr/>
          <p:nvPr/>
        </p:nvSpPr>
        <p:spPr>
          <a:xfrm>
            <a:off x="158802" y="1174088"/>
            <a:ext cx="2940124" cy="3309275"/>
          </a:xfrm>
          <a:prstGeom prst="wedgeEllipseCallout">
            <a:avLst>
              <a:gd name="adj1" fmla="val -2024"/>
              <a:gd name="adj2" fmla="val 75433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21829" tIns="60915" rIns="121829" bIns="60915" spcCol="0" rtlCol="0" anchor="ctr"/>
          <a:lstStyle/>
          <a:p>
            <a:pPr algn="ctr"/>
            <a:r>
              <a:rPr lang="en-US" sz="4267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 thơ chia làm 3 khổ</a:t>
            </a:r>
          </a:p>
        </p:txBody>
      </p:sp>
      <p:grpSp>
        <p:nvGrpSpPr>
          <p:cNvPr id="7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242365" y="64748"/>
            <a:ext cx="1695411" cy="707886"/>
            <a:chOff x="2470108" y="1864944"/>
            <a:chExt cx="2704644" cy="1129221"/>
          </a:xfrm>
        </p:grpSpPr>
        <p:sp>
          <p:nvSpPr>
            <p:cNvPr id="8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289">
                <a:defRPr/>
              </a:pPr>
              <a:endParaRPr lang="zh-CN" altLang="en-US" sz="200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  <a:sym typeface="+mn-lt"/>
              </a:endParaRPr>
            </a:p>
          </p:txBody>
        </p:sp>
        <p:sp>
          <p:nvSpPr>
            <p:cNvPr id="9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289">
                <a:defRPr/>
              </a:pPr>
              <a:r>
                <a:rPr lang="en-US" altLang="zh-CN" sz="40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604020202020204" pitchFamily="34" charset="0"/>
                  <a:cs typeface="Times New Roman" panose="02020603050405020304" pitchFamily="18" charset="0"/>
                </a:rPr>
                <a:t>ĐỌC</a:t>
              </a:r>
              <a:endParaRPr lang="zh-CN" alt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7" y="-47829"/>
            <a:ext cx="6168283" cy="830995"/>
          </a:xfrm>
          <a:prstGeom prst="rect">
            <a:avLst/>
          </a:prstGeom>
          <a:noFill/>
        </p:spPr>
        <p:txBody>
          <a:bodyPr wrap="square" lIns="91344" tIns="45719" rIns="91344" bIns="45719" rtlCol="0">
            <a:spAutoFit/>
          </a:bodyPr>
          <a:lstStyle/>
          <a:p>
            <a:pPr algn="ctr" defTabSz="913289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Cô giáo lớp em</a:t>
            </a:r>
          </a:p>
        </p:txBody>
      </p:sp>
    </p:spTree>
    <p:extLst>
      <p:ext uri="{BB962C8B-B14F-4D97-AF65-F5344CB8AC3E}">
        <p14:creationId xmlns:p14="http://schemas.microsoft.com/office/powerpoint/2010/main" val="26978827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97600" y="939324"/>
            <a:ext cx="5791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lời cô giáo giảng</a:t>
            </a:r>
          </a:p>
          <a:p>
            <a:r>
              <a:rPr lang="vi-VN" sz="4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 trang vở thơm tho</a:t>
            </a:r>
          </a:p>
          <a:p>
            <a:r>
              <a:rPr lang="vi-VN" sz="4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 em ngắm mãi</a:t>
            </a:r>
          </a:p>
          <a:p>
            <a:r>
              <a:rPr lang="vi-VN" sz="4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điểm mười cô cho.</a:t>
            </a:r>
          </a:p>
          <a:p>
            <a:pPr algn="r"/>
            <a:r>
              <a:rPr lang="vi-VN" sz="4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(Nguyễn Xuân Sanh)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889001"/>
            <a:ext cx="5994400" cy="542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 nào em đến lớp</a:t>
            </a:r>
          </a:p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 thấy cô đến rồi.</a:t>
            </a:r>
          </a:p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lời “Chào cô ạ!”</a:t>
            </a:r>
          </a:p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mỉm cười thật tươi.</a:t>
            </a:r>
          </a:p>
          <a:p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dạy em tập viết</a:t>
            </a:r>
          </a:p>
          <a:p>
            <a:r>
              <a:rPr lang="vi-VN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đưa thoảng hương nhài</a:t>
            </a:r>
          </a:p>
          <a:p>
            <a:r>
              <a:rPr lang="vi-VN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ghé vào cửa lớp</a:t>
            </a:r>
          </a:p>
          <a:p>
            <a:r>
              <a:rPr lang="vi-VN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chúng em học bài.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59638" y="8263"/>
            <a:ext cx="3696845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giáo lớp em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4ED815-A0C8-49A9-9498-5AECB9B06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7320"/>
            <a:ext cx="1328027" cy="92328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37795" y="1008987"/>
            <a:ext cx="537211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203200" y="3732490"/>
            <a:ext cx="537211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5660389" y="1072515"/>
            <a:ext cx="537211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2678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3" grpId="0" bldLvl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VIỆC NHÓM ĐÔI TÌM CÁCH ĐỌC ĐOẠN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293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968A9E-567D-4B0A-A9CF-C9C2E072D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560" y="133897"/>
            <a:ext cx="7833360" cy="625737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2255520" y="2677754"/>
            <a:ext cx="6695440" cy="189803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lvl="0" algn="ctr">
              <a:defRPr/>
            </a:pPr>
            <a:r>
              <a:rPr lang="en-US" sz="5867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Luyện</a:t>
            </a:r>
            <a:r>
              <a:rPr lang="en-US" sz="5867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lang="en-US" sz="5867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en-US" sz="5867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nhóm</a:t>
            </a:r>
            <a:r>
              <a:rPr lang="en-US" sz="5867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867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endParaRPr lang="en-US" sz="5867" dirty="0">
              <a:ln w="6600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-4685" y="0"/>
            <a:ext cx="1213285" cy="1061299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20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US" altLang="zh-CN" sz="4400" b="1" dirty="0">
                  <a:solidFill>
                    <a:srgbClr val="ED2F6A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1</a:t>
              </a:r>
              <a:endParaRPr lang="zh-CN" altLang="en-US" sz="4400" b="1" dirty="0">
                <a:solidFill>
                  <a:srgbClr val="ED2F6A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zh-CN" altLang="en-US" sz="2000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44DBB65-B8E7-481A-806B-07910072F5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509" y="63460"/>
            <a:ext cx="1249491" cy="8686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4ED815-A0C8-49A9-9498-5AECB9B06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9636"/>
            <a:ext cx="1328027" cy="92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48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CÁCH ĐỌC ĐOẠN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73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4" descr="图片包含 事情, 镜子&#10;&#10;已生成高可信度的说明">
            <a:extLst>
              <a:ext uri="{FF2B5EF4-FFF2-40B4-BE49-F238E27FC236}">
                <a16:creationId xmlns:a16="http://schemas.microsoft.com/office/drawing/2014/main" id="{916C06E1-820B-4282-A1B5-4B315EC45DF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5057" y="0"/>
            <a:ext cx="7911039" cy="61174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16335" y="2767280"/>
            <a:ext cx="63593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8000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</a:t>
            </a:r>
            <a:r>
              <a:rPr lang="en-US" sz="8000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endParaRPr lang="en-US" sz="8000" dirty="0">
              <a:ln w="6600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A_图片 6">
            <a:extLst>
              <a:ext uri="{FF2B5EF4-FFF2-40B4-BE49-F238E27FC236}">
                <a16:creationId xmlns:a16="http://schemas.microsoft.com/office/drawing/2014/main" id="{DD632B64-BE5A-4DFC-A430-12DD7F4F804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8980" y="1746190"/>
            <a:ext cx="3293021" cy="2386460"/>
          </a:xfrm>
          <a:prstGeom prst="rect">
            <a:avLst/>
          </a:prstGeom>
        </p:spPr>
      </p:pic>
      <p:pic>
        <p:nvPicPr>
          <p:cNvPr id="5" name="PA_图片 4">
            <a:extLst>
              <a:ext uri="{FF2B5EF4-FFF2-40B4-BE49-F238E27FC236}">
                <a16:creationId xmlns:a16="http://schemas.microsoft.com/office/drawing/2014/main" id="{9F662E76-459C-4A8B-BBBD-FC40509816A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820" y="3713989"/>
            <a:ext cx="3342843" cy="3342843"/>
          </a:xfrm>
          <a:prstGeom prst="rect">
            <a:avLst/>
          </a:prstGeom>
        </p:spPr>
      </p:pic>
      <p:pic>
        <p:nvPicPr>
          <p:cNvPr id="6" name="图片 4" descr="图片包含 事情, 餐桌&#10;&#10;已生成极高可信度的说明">
            <a:extLst>
              <a:ext uri="{FF2B5EF4-FFF2-40B4-BE49-F238E27FC236}">
                <a16:creationId xmlns:a16="http://schemas.microsoft.com/office/drawing/2014/main" id="{9B05B0F3-3973-434A-9264-2C1E2E1AD20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31" y="1203516"/>
            <a:ext cx="2313111" cy="2320355"/>
          </a:xfrm>
          <a:prstGeom prst="rect">
            <a:avLst/>
          </a:prstGeom>
        </p:spPr>
      </p:pic>
      <p:pic>
        <p:nvPicPr>
          <p:cNvPr id="7" name="PA_图片 10">
            <a:extLst>
              <a:ext uri="{FF2B5EF4-FFF2-40B4-BE49-F238E27FC236}">
                <a16:creationId xmlns:a16="http://schemas.microsoft.com/office/drawing/2014/main" id="{2E7C944A-1296-4331-BAE2-F99D8A7BE33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05" y="81916"/>
            <a:ext cx="1862960" cy="186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6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0.00325 0.85231 " pathEditMode="relative" rAng="0" ptsTypes="AA">
                                      <p:cBhvr>
                                        <p:cTn id="22" dur="2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4261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0.00325 0.85231 " pathEditMode="relative" rAng="0" ptsTypes="AA">
                                      <p:cBhvr>
                                        <p:cTn id="27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4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32" b="89021" l="0" r="100000">
                        <a14:foregroundMark x1="8900" y1="8473" x2="17100" y2="17064"/>
                        <a14:foregroundMark x1="92100" y1="8831" x2="87200" y2="24821"/>
                        <a14:foregroundMark x1="39000" y1="8831" x2="40400" y2="9905"/>
                        <a14:foregroundMark x1="40400" y1="7160" x2="41300" y2="7876"/>
                        <a14:foregroundMark x1="43300" y1="3938" x2="43900" y2="6802"/>
                        <a14:foregroundMark x1="48100" y1="2864" x2="48800" y2="6086"/>
                        <a14:foregroundMark x1="52300" y1="2864" x2="51500" y2="7160"/>
                        <a14:foregroundMark x1="55500" y1="5012" x2="54100" y2="6444"/>
                        <a14:foregroundMark x1="58600" y1="5370" x2="57200" y2="7876"/>
                        <a14:foregroundMark x1="60800" y1="8473" x2="58300" y2="9905"/>
                        <a14:foregroundMark x1="13500" y1="78043" x2="87400" y2="82697"/>
                        <a14:foregroundMark x1="10000" y1="84129" x2="78100" y2="86635"/>
                        <a14:backgroundMark x1="98900" y1="69570" x2="98700" y2="74821"/>
                        <a14:backgroundMark x1="1600" y1="69212" x2="3500" y2="72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184656" y="277200"/>
            <a:ext cx="11194545" cy="6301400"/>
          </a:xfrm>
          <a:prstGeom prst="rect">
            <a:avLst/>
          </a:prstGeom>
        </p:spPr>
      </p:pic>
      <p:sp>
        <p:nvSpPr>
          <p:cNvPr id="5" name="文本框 32"/>
          <p:cNvSpPr txBox="1"/>
          <p:nvPr/>
        </p:nvSpPr>
        <p:spPr>
          <a:xfrm>
            <a:off x="2743200" y="2209800"/>
            <a:ext cx="6257453" cy="2486683"/>
          </a:xfrm>
          <a:prstGeom prst="rect">
            <a:avLst/>
          </a:prstGeom>
          <a:noFill/>
        </p:spPr>
        <p:txBody>
          <a:bodyPr wrap="square" lIns="121771" tIns="60885" rIns="121771" bIns="60885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608691">
              <a:defRPr/>
            </a:pPr>
            <a:r>
              <a:rPr lang="en-US" altLang="zh-CN" sz="12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Giải</a:t>
            </a:r>
            <a:r>
              <a:rPr lang="en-US" altLang="zh-CN" sz="1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12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lao</a:t>
            </a:r>
            <a:endParaRPr lang="en-US" altLang="zh-CN" sz="128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7322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426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98" y="1401447"/>
            <a:ext cx="3506471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330">
                <a:defRPr/>
              </a:pPr>
              <a:endParaRPr lang="zh-CN" altLang="en-US" sz="2400">
                <a:solidFill>
                  <a:srgbClr val="3992B5"/>
                </a:solidFill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8330">
                <a:defRPr/>
              </a:pPr>
              <a:r>
                <a:rPr lang="en-US" altLang="zh-CN" sz="8000" b="1" spc="3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lang="en-US" altLang="zh-CN" sz="8000" b="1" spc="3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2</a:t>
              </a:r>
              <a:endParaRPr lang="zh-CN" altLang="en-US" sz="8000" b="1" spc="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9611" y="4249775"/>
            <a:ext cx="5362388" cy="2608263"/>
          </a:xfrm>
          <a:prstGeom prst="rect">
            <a:avLst/>
          </a:prstGeom>
        </p:spPr>
      </p:pic>
      <p:pic>
        <p:nvPicPr>
          <p:cNvPr id="17" name="1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0358" y="4249775"/>
            <a:ext cx="4844231" cy="2608263"/>
          </a:xfrm>
          <a:prstGeom prst="rect">
            <a:avLst/>
          </a:prstGeom>
        </p:spPr>
      </p:pic>
      <p:pic>
        <p:nvPicPr>
          <p:cNvPr id="10" name="13">
            <a:extLst>
              <a:ext uri="{FF2B5EF4-FFF2-40B4-BE49-F238E27FC236}">
                <a16:creationId xmlns:a16="http://schemas.microsoft.com/office/drawing/2014/main" id="{E1FF208F-EA02-495B-A0FB-E9A925E99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745" y="206947"/>
            <a:ext cx="3245455" cy="3626708"/>
          </a:xfrm>
          <a:prstGeom prst="rect">
            <a:avLst/>
          </a:prstGeom>
        </p:spPr>
      </p:pic>
      <p:pic>
        <p:nvPicPr>
          <p:cNvPr id="9" name="图片 4" descr="图片包含 事情, 餐桌&#10;&#10;已生成极高可信度的说明">
            <a:extLst>
              <a:ext uri="{FF2B5EF4-FFF2-40B4-BE49-F238E27FC236}">
                <a16:creationId xmlns:a16="http://schemas.microsoft.com/office/drawing/2014/main" id="{9B05B0F3-3973-434A-9264-2C1E2E1AD20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2739" y="334078"/>
            <a:ext cx="3536991" cy="354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7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033 0.85216 " pathEditMode="relative" rAng="0" ptsTypes="AA">
                                      <p:cBhvr>
                                        <p:cTn id="17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4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2932131" y="539555"/>
            <a:ext cx="6887969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817214" y="281340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41FBCED-6420-45D4-AFBC-9BC06E4795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390067" y="1250806"/>
            <a:ext cx="3145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giáo lớp em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11892" y="1757386"/>
            <a:ext cx="7010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nào em đến lớp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Cũng thấy cô đến rồi.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lời “Chào cô ạ!”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mỉm cười thật tươi.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dạy em tập viết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đưa thoảng hương nhài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Nắng ghé vào cửa lớp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Xem chúng em học bài.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25174" y="1831710"/>
            <a:ext cx="48834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lời cô giáo giảng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Ấm trang vở thơm tho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 em ngắm mãi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điểm mười cô cho.</a:t>
            </a:r>
          </a:p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(Nguyễn Xuân Sanh)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43656" y="5339007"/>
            <a:ext cx="11249448" cy="1302888"/>
            <a:chOff x="500450" y="4028641"/>
            <a:chExt cx="11249448" cy="1302888"/>
          </a:xfrm>
        </p:grpSpPr>
        <p:grpSp>
          <p:nvGrpSpPr>
            <p:cNvPr id="5" name="Group 4"/>
            <p:cNvGrpSpPr/>
            <p:nvPr/>
          </p:nvGrpSpPr>
          <p:grpSpPr>
            <a:xfrm>
              <a:off x="500450" y="4028641"/>
              <a:ext cx="11249448" cy="1302888"/>
              <a:chOff x="596809" y="5223031"/>
              <a:chExt cx="11249448" cy="1302888"/>
            </a:xfrm>
          </p:grpSpPr>
          <p:grpSp>
            <p:nvGrpSpPr>
              <p:cNvPr id="24" name="Google Shape;786;p36"/>
              <p:cNvGrpSpPr/>
              <p:nvPr/>
            </p:nvGrpSpPr>
            <p:grpSpPr>
              <a:xfrm rot="-10790939">
                <a:off x="596809" y="5223031"/>
                <a:ext cx="11249448" cy="1302888"/>
                <a:chOff x="1881479" y="1597500"/>
                <a:chExt cx="1106346" cy="402846"/>
              </a:xfrm>
            </p:grpSpPr>
            <p:sp>
              <p:nvSpPr>
                <p:cNvPr id="25" name="Google Shape;787;p36"/>
                <p:cNvSpPr/>
                <p:nvPr/>
              </p:nvSpPr>
              <p:spPr>
                <a:xfrm>
                  <a:off x="1881479" y="1598638"/>
                  <a:ext cx="1103790" cy="401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67" h="26992" extrusionOk="0">
                      <a:moveTo>
                        <a:pt x="72981" y="1"/>
                      </a:moveTo>
                      <a:lnTo>
                        <a:pt x="10974" y="3101"/>
                      </a:lnTo>
                      <a:lnTo>
                        <a:pt x="1" y="15806"/>
                      </a:lnTo>
                      <a:lnTo>
                        <a:pt x="12159" y="26992"/>
                      </a:lnTo>
                      <a:lnTo>
                        <a:pt x="74166" y="23922"/>
                      </a:lnTo>
                      <a:lnTo>
                        <a:pt x="7298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6" name="Google Shape;788;p36"/>
                <p:cNvSpPr/>
                <p:nvPr/>
              </p:nvSpPr>
              <p:spPr>
                <a:xfrm>
                  <a:off x="2872327" y="1597500"/>
                  <a:ext cx="115498" cy="36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2" h="14553" extrusionOk="0">
                      <a:moveTo>
                        <a:pt x="0" y="271"/>
                      </a:moveTo>
                      <a:lnTo>
                        <a:pt x="5378" y="0"/>
                      </a:lnTo>
                      <a:lnTo>
                        <a:pt x="6192" y="14282"/>
                      </a:lnTo>
                      <a:lnTo>
                        <a:pt x="903" y="14553"/>
                      </a:lnTo>
                      <a:close/>
                    </a:path>
                  </a:pathLst>
                </a:custGeom>
                <a:solidFill>
                  <a:srgbClr val="FCB8B8"/>
                </a:solidFill>
                <a:ln>
                  <a:noFill/>
                </a:ln>
              </p:spPr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FBD53E06-B8F1-45C7-803F-56CA9357B1E2}"/>
                  </a:ext>
                </a:extLst>
              </p:cNvPr>
              <p:cNvGrpSpPr/>
              <p:nvPr/>
            </p:nvGrpSpPr>
            <p:grpSpPr>
              <a:xfrm>
                <a:off x="777074" y="5498767"/>
                <a:ext cx="925785" cy="856725"/>
                <a:chOff x="1113239" y="2049661"/>
                <a:chExt cx="1009099" cy="1206833"/>
              </a:xfrm>
            </p:grpSpPr>
            <p:sp>
              <p:nvSpPr>
                <p:cNvPr id="28" name="Google Shape;808;p36"/>
                <p:cNvSpPr/>
                <p:nvPr/>
              </p:nvSpPr>
              <p:spPr>
                <a:xfrm>
                  <a:off x="1113239" y="2049661"/>
                  <a:ext cx="1009099" cy="1206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54" h="36205" extrusionOk="0">
                      <a:moveTo>
                        <a:pt x="20171" y="2897"/>
                      </a:moveTo>
                      <a:cubicBezTo>
                        <a:pt x="13692" y="2897"/>
                        <a:pt x="4629" y="3248"/>
                        <a:pt x="1730" y="9043"/>
                      </a:cubicBezTo>
                      <a:cubicBezTo>
                        <a:pt x="-53" y="12607"/>
                        <a:pt x="-138" y="17159"/>
                        <a:pt x="1007" y="20976"/>
                      </a:cubicBezTo>
                      <a:cubicBezTo>
                        <a:pt x="4030" y="31052"/>
                        <a:pt x="25605" y="39758"/>
                        <a:pt x="31018" y="30738"/>
                      </a:cubicBezTo>
                      <a:cubicBezTo>
                        <a:pt x="35128" y="23889"/>
                        <a:pt x="35698" y="10984"/>
                        <a:pt x="28849" y="6874"/>
                      </a:cubicBezTo>
                      <a:cubicBezTo>
                        <a:pt x="23310" y="3550"/>
                        <a:pt x="15464" y="1093"/>
                        <a:pt x="9685" y="3981"/>
                      </a:cubicBezTo>
                      <a:cubicBezTo>
                        <a:pt x="4809" y="6417"/>
                        <a:pt x="1259" y="11997"/>
                        <a:pt x="284" y="17360"/>
                      </a:cubicBezTo>
                      <a:cubicBezTo>
                        <a:pt x="-548" y="21937"/>
                        <a:pt x="728" y="27711"/>
                        <a:pt x="4261" y="30738"/>
                      </a:cubicBezTo>
                      <a:cubicBezTo>
                        <a:pt x="11500" y="36942"/>
                        <a:pt x="25587" y="38389"/>
                        <a:pt x="32826" y="32185"/>
                      </a:cubicBezTo>
                      <a:cubicBezTo>
                        <a:pt x="38778" y="27085"/>
                        <a:pt x="37895" y="15205"/>
                        <a:pt x="33549" y="8682"/>
                      </a:cubicBezTo>
                      <a:cubicBezTo>
                        <a:pt x="28537" y="1160"/>
                        <a:pt x="16090" y="-1774"/>
                        <a:pt x="7516" y="1089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CF3B0ED-3CA4-4DE0-ABC1-79FB22A9436A}"/>
                    </a:ext>
                  </a:extLst>
                </p:cNvPr>
                <p:cNvSpPr txBox="1"/>
                <p:nvPr/>
              </p:nvSpPr>
              <p:spPr>
                <a:xfrm>
                  <a:off x="1244428" y="2253194"/>
                  <a:ext cx="708622" cy="9104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</p:grpSp>
        <p:sp>
          <p:nvSpPr>
            <p:cNvPr id="2" name="TextBox 1"/>
            <p:cNvSpPr txBox="1"/>
            <p:nvPr/>
          </p:nvSpPr>
          <p:spPr>
            <a:xfrm>
              <a:off x="1632499" y="4355139"/>
              <a:ext cx="96151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 giáo đáp lại lời chào của các bạn nhỏ như thế nào?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40519" y="5470538"/>
            <a:ext cx="1115704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giáo đáp lại lời chào của các bạn nhỏ bằng cách mỉm cười thật tươi.</a:t>
            </a:r>
            <a:endParaRPr lang="vi-VN" sz="32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7191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0" grpId="0"/>
      <p:bldP spid="21" grpId="0"/>
      <p:bldP spid="22" grpId="0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9" y="3953841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08">
              <a:defRPr/>
            </a:pPr>
            <a:endParaRPr lang="zh-CN" altLang="en-US" sz="1425">
              <a:solidFill>
                <a:srgbClr val="FFFFFF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1" y="4091426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08">
              <a:defRPr/>
            </a:pPr>
            <a:endParaRPr lang="zh-CN" altLang="en-US" sz="1425">
              <a:solidFill>
                <a:srgbClr val="FFFFFF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1" y="2879777"/>
            <a:ext cx="1211607" cy="1211607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08">
              <a:defRPr/>
            </a:pPr>
            <a:endParaRPr lang="zh-CN" altLang="en-US" sz="1425">
              <a:solidFill>
                <a:srgbClr val="FFFFFF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039516" y="3259315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08">
              <a:defRPr/>
            </a:pPr>
            <a:endParaRPr lang="zh-CN" altLang="en-US" sz="1425">
              <a:solidFill>
                <a:srgbClr val="FFFFFF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5" y="810850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08">
              <a:defRPr/>
            </a:pPr>
            <a:endParaRPr lang="zh-CN" altLang="en-US" sz="1425">
              <a:solidFill>
                <a:srgbClr val="FFFFFF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2" y="1216687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algn="ctr" defTabSz="913108">
              <a:defRPr/>
            </a:pPr>
            <a:endParaRPr lang="zh-CN" altLang="en-US" sz="1425">
              <a:solidFill>
                <a:srgbClr val="FFFFFF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9754" y="2242208"/>
            <a:ext cx="10706791" cy="2777637"/>
          </a:xfrm>
          <a:prstGeom prst="rect">
            <a:avLst/>
          </a:prstGeom>
          <a:noFill/>
        </p:spPr>
        <p:txBody>
          <a:bodyPr wrap="squar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3108">
              <a:defRPr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Khởi động</a:t>
            </a:r>
          </a:p>
          <a:p>
            <a:pPr algn="ctr" defTabSz="913108">
              <a:defRPr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Nhảy bài “Aram sam sam”</a:t>
            </a:r>
          </a:p>
          <a:p>
            <a:pPr algn="ctr" defTabSz="913108">
              <a:defRPr/>
            </a:pPr>
            <a:endParaRPr lang="en-US" sz="4400" b="1">
              <a:solidFill>
                <a:srgbClr val="FF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  <a:p>
            <a:pPr algn="ctr" defTabSz="913108">
              <a:defRPr/>
            </a:pP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" y="-25400"/>
            <a:ext cx="11988800" cy="7706879"/>
          </a:xfrm>
          <a:prstGeom prst="rect">
            <a:avLst/>
          </a:prstGeom>
        </p:spPr>
      </p:pic>
      <p:pic>
        <p:nvPicPr>
          <p:cNvPr id="21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852" y="1509713"/>
            <a:ext cx="7942501" cy="3981451"/>
          </a:xfrm>
          <a:prstGeom prst="rect">
            <a:avLst/>
          </a:prstGeom>
        </p:spPr>
      </p:pic>
      <p:pic>
        <p:nvPicPr>
          <p:cNvPr id="25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4132" y="995366"/>
            <a:ext cx="1911029" cy="2062609"/>
          </a:xfrm>
          <a:prstGeom prst="rect">
            <a:avLst/>
          </a:prstGeom>
        </p:spPr>
      </p:pic>
      <p:pic>
        <p:nvPicPr>
          <p:cNvPr id="26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6055" y="905905"/>
            <a:ext cx="1482495" cy="1830855"/>
          </a:xfrm>
          <a:prstGeom prst="rect">
            <a:avLst/>
          </a:prstGeom>
        </p:spPr>
      </p:pic>
      <p:pic>
        <p:nvPicPr>
          <p:cNvPr id="27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0139" y="4560003"/>
            <a:ext cx="6151721" cy="151066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13AAD2C-D71F-4D98-A875-94CFA863D87C}"/>
              </a:ext>
            </a:extLst>
          </p:cNvPr>
          <p:cNvSpPr txBox="1"/>
          <p:nvPr/>
        </p:nvSpPr>
        <p:spPr>
          <a:xfrm>
            <a:off x="3390223" y="182508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latin typeface="VNI-Avo" pitchFamily="2" charset="0"/>
            </a:endParaRPr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FBCBA27C-207A-45AD-90D3-19F137ED16E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4358" t="52233" r="16268" b="12199"/>
          <a:stretch/>
        </p:blipFill>
        <p:spPr>
          <a:xfrm>
            <a:off x="1718870" y="3353466"/>
            <a:ext cx="1528365" cy="15537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2554059" y="2158281"/>
            <a:ext cx="7587333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Ôn</a:t>
            </a:r>
            <a:r>
              <a:rPr lang="en-US" sz="6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và</a:t>
            </a:r>
            <a:r>
              <a:rPr lang="en-US" sz="6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khởi</a:t>
            </a:r>
            <a:r>
              <a:rPr lang="en-US" sz="6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động</a:t>
            </a:r>
            <a:r>
              <a:rPr lang="en-US" sz="6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“</a:t>
            </a:r>
            <a:r>
              <a:rPr lang="en-US" sz="6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Xe</a:t>
            </a:r>
            <a:r>
              <a:rPr lang="en-US" sz="6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bus </a:t>
            </a:r>
            <a:r>
              <a:rPr lang="en-US" sz="6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yêu</a:t>
            </a:r>
            <a:r>
              <a:rPr lang="en-US" sz="6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640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thương</a:t>
            </a:r>
            <a:r>
              <a:rPr lang="en-US" sz="6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072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2932131" y="539555"/>
            <a:ext cx="6887969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817214" y="281340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41FBCED-6420-45D4-AFBC-9BC06E4795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390067" y="1250806"/>
            <a:ext cx="3145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giáo lớp em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11892" y="1757386"/>
            <a:ext cx="7010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nào em đến lớp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Cũng thấy cô đến rồi.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lời “Chào cô ạ!”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mỉm cười thật tươi.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dạy em tập viết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đưa thoảng hương nhài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Nắng ghé vào cửa lớp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Xem chúng em học bài.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25174" y="1831710"/>
            <a:ext cx="48834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lời cô giáo giảng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Ấm trang vở thơm tho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 em ngắm mãi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điểm mười cô cho.</a:t>
            </a:r>
          </a:p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(Nguyễn Xuân Sanh)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48911" y="5380992"/>
            <a:ext cx="11249448" cy="1302888"/>
            <a:chOff x="500450" y="4028641"/>
            <a:chExt cx="11249448" cy="1302888"/>
          </a:xfrm>
        </p:grpSpPr>
        <p:grpSp>
          <p:nvGrpSpPr>
            <p:cNvPr id="5" name="Group 4"/>
            <p:cNvGrpSpPr/>
            <p:nvPr/>
          </p:nvGrpSpPr>
          <p:grpSpPr>
            <a:xfrm>
              <a:off x="500450" y="4028641"/>
              <a:ext cx="11249448" cy="1302888"/>
              <a:chOff x="596809" y="5223031"/>
              <a:chExt cx="11249448" cy="1302888"/>
            </a:xfrm>
          </p:grpSpPr>
          <p:grpSp>
            <p:nvGrpSpPr>
              <p:cNvPr id="24" name="Google Shape;786;p36"/>
              <p:cNvGrpSpPr/>
              <p:nvPr/>
            </p:nvGrpSpPr>
            <p:grpSpPr>
              <a:xfrm rot="-10790939">
                <a:off x="596809" y="5223031"/>
                <a:ext cx="11249448" cy="1302888"/>
                <a:chOff x="1881479" y="1597500"/>
                <a:chExt cx="1106346" cy="402846"/>
              </a:xfrm>
            </p:grpSpPr>
            <p:sp>
              <p:nvSpPr>
                <p:cNvPr id="25" name="Google Shape;787;p36"/>
                <p:cNvSpPr/>
                <p:nvPr/>
              </p:nvSpPr>
              <p:spPr>
                <a:xfrm>
                  <a:off x="1881479" y="1598638"/>
                  <a:ext cx="1103790" cy="401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67" h="26992" extrusionOk="0">
                      <a:moveTo>
                        <a:pt x="72981" y="1"/>
                      </a:moveTo>
                      <a:lnTo>
                        <a:pt x="10974" y="3101"/>
                      </a:lnTo>
                      <a:lnTo>
                        <a:pt x="1" y="15806"/>
                      </a:lnTo>
                      <a:lnTo>
                        <a:pt x="12159" y="26992"/>
                      </a:lnTo>
                      <a:lnTo>
                        <a:pt x="74166" y="23922"/>
                      </a:lnTo>
                      <a:lnTo>
                        <a:pt x="7298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6" name="Google Shape;788;p36"/>
                <p:cNvSpPr/>
                <p:nvPr/>
              </p:nvSpPr>
              <p:spPr>
                <a:xfrm>
                  <a:off x="2872327" y="1597500"/>
                  <a:ext cx="115498" cy="36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2" h="14553" extrusionOk="0">
                      <a:moveTo>
                        <a:pt x="0" y="271"/>
                      </a:moveTo>
                      <a:lnTo>
                        <a:pt x="5378" y="0"/>
                      </a:lnTo>
                      <a:lnTo>
                        <a:pt x="6192" y="14282"/>
                      </a:lnTo>
                      <a:lnTo>
                        <a:pt x="903" y="14553"/>
                      </a:lnTo>
                      <a:close/>
                    </a:path>
                  </a:pathLst>
                </a:custGeom>
                <a:solidFill>
                  <a:srgbClr val="FCB8B8"/>
                </a:solidFill>
                <a:ln>
                  <a:noFill/>
                </a:ln>
              </p:spPr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FBD53E06-B8F1-45C7-803F-56CA9357B1E2}"/>
                  </a:ext>
                </a:extLst>
              </p:cNvPr>
              <p:cNvGrpSpPr/>
              <p:nvPr/>
            </p:nvGrpSpPr>
            <p:grpSpPr>
              <a:xfrm>
                <a:off x="777074" y="5498767"/>
                <a:ext cx="925785" cy="856725"/>
                <a:chOff x="1113239" y="2049661"/>
                <a:chExt cx="1009099" cy="1206833"/>
              </a:xfrm>
            </p:grpSpPr>
            <p:sp>
              <p:nvSpPr>
                <p:cNvPr id="28" name="Google Shape;808;p36"/>
                <p:cNvSpPr/>
                <p:nvPr/>
              </p:nvSpPr>
              <p:spPr>
                <a:xfrm>
                  <a:off x="1113239" y="2049661"/>
                  <a:ext cx="1009099" cy="1206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54" h="36205" extrusionOk="0">
                      <a:moveTo>
                        <a:pt x="20171" y="2897"/>
                      </a:moveTo>
                      <a:cubicBezTo>
                        <a:pt x="13692" y="2897"/>
                        <a:pt x="4629" y="3248"/>
                        <a:pt x="1730" y="9043"/>
                      </a:cubicBezTo>
                      <a:cubicBezTo>
                        <a:pt x="-53" y="12607"/>
                        <a:pt x="-138" y="17159"/>
                        <a:pt x="1007" y="20976"/>
                      </a:cubicBezTo>
                      <a:cubicBezTo>
                        <a:pt x="4030" y="31052"/>
                        <a:pt x="25605" y="39758"/>
                        <a:pt x="31018" y="30738"/>
                      </a:cubicBezTo>
                      <a:cubicBezTo>
                        <a:pt x="35128" y="23889"/>
                        <a:pt x="35698" y="10984"/>
                        <a:pt x="28849" y="6874"/>
                      </a:cubicBezTo>
                      <a:cubicBezTo>
                        <a:pt x="23310" y="3550"/>
                        <a:pt x="15464" y="1093"/>
                        <a:pt x="9685" y="3981"/>
                      </a:cubicBezTo>
                      <a:cubicBezTo>
                        <a:pt x="4809" y="6417"/>
                        <a:pt x="1259" y="11997"/>
                        <a:pt x="284" y="17360"/>
                      </a:cubicBezTo>
                      <a:cubicBezTo>
                        <a:pt x="-548" y="21937"/>
                        <a:pt x="728" y="27711"/>
                        <a:pt x="4261" y="30738"/>
                      </a:cubicBezTo>
                      <a:cubicBezTo>
                        <a:pt x="11500" y="36942"/>
                        <a:pt x="25587" y="38389"/>
                        <a:pt x="32826" y="32185"/>
                      </a:cubicBezTo>
                      <a:cubicBezTo>
                        <a:pt x="38778" y="27085"/>
                        <a:pt x="37895" y="15205"/>
                        <a:pt x="33549" y="8682"/>
                      </a:cubicBezTo>
                      <a:cubicBezTo>
                        <a:pt x="28537" y="1160"/>
                        <a:pt x="16090" y="-1774"/>
                        <a:pt x="7516" y="1089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CF3B0ED-3CA4-4DE0-ABC1-79FB22A9436A}"/>
                    </a:ext>
                  </a:extLst>
                </p:cNvPr>
                <p:cNvSpPr txBox="1"/>
                <p:nvPr/>
              </p:nvSpPr>
              <p:spPr>
                <a:xfrm>
                  <a:off x="1244428" y="2253194"/>
                  <a:ext cx="70862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</p:grpSp>
        <p:sp>
          <p:nvSpPr>
            <p:cNvPr id="2" name="TextBox 1"/>
            <p:cNvSpPr txBox="1"/>
            <p:nvPr/>
          </p:nvSpPr>
          <p:spPr>
            <a:xfrm>
              <a:off x="1632499" y="4355139"/>
              <a:ext cx="96023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những câu thơ tả cảnh vật khi cô dạy em học bài.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1542197" y="4517410"/>
            <a:ext cx="3780430" cy="0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499650" y="4942765"/>
            <a:ext cx="3108960" cy="0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499650" y="5368513"/>
            <a:ext cx="3291840" cy="0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77815" y="5486785"/>
            <a:ext cx="1124298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 đưa thoảng hương nhài; Nắng ghé vào cửa lớp; Xem chúng em học bài.</a:t>
            </a:r>
            <a:endParaRPr lang="vi-VN" sz="32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0358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0" grpId="0"/>
      <p:bldP spid="21" grpId="0"/>
      <p:bldP spid="22" grpId="0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2932131" y="539555"/>
            <a:ext cx="6887969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817214" y="281340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41FBCED-6420-45D4-AFBC-9BC06E4795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390067" y="1250806"/>
            <a:ext cx="3145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giáo lớp em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11892" y="1757386"/>
            <a:ext cx="7010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nào em đến lớp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Cũng thấy cô đến rồi.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lời “Chào cô ạ!”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mỉm cười thật tươi.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dạy em tập viết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đưa thoảng hương nhài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Nắng ghé vào cửa lớp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Xem chúng em học bài.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25174" y="1831710"/>
            <a:ext cx="48834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lời cô giáo giảng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Ấm trang vở thơm tho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 em ngắm mãi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điểm mười cô cho.</a:t>
            </a:r>
          </a:p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(Nguyễn Xuân Sanh)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43656" y="5339007"/>
            <a:ext cx="11249448" cy="1302888"/>
            <a:chOff x="500450" y="4028641"/>
            <a:chExt cx="11249448" cy="1302888"/>
          </a:xfrm>
        </p:grpSpPr>
        <p:grpSp>
          <p:nvGrpSpPr>
            <p:cNvPr id="5" name="Group 4"/>
            <p:cNvGrpSpPr/>
            <p:nvPr/>
          </p:nvGrpSpPr>
          <p:grpSpPr>
            <a:xfrm>
              <a:off x="500450" y="4028641"/>
              <a:ext cx="11249448" cy="1302888"/>
              <a:chOff x="596809" y="5223031"/>
              <a:chExt cx="11249448" cy="1302888"/>
            </a:xfrm>
          </p:grpSpPr>
          <p:grpSp>
            <p:nvGrpSpPr>
              <p:cNvPr id="24" name="Google Shape;786;p36"/>
              <p:cNvGrpSpPr/>
              <p:nvPr/>
            </p:nvGrpSpPr>
            <p:grpSpPr>
              <a:xfrm rot="-10790939">
                <a:off x="596809" y="5223031"/>
                <a:ext cx="11249448" cy="1302888"/>
                <a:chOff x="1881479" y="1597500"/>
                <a:chExt cx="1106346" cy="402846"/>
              </a:xfrm>
            </p:grpSpPr>
            <p:sp>
              <p:nvSpPr>
                <p:cNvPr id="25" name="Google Shape;787;p36"/>
                <p:cNvSpPr/>
                <p:nvPr/>
              </p:nvSpPr>
              <p:spPr>
                <a:xfrm>
                  <a:off x="1881479" y="1598638"/>
                  <a:ext cx="1103790" cy="401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67" h="26992" extrusionOk="0">
                      <a:moveTo>
                        <a:pt x="72981" y="1"/>
                      </a:moveTo>
                      <a:lnTo>
                        <a:pt x="10974" y="3101"/>
                      </a:lnTo>
                      <a:lnTo>
                        <a:pt x="1" y="15806"/>
                      </a:lnTo>
                      <a:lnTo>
                        <a:pt x="12159" y="26992"/>
                      </a:lnTo>
                      <a:lnTo>
                        <a:pt x="74166" y="23922"/>
                      </a:lnTo>
                      <a:lnTo>
                        <a:pt x="7298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6" name="Google Shape;788;p36"/>
                <p:cNvSpPr/>
                <p:nvPr/>
              </p:nvSpPr>
              <p:spPr>
                <a:xfrm>
                  <a:off x="2872327" y="1597500"/>
                  <a:ext cx="115498" cy="36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2" h="14553" extrusionOk="0">
                      <a:moveTo>
                        <a:pt x="0" y="271"/>
                      </a:moveTo>
                      <a:lnTo>
                        <a:pt x="5378" y="0"/>
                      </a:lnTo>
                      <a:lnTo>
                        <a:pt x="6192" y="14282"/>
                      </a:lnTo>
                      <a:lnTo>
                        <a:pt x="903" y="14553"/>
                      </a:lnTo>
                      <a:close/>
                    </a:path>
                  </a:pathLst>
                </a:custGeom>
                <a:solidFill>
                  <a:srgbClr val="FCB8B8"/>
                </a:solidFill>
                <a:ln>
                  <a:noFill/>
                </a:ln>
              </p:spPr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FBD53E06-B8F1-45C7-803F-56CA9357B1E2}"/>
                  </a:ext>
                </a:extLst>
              </p:cNvPr>
              <p:cNvGrpSpPr/>
              <p:nvPr/>
            </p:nvGrpSpPr>
            <p:grpSpPr>
              <a:xfrm>
                <a:off x="777074" y="5498767"/>
                <a:ext cx="925785" cy="856725"/>
                <a:chOff x="1113239" y="2049661"/>
                <a:chExt cx="1009099" cy="1206833"/>
              </a:xfrm>
            </p:grpSpPr>
            <p:sp>
              <p:nvSpPr>
                <p:cNvPr id="28" name="Google Shape;808;p36"/>
                <p:cNvSpPr/>
                <p:nvPr/>
              </p:nvSpPr>
              <p:spPr>
                <a:xfrm>
                  <a:off x="1113239" y="2049661"/>
                  <a:ext cx="1009099" cy="1206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54" h="36205" extrusionOk="0">
                      <a:moveTo>
                        <a:pt x="20171" y="2897"/>
                      </a:moveTo>
                      <a:cubicBezTo>
                        <a:pt x="13692" y="2897"/>
                        <a:pt x="4629" y="3248"/>
                        <a:pt x="1730" y="9043"/>
                      </a:cubicBezTo>
                      <a:cubicBezTo>
                        <a:pt x="-53" y="12607"/>
                        <a:pt x="-138" y="17159"/>
                        <a:pt x="1007" y="20976"/>
                      </a:cubicBezTo>
                      <a:cubicBezTo>
                        <a:pt x="4030" y="31052"/>
                        <a:pt x="25605" y="39758"/>
                        <a:pt x="31018" y="30738"/>
                      </a:cubicBezTo>
                      <a:cubicBezTo>
                        <a:pt x="35128" y="23889"/>
                        <a:pt x="35698" y="10984"/>
                        <a:pt x="28849" y="6874"/>
                      </a:cubicBezTo>
                      <a:cubicBezTo>
                        <a:pt x="23310" y="3550"/>
                        <a:pt x="15464" y="1093"/>
                        <a:pt x="9685" y="3981"/>
                      </a:cubicBezTo>
                      <a:cubicBezTo>
                        <a:pt x="4809" y="6417"/>
                        <a:pt x="1259" y="11997"/>
                        <a:pt x="284" y="17360"/>
                      </a:cubicBezTo>
                      <a:cubicBezTo>
                        <a:pt x="-548" y="21937"/>
                        <a:pt x="728" y="27711"/>
                        <a:pt x="4261" y="30738"/>
                      </a:cubicBezTo>
                      <a:cubicBezTo>
                        <a:pt x="11500" y="36942"/>
                        <a:pt x="25587" y="38389"/>
                        <a:pt x="32826" y="32185"/>
                      </a:cubicBezTo>
                      <a:cubicBezTo>
                        <a:pt x="38778" y="27085"/>
                        <a:pt x="37895" y="15205"/>
                        <a:pt x="33549" y="8682"/>
                      </a:cubicBezTo>
                      <a:cubicBezTo>
                        <a:pt x="28537" y="1160"/>
                        <a:pt x="16090" y="-1774"/>
                        <a:pt x="7516" y="1089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CF3B0ED-3CA4-4DE0-ABC1-79FB22A9436A}"/>
                    </a:ext>
                  </a:extLst>
                </p:cNvPr>
                <p:cNvSpPr txBox="1"/>
                <p:nvPr/>
              </p:nvSpPr>
              <p:spPr>
                <a:xfrm>
                  <a:off x="1244428" y="2253194"/>
                  <a:ext cx="708622" cy="9104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</p:grpSp>
        </p:grpSp>
        <p:sp>
          <p:nvSpPr>
            <p:cNvPr id="2" name="TextBox 1"/>
            <p:cNvSpPr txBox="1"/>
            <p:nvPr/>
          </p:nvSpPr>
          <p:spPr>
            <a:xfrm>
              <a:off x="1632499" y="4355139"/>
              <a:ext cx="81115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 nhỏ đã kể những gì về cô giáo của mình?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77815" y="5473137"/>
            <a:ext cx="1124298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đến lớp rất sớm. Cô vui vẻ, dịu dàng (cô mỉm cười thật tươi để đáp lời chào của HS). Cô dạy các em tập viết, cô giảng bài.</a:t>
            </a:r>
            <a:endParaRPr lang="vi-VN" sz="32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2580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0" grpId="0"/>
      <p:bldP spid="21" grpId="0"/>
      <p:bldP spid="22" grpId="0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2932131" y="539555"/>
            <a:ext cx="6887969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817214" y="281340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41FBCED-6420-45D4-AFBC-9BC06E4795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390067" y="1250806"/>
            <a:ext cx="3145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giáo lớp em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11892" y="1757386"/>
            <a:ext cx="7010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nào em đến lớp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Cũng thấy cô đến rồi.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lời “Chào cô ạ!”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mỉm cười thật tươi.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dạy em tập viết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đưa thoảng hương nhài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Nắng ghé vào cửa lớp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Xem chúng em học bài.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25174" y="1831710"/>
            <a:ext cx="48834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lời cô giáo giảng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Ấm trang vở thơm tho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 em ngắm mãi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điểm mười cô cho.</a:t>
            </a:r>
          </a:p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(Nguyễn Xuân Sanh)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43656" y="5339007"/>
            <a:ext cx="11249448" cy="1302888"/>
            <a:chOff x="500450" y="4028641"/>
            <a:chExt cx="11249448" cy="1302888"/>
          </a:xfrm>
        </p:grpSpPr>
        <p:grpSp>
          <p:nvGrpSpPr>
            <p:cNvPr id="5" name="Group 4"/>
            <p:cNvGrpSpPr/>
            <p:nvPr/>
          </p:nvGrpSpPr>
          <p:grpSpPr>
            <a:xfrm>
              <a:off x="500450" y="4028641"/>
              <a:ext cx="11249448" cy="1302888"/>
              <a:chOff x="596809" y="5223031"/>
              <a:chExt cx="11249448" cy="1302888"/>
            </a:xfrm>
          </p:grpSpPr>
          <p:grpSp>
            <p:nvGrpSpPr>
              <p:cNvPr id="24" name="Google Shape;786;p36"/>
              <p:cNvGrpSpPr/>
              <p:nvPr/>
            </p:nvGrpSpPr>
            <p:grpSpPr>
              <a:xfrm rot="-10790939">
                <a:off x="596809" y="5223031"/>
                <a:ext cx="11249448" cy="1302888"/>
                <a:chOff x="1881479" y="1597500"/>
                <a:chExt cx="1106346" cy="402846"/>
              </a:xfrm>
            </p:grpSpPr>
            <p:sp>
              <p:nvSpPr>
                <p:cNvPr id="25" name="Google Shape;787;p36"/>
                <p:cNvSpPr/>
                <p:nvPr/>
              </p:nvSpPr>
              <p:spPr>
                <a:xfrm>
                  <a:off x="1881479" y="1598638"/>
                  <a:ext cx="1103790" cy="401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67" h="26992" extrusionOk="0">
                      <a:moveTo>
                        <a:pt x="72981" y="1"/>
                      </a:moveTo>
                      <a:lnTo>
                        <a:pt x="10974" y="3101"/>
                      </a:lnTo>
                      <a:lnTo>
                        <a:pt x="1" y="15806"/>
                      </a:lnTo>
                      <a:lnTo>
                        <a:pt x="12159" y="26992"/>
                      </a:lnTo>
                      <a:lnTo>
                        <a:pt x="74166" y="23922"/>
                      </a:lnTo>
                      <a:lnTo>
                        <a:pt x="72981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26" name="Google Shape;788;p36"/>
                <p:cNvSpPr/>
                <p:nvPr/>
              </p:nvSpPr>
              <p:spPr>
                <a:xfrm>
                  <a:off x="2872327" y="1597500"/>
                  <a:ext cx="115498" cy="36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2" h="14553" extrusionOk="0">
                      <a:moveTo>
                        <a:pt x="0" y="271"/>
                      </a:moveTo>
                      <a:lnTo>
                        <a:pt x="5378" y="0"/>
                      </a:lnTo>
                      <a:lnTo>
                        <a:pt x="6192" y="14282"/>
                      </a:lnTo>
                      <a:lnTo>
                        <a:pt x="903" y="14553"/>
                      </a:lnTo>
                      <a:close/>
                    </a:path>
                  </a:pathLst>
                </a:custGeom>
                <a:solidFill>
                  <a:srgbClr val="FCB8B8"/>
                </a:solidFill>
                <a:ln>
                  <a:noFill/>
                </a:ln>
              </p:spPr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FBD53E06-B8F1-45C7-803F-56CA9357B1E2}"/>
                  </a:ext>
                </a:extLst>
              </p:cNvPr>
              <p:cNvGrpSpPr/>
              <p:nvPr/>
            </p:nvGrpSpPr>
            <p:grpSpPr>
              <a:xfrm>
                <a:off x="777074" y="5498767"/>
                <a:ext cx="925785" cy="856725"/>
                <a:chOff x="1113239" y="2049661"/>
                <a:chExt cx="1009099" cy="1206833"/>
              </a:xfrm>
            </p:grpSpPr>
            <p:sp>
              <p:nvSpPr>
                <p:cNvPr id="28" name="Google Shape;808;p36"/>
                <p:cNvSpPr/>
                <p:nvPr/>
              </p:nvSpPr>
              <p:spPr>
                <a:xfrm>
                  <a:off x="1113239" y="2049661"/>
                  <a:ext cx="1009099" cy="1206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54" h="36205" extrusionOk="0">
                      <a:moveTo>
                        <a:pt x="20171" y="2897"/>
                      </a:moveTo>
                      <a:cubicBezTo>
                        <a:pt x="13692" y="2897"/>
                        <a:pt x="4629" y="3248"/>
                        <a:pt x="1730" y="9043"/>
                      </a:cubicBezTo>
                      <a:cubicBezTo>
                        <a:pt x="-53" y="12607"/>
                        <a:pt x="-138" y="17159"/>
                        <a:pt x="1007" y="20976"/>
                      </a:cubicBezTo>
                      <a:cubicBezTo>
                        <a:pt x="4030" y="31052"/>
                        <a:pt x="25605" y="39758"/>
                        <a:pt x="31018" y="30738"/>
                      </a:cubicBezTo>
                      <a:cubicBezTo>
                        <a:pt x="35128" y="23889"/>
                        <a:pt x="35698" y="10984"/>
                        <a:pt x="28849" y="6874"/>
                      </a:cubicBezTo>
                      <a:cubicBezTo>
                        <a:pt x="23310" y="3550"/>
                        <a:pt x="15464" y="1093"/>
                        <a:pt x="9685" y="3981"/>
                      </a:cubicBezTo>
                      <a:cubicBezTo>
                        <a:pt x="4809" y="6417"/>
                        <a:pt x="1259" y="11997"/>
                        <a:pt x="284" y="17360"/>
                      </a:cubicBezTo>
                      <a:cubicBezTo>
                        <a:pt x="-548" y="21937"/>
                        <a:pt x="728" y="27711"/>
                        <a:pt x="4261" y="30738"/>
                      </a:cubicBezTo>
                      <a:cubicBezTo>
                        <a:pt x="11500" y="36942"/>
                        <a:pt x="25587" y="38389"/>
                        <a:pt x="32826" y="32185"/>
                      </a:cubicBezTo>
                      <a:cubicBezTo>
                        <a:pt x="38778" y="27085"/>
                        <a:pt x="37895" y="15205"/>
                        <a:pt x="33549" y="8682"/>
                      </a:cubicBezTo>
                      <a:cubicBezTo>
                        <a:pt x="28537" y="1160"/>
                        <a:pt x="16090" y="-1774"/>
                        <a:pt x="7516" y="1089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CF3B0ED-3CA4-4DE0-ABC1-79FB22A9436A}"/>
                    </a:ext>
                  </a:extLst>
                </p:cNvPr>
                <p:cNvSpPr txBox="1"/>
                <p:nvPr/>
              </p:nvSpPr>
              <p:spPr>
                <a:xfrm>
                  <a:off x="1244428" y="2253194"/>
                  <a:ext cx="708622" cy="9104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6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</p:grpSp>
        </p:grpSp>
        <p:sp>
          <p:nvSpPr>
            <p:cNvPr id="2" name="TextBox 1"/>
            <p:cNvSpPr txBox="1"/>
            <p:nvPr/>
          </p:nvSpPr>
          <p:spPr>
            <a:xfrm>
              <a:off x="1632500" y="4228527"/>
              <a:ext cx="903577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 bài thơ, em thấy tình cảm bạn nhỏ dành cho cô giáo thế nào?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34847" y="5502894"/>
            <a:ext cx="11242985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yêu quý, yêu thương cô giáo.</a:t>
            </a:r>
          </a:p>
          <a:p>
            <a:endParaRPr lang="vi-VN" sz="16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6335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0" grpId="0"/>
      <p:bldP spid="21" grpId="0"/>
      <p:bldP spid="22" grpId="0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1790474" y="488016"/>
            <a:ext cx="8117285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88583" y="252315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DF6392C-8C30-4BF2-B957-929426074A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4986" t="56779" r="65713" b="31353"/>
          <a:stretch/>
        </p:blipFill>
        <p:spPr>
          <a:xfrm>
            <a:off x="796653" y="1437157"/>
            <a:ext cx="10096463" cy="2299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0552" y="3692349"/>
            <a:ext cx="116621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Ôi! Bất ngờ quá, sao bạn hát hay thế?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Ôi chao, mình không ngờ bạn có thể hát hay đến thế!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Ôi! Bất ngờ quá, đúng đồ chơi con thích. Con cảm ơn bố ạ.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A! Cái áo đẹp quá, con thích vô cùng. Con cảm ơn mẹ ạ.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3603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1790474" y="488016"/>
            <a:ext cx="8117285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88583" y="252315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A6BF288-08BC-4392-881A-9A3A089AAC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8013" t="40818" r="53820" b="24748"/>
          <a:stretch/>
        </p:blipFill>
        <p:spPr>
          <a:xfrm>
            <a:off x="915108" y="1418590"/>
            <a:ext cx="10097463" cy="512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989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971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75" y="0"/>
            <a:ext cx="10635209" cy="741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405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505200"/>
            <a:ext cx="12420600" cy="33274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-76200" y="97130"/>
            <a:ext cx="12725400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3965536" y="3472270"/>
            <a:ext cx="4489528" cy="359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7046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>
            <a:fillRect/>
          </a:stretch>
        </p:blipFill>
        <p:spPr bwMode="auto">
          <a:xfrm>
            <a:off x="0" y="3"/>
            <a:ext cx="1264920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812800" y="177800"/>
            <a:ext cx="11074400" cy="13477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Bài Cầu thủ dự bị đã học, có mấy đoạn?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41208" y="1685927"/>
            <a:ext cx="2821837" cy="6762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333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A.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89933" y="1643062"/>
            <a:ext cx="3092467" cy="71913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C. 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65733" y="1685927"/>
            <a:ext cx="2711467" cy="6762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B. 3</a:t>
            </a: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71379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572002"/>
            <a:ext cx="12191999" cy="22859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>
            <a:fillRect/>
          </a:stretch>
        </p:blipFill>
        <p:spPr bwMode="auto">
          <a:xfrm>
            <a:off x="2362201" y="2362201"/>
            <a:ext cx="1830153" cy="248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2362202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166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0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>
            <a:fillRect/>
          </a:stretch>
        </p:blipFill>
        <p:spPr bwMode="auto"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395" l="6550" r="92652">
                        <a14:foregroundMark x1="30192" y1="95130" x2="43291" y2="87542"/>
                        <a14:foregroundMark x1="37220" y1="86070" x2="26198" y2="93318"/>
                        <a14:foregroundMark x1="61182" y1="86636" x2="73003" y2="94224"/>
                        <a14:foregroundMark x1="57987" y1="89921" x2="61661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1" y="3352801"/>
            <a:ext cx="2003681" cy="229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039692" y="82136"/>
            <a:ext cx="7010400" cy="16001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Câu chuyện kể về ai?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6786" y="1756400"/>
            <a:ext cx="3656895" cy="1600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A. thỏ con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24981" y="1756400"/>
            <a:ext cx="2996620" cy="150591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B. gấu con và các bạn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48003" y="1756400"/>
            <a:ext cx="3369415" cy="1600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C. thỏ con và các bạn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3733801"/>
            <a:ext cx="5486400" cy="3023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71379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002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68333 0.0032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5 L -1.69167 0.01297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" b="10145"/>
          <a:stretch>
            <a:fillRect/>
          </a:stretch>
        </p:blipFill>
        <p:spPr bwMode="auto">
          <a:xfrm>
            <a:off x="0" y="0"/>
            <a:ext cx="12192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689696" y="152402"/>
            <a:ext cx="10791104" cy="14477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Các bạn ấy đang chơi môn thể thao gì?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37601" y="1687737"/>
            <a:ext cx="3213465" cy="100602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C. cầu lông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1657352"/>
            <a:ext cx="3251200" cy="116567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A. bóng đá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62401" y="1649731"/>
            <a:ext cx="4394393" cy="11049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B. bóng chuyền</a:t>
            </a: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71379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724400"/>
            <a:ext cx="12268199" cy="2133600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" b="7407"/>
          <a:stretch>
            <a:fillRect/>
          </a:stretch>
        </p:blipFill>
        <p:spPr bwMode="auto">
          <a:xfrm flipH="1">
            <a:off x="2590800" y="2667000"/>
            <a:ext cx="1687656" cy="15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0287000" y="2362202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9845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25 1.85185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10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12192000" cy="3327400"/>
          </a:xfrm>
          <a:prstGeom prst="rect">
            <a:avLst/>
          </a:prstGeom>
        </p:spPr>
      </p:pic>
      <p:pic>
        <p:nvPicPr>
          <p:cNvPr id="10" name="Bus Horn sound eff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71379" y="7010400"/>
            <a:ext cx="609600" cy="609600"/>
          </a:xfrm>
          <a:prstGeom prst="rect">
            <a:avLst/>
          </a:prstGeom>
        </p:spPr>
      </p:pic>
      <p:pic>
        <p:nvPicPr>
          <p:cNvPr id="11" name="Bus Sound Effects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40" end="156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>
            <a:fillRect/>
          </a:stretch>
        </p:blipFill>
        <p:spPr bwMode="auto">
          <a:xfrm>
            <a:off x="0" y="1"/>
            <a:ext cx="12496800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>
            <a:fillRect/>
          </a:stretch>
        </p:blipFill>
        <p:spPr bwMode="auto">
          <a:xfrm>
            <a:off x="12204544" y="2362200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6544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55626" y="1674481"/>
            <a:ext cx="10144357" cy="1300286"/>
          </a:xfrm>
          <a:prstGeom prst="rect">
            <a:avLst/>
          </a:prstGeom>
          <a:noFill/>
        </p:spPr>
        <p:txBody>
          <a:bodyPr wrap="square" lIns="68499" tIns="34287" rIns="68499" bIns="34287" rtlCol="0">
            <a:spAutoFit/>
          </a:bodyPr>
          <a:lstStyle/>
          <a:p>
            <a:pPr algn="ctr" defTabSz="684886">
              <a:lnSpc>
                <a:spcPct val="150000"/>
              </a:lnSpc>
            </a:pPr>
            <a:r>
              <a:rPr lang="en-US" sz="5333" b="1" dirty="0" err="1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333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333" b="1" dirty="0" err="1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333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5333" b="1" dirty="0" err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333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5333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8791BD9-D0A3-4A21-8943-5E5E98F00B83}"/>
              </a:ext>
            </a:extLst>
          </p:cNvPr>
          <p:cNvSpPr txBox="1">
            <a:spLocks/>
          </p:cNvSpPr>
          <p:nvPr/>
        </p:nvSpPr>
        <p:spPr>
          <a:xfrm>
            <a:off x="412119" y="201805"/>
            <a:ext cx="11233248" cy="1384747"/>
          </a:xfrm>
          <a:prstGeom prst="rect">
            <a:avLst/>
          </a:prstGeom>
        </p:spPr>
        <p:txBody>
          <a:bodyPr lIns="121781" tIns="60891" rIns="121781" bIns="6089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3206750" algn="l"/>
              </a:tabLst>
            </a:pPr>
            <a:endParaRPr lang="en-US" sz="5333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3206750" algn="l"/>
              </a:tabLst>
            </a:pPr>
            <a:r>
              <a:rPr lang="en-US" sz="5333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5333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912" y="3049048"/>
            <a:ext cx="6708048" cy="35291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96009B-60B3-4CB5-BDD1-F95D552381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087" y="1021009"/>
            <a:ext cx="2541845" cy="355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238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524" t="34375" r="26427" b="19361"/>
          <a:stretch/>
        </p:blipFill>
        <p:spPr>
          <a:xfrm>
            <a:off x="1117599" y="1634507"/>
            <a:ext cx="9596868" cy="50892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E2267E-5488-4A55-A290-AD4AB3E9BB39}"/>
              </a:ext>
            </a:extLst>
          </p:cNvPr>
          <p:cNvSpPr txBox="1"/>
          <p:nvPr/>
        </p:nvSpPr>
        <p:spPr>
          <a:xfrm>
            <a:off x="1117598" y="510308"/>
            <a:ext cx="9245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Bức tranh dưới đây vẽ  những gì?</a:t>
            </a:r>
          </a:p>
        </p:txBody>
      </p:sp>
      <p:grpSp>
        <p:nvGrpSpPr>
          <p:cNvPr id="9" name="Google Shape;378;p32">
            <a:extLst>
              <a:ext uri="{FF2B5EF4-FFF2-40B4-BE49-F238E27FC236}">
                <a16:creationId xmlns:a16="http://schemas.microsoft.com/office/drawing/2014/main" id="{E11E78E0-F5CE-47FE-8A12-693C6680D16B}"/>
              </a:ext>
            </a:extLst>
          </p:cNvPr>
          <p:cNvGrpSpPr/>
          <p:nvPr/>
        </p:nvGrpSpPr>
        <p:grpSpPr>
          <a:xfrm>
            <a:off x="1967280" y="-54177"/>
            <a:ext cx="7329688" cy="1734799"/>
            <a:chOff x="603225" y="2182575"/>
            <a:chExt cx="2577800" cy="424450"/>
          </a:xfrm>
        </p:grpSpPr>
        <p:sp>
          <p:nvSpPr>
            <p:cNvPr id="10" name="Google Shape;379;p32">
              <a:extLst>
                <a:ext uri="{FF2B5EF4-FFF2-40B4-BE49-F238E27FC236}">
                  <a16:creationId xmlns:a16="http://schemas.microsoft.com/office/drawing/2014/main" id="{9BC0BB4A-48CC-4B3A-8524-A4B32DA3E522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625519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380;p32">
              <a:extLst>
                <a:ext uri="{FF2B5EF4-FFF2-40B4-BE49-F238E27FC236}">
                  <a16:creationId xmlns:a16="http://schemas.microsoft.com/office/drawing/2014/main" id="{9966CD12-A9DA-4DB6-886C-55FE78293B4C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625519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381;p32">
              <a:extLst>
                <a:ext uri="{FF2B5EF4-FFF2-40B4-BE49-F238E27FC236}">
                  <a16:creationId xmlns:a16="http://schemas.microsoft.com/office/drawing/2014/main" id="{2B2A8A97-0202-4FA3-A581-A6FC71D1CC87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62533" tIns="162533" rIns="162533" bIns="162533" anchor="ctr" anchorCtr="0">
              <a:noAutofit/>
            </a:bodyPr>
            <a:lstStyle/>
            <a:p>
              <a:pPr defTabSz="1625519">
                <a:buClr>
                  <a:srgbClr val="000000"/>
                </a:buClr>
              </a:pPr>
              <a:endParaRPr sz="248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386;p32">
            <a:extLst>
              <a:ext uri="{FF2B5EF4-FFF2-40B4-BE49-F238E27FC236}">
                <a16:creationId xmlns:a16="http://schemas.microsoft.com/office/drawing/2014/main" id="{8A82FDD3-03E5-4D5C-A48E-7C045179A9E2}"/>
              </a:ext>
            </a:extLst>
          </p:cNvPr>
          <p:cNvSpPr txBox="1">
            <a:spLocks/>
          </p:cNvSpPr>
          <p:nvPr/>
        </p:nvSpPr>
        <p:spPr>
          <a:xfrm>
            <a:off x="3135661" y="-20449"/>
            <a:ext cx="6678663" cy="1443733"/>
          </a:xfrm>
          <a:prstGeom prst="rect">
            <a:avLst/>
          </a:prstGeom>
        </p:spPr>
        <p:txBody>
          <a:bodyPr spcFirstLastPara="1" vert="horz" wrap="square" lIns="162533" tIns="162533" rIns="162533" bIns="162533" rtlCol="0" anchor="b" anchorCtr="0">
            <a:noAutofit/>
          </a:bodyPr>
          <a:lstStyle>
            <a:lvl1pPr marL="342398" indent="-342398" algn="l" defTabSz="913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941" indent="-285358" algn="l" defTabSz="9131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405" indent="-228264" algn="l" defTabSz="913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960" indent="-228264" algn="l" defTabSz="91314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4543" indent="-228264" algn="l" defTabSz="91314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1072" indent="-228264" algn="l" defTabSz="913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7656" indent="-228264" algn="l" defTabSz="913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4213" indent="-228264" algn="l" defTabSz="913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0768" indent="-228264" algn="l" defTabSz="913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53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giáo lớp em</a:t>
            </a:r>
          </a:p>
        </p:txBody>
      </p:sp>
    </p:spTree>
    <p:extLst>
      <p:ext uri="{BB962C8B-B14F-4D97-AF65-F5344CB8AC3E}">
        <p14:creationId xmlns:p14="http://schemas.microsoft.com/office/powerpoint/2010/main" val="311492792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844</Words>
  <Application>Microsoft Office PowerPoint</Application>
  <PresentationFormat>Widescreen</PresentationFormat>
  <Paragraphs>156</Paragraphs>
  <Slides>26</Slides>
  <Notes>13</Notes>
  <HiddenSlides>0</HiddenSlides>
  <MMClips>23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Microsoft YaHei</vt:lpstr>
      <vt:lpstr>宋体</vt:lpstr>
      <vt:lpstr>宋体</vt:lpstr>
      <vt:lpstr>Arial</vt:lpstr>
      <vt:lpstr>Arial-Rounded</vt:lpstr>
      <vt:lpstr>Calibri</vt:lpstr>
      <vt:lpstr>Calibri Light</vt:lpstr>
      <vt:lpstr>等线</vt:lpstr>
      <vt:lpstr>Montserrat</vt:lpstr>
      <vt:lpstr>Montserrat Medium</vt:lpstr>
      <vt:lpstr>Nunito</vt:lpstr>
      <vt:lpstr>Tahoma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STD</dc:creator>
  <cp:lastModifiedBy>STD</cp:lastModifiedBy>
  <cp:revision>7</cp:revision>
  <dcterms:created xsi:type="dcterms:W3CDTF">2024-10-20T12:29:25Z</dcterms:created>
  <dcterms:modified xsi:type="dcterms:W3CDTF">2024-10-20T14:13:19Z</dcterms:modified>
</cp:coreProperties>
</file>