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7E942-93FA-4A72-9D11-9E6110B11E54}" type="datetimeFigureOut">
              <a:rPr lang="vi-VN" smtClean="0"/>
              <a:t>26/09/2024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3C4D6-2357-468A-AC5D-83B0E148BE14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panose="020B0604020202020204" pitchFamily="34" charset="0"/>
              </a:rPr>
              <a:pPr algn="r" eaLnBrk="1" hangingPunct="1"/>
              <a:t>16</a:t>
            </a:fld>
            <a:endParaRPr lang="en-US" altLang="en-US" sz="1200">
              <a:cs typeface="Arial" panose="020B0604020202020204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86AB-401B-4453-8E69-56D3344259B9}" type="datetimeFigureOut">
              <a:rPr lang="vi-VN" smtClean="0"/>
              <a:t>26/09/2024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D873-332C-4BFF-B955-AAA9AD0CEAE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86AB-401B-4453-8E69-56D3344259B9}" type="datetimeFigureOut">
              <a:rPr lang="vi-VN" smtClean="0"/>
              <a:t>26/09/2024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D873-332C-4BFF-B955-AAA9AD0CEAE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86AB-401B-4453-8E69-56D3344259B9}" type="datetimeFigureOut">
              <a:rPr lang="vi-VN" smtClean="0"/>
              <a:t>26/09/2024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D873-332C-4BFF-B955-AAA9AD0CEAE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17146" y="4892042"/>
            <a:ext cx="89268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2446052" y="0"/>
            <a:ext cx="676653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154304" y="-182880"/>
            <a:ext cx="2262875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154305" y="1897380"/>
            <a:ext cx="2428846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7161" y="0"/>
            <a:ext cx="1925926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0880" y="3429000"/>
            <a:ext cx="2428846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655" y="4892040"/>
            <a:ext cx="1605886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89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86AB-401B-4453-8E69-56D3344259B9}" type="datetimeFigureOut">
              <a:rPr lang="vi-VN" smtClean="0"/>
              <a:t>26/09/2024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D873-332C-4BFF-B955-AAA9AD0CEAE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86AB-401B-4453-8E69-56D3344259B9}" type="datetimeFigureOut">
              <a:rPr lang="vi-VN" smtClean="0"/>
              <a:t>26/09/2024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D873-332C-4BFF-B955-AAA9AD0CEAE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86AB-401B-4453-8E69-56D3344259B9}" type="datetimeFigureOut">
              <a:rPr lang="vi-VN" smtClean="0"/>
              <a:t>26/09/2024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D873-332C-4BFF-B955-AAA9AD0CEAE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86AB-401B-4453-8E69-56D3344259B9}" type="datetimeFigureOut">
              <a:rPr lang="vi-VN" smtClean="0"/>
              <a:t>26/09/2024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D873-332C-4BFF-B955-AAA9AD0CEAE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86AB-401B-4453-8E69-56D3344259B9}" type="datetimeFigureOut">
              <a:rPr lang="vi-VN" smtClean="0"/>
              <a:t>26/09/2024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D873-332C-4BFF-B955-AAA9AD0CEAE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86AB-401B-4453-8E69-56D3344259B9}" type="datetimeFigureOut">
              <a:rPr lang="vi-VN" smtClean="0"/>
              <a:t>26/09/2024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D873-332C-4BFF-B955-AAA9AD0CEAE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86AB-401B-4453-8E69-56D3344259B9}" type="datetimeFigureOut">
              <a:rPr lang="vi-VN" smtClean="0"/>
              <a:t>26/09/2024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D873-332C-4BFF-B955-AAA9AD0CEAE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86AB-401B-4453-8E69-56D3344259B9}" type="datetimeFigureOut">
              <a:rPr lang="vi-VN" smtClean="0"/>
              <a:t>26/09/2024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D873-332C-4BFF-B955-AAA9AD0CEAE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086AB-401B-4453-8E69-56D3344259B9}" type="datetimeFigureOut">
              <a:rPr lang="vi-VN" smtClean="0"/>
              <a:t>26/09/2024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7D873-332C-4BFF-B955-AAA9AD0CEAE4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wmf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5375678" y="1142987"/>
            <a:ext cx="3000396" cy="1623615"/>
          </a:xfrm>
          <a:prstGeom prst="rect">
            <a:avLst/>
          </a:prstGeom>
        </p:spPr>
        <p:txBody>
          <a:bodyPr wrap="none" lIns="91422" tIns="45711" rIns="91422" bIns="4571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  <a:p>
            <a:pPr algn="ctr"/>
            <a:r>
              <a:rPr lang="en-US" sz="27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3A.</a:t>
            </a:r>
          </a:p>
        </p:txBody>
      </p:sp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285720" y="3500439"/>
            <a:ext cx="6286512" cy="1367102"/>
          </a:xfrm>
          <a:prstGeom prst="rect">
            <a:avLst/>
          </a:prstGeom>
        </p:spPr>
        <p:txBody>
          <a:bodyPr wrap="none" lIns="91422" tIns="45711" rIns="91422" bIns="4571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MỞ RỘNG VỐN TỪ:MÙA HÈ</a:t>
            </a:r>
          </a:p>
          <a:p>
            <a:pPr algn="ctr"/>
            <a:r>
              <a:rPr lang="en-US" sz="27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 CHẤM, DẤU HAI CHẤM.</a:t>
            </a:r>
          </a:p>
        </p:txBody>
      </p:sp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1494432" y="5858671"/>
            <a:ext cx="6233615" cy="833023"/>
          </a:xfrm>
          <a:prstGeom prst="rect">
            <a:avLst/>
          </a:prstGeom>
        </p:spPr>
        <p:txBody>
          <a:bodyPr wrap="none" lIns="91422" tIns="45711" rIns="91422" bIns="4571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ĐẶNG  THỊ YẾN.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785938" y="971553"/>
            <a:ext cx="1735185" cy="1997610"/>
            <a:chOff x="5225" y="9335"/>
            <a:chExt cx="2520" cy="1750"/>
          </a:xfrm>
        </p:grpSpPr>
        <p:sp>
          <p:nvSpPr>
            <p:cNvPr id="2059" name="AutoShape 27" descr="2"/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76" tIns="34289" rIns="68576" bIns="3428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400" dirty="0">
                <a:latin typeface="VNI-Times" pitchFamily="2" charset="0"/>
              </a:endParaRPr>
            </a:p>
          </p:txBody>
        </p:sp>
        <p:pic>
          <p:nvPicPr>
            <p:cNvPr id="2060" name="Picture 26" descr="cosmo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25" descr="BOOK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24" descr="BOOK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3" name="Picture 23" descr="QUILLPE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4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6" tIns="34289" rIns="68576" bIns="3428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5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6" tIns="34289" rIns="68576" bIns="3428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3600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66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sz="1300" b="1" kern="1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</a:p>
          </p:txBody>
        </p:sp>
        <p:sp>
          <p:nvSpPr>
            <p:cNvPr id="2067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6" tIns="34289" rIns="68576" bIns="3428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3600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054" name="WordArt 16"/>
          <p:cNvSpPr>
            <a:spLocks noChangeArrowheads="1" noChangeShapeType="1" noTextEdit="1"/>
          </p:cNvSpPr>
          <p:nvPr/>
        </p:nvSpPr>
        <p:spPr bwMode="auto">
          <a:xfrm>
            <a:off x="1336990" y="48577"/>
            <a:ext cx="6964262" cy="519955"/>
          </a:xfrm>
          <a:prstGeom prst="rect">
            <a:avLst/>
          </a:prstGeom>
        </p:spPr>
        <p:txBody>
          <a:bodyPr wrap="none" lIns="91422" tIns="45711" rIns="91422" bIns="4571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7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</a:t>
            </a:r>
            <a:r>
              <a:rPr lang="en-US" sz="27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TÂN VIÊN</a:t>
            </a:r>
            <a:r>
              <a:rPr lang="vi-VN" sz="27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5" name="Picture 3" descr="WhitecornerFlow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6" y="5372104"/>
            <a:ext cx="1301163" cy="148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4" descr="WhitecornerFlow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64" y="5372104"/>
            <a:ext cx="1211239" cy="148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1084"/>
            <a:ext cx="757451" cy="1860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058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006" y="11247"/>
            <a:ext cx="585997" cy="1860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508638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WordArt 13"/>
          <p:cNvSpPr>
            <a:spLocks noTextEdit="1"/>
          </p:cNvSpPr>
          <p:nvPr/>
        </p:nvSpPr>
        <p:spPr>
          <a:xfrm>
            <a:off x="2345887" y="1981200"/>
            <a:ext cx="4737436" cy="1066800"/>
          </a:xfrm>
          <a:prstGeom prst="rect">
            <a:avLst/>
          </a:prstGeom>
        </p:spPr>
        <p:txBody>
          <a:bodyPr wrap="none" lIns="57552" tIns="28776" rIns="57552" bIns="28776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000" b="1" dirty="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HỘP QUÀ BÍ MẬT</a:t>
            </a:r>
          </a:p>
        </p:txBody>
      </p:sp>
      <p:sp>
        <p:nvSpPr>
          <p:cNvPr id="14351" name="AutoShape 15" descr="Kết quả hình ảnh cho gift png"/>
          <p:cNvSpPr>
            <a:spLocks noChangeAspect="1"/>
          </p:cNvSpPr>
          <p:nvPr/>
        </p:nvSpPr>
        <p:spPr>
          <a:xfrm>
            <a:off x="4457756" y="3276600"/>
            <a:ext cx="228310" cy="304800"/>
          </a:xfrm>
          <a:prstGeom prst="rect">
            <a:avLst/>
          </a:prstGeom>
          <a:noFill/>
          <a:ln w="9525">
            <a:noFill/>
          </a:ln>
        </p:spPr>
        <p:txBody>
          <a:bodyPr lIns="57552" tIns="28776" rIns="57552" bIns="28776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vi-VN" altLang="en-US" sz="1500" dirty="0"/>
          </a:p>
        </p:txBody>
      </p:sp>
      <p:pic>
        <p:nvPicPr>
          <p:cNvPr id="14352" name="Picture 16" descr="tải xuố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266" y="3404870"/>
            <a:ext cx="1376996" cy="2486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3" name="Picture 17" descr="Yellow_Gift_Box_with_Stars_PNG_Clipart-68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56269" y="3429000"/>
            <a:ext cx="1327053" cy="2438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4" name="Picture 18" descr="6077605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3256" y="3505200"/>
            <a:ext cx="1671896" cy="2667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259" y="0"/>
            <a:ext cx="6849304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2" name="Text Box 2"/>
          <p:cNvSpPr txBox="1"/>
          <p:nvPr/>
        </p:nvSpPr>
        <p:spPr>
          <a:xfrm>
            <a:off x="2574197" y="2390775"/>
            <a:ext cx="4166660" cy="1443109"/>
          </a:xfrm>
          <a:prstGeom prst="rect">
            <a:avLst/>
          </a:prstGeom>
          <a:noFill/>
          <a:ln w="9525">
            <a:noFill/>
          </a:ln>
        </p:spPr>
        <p:txBody>
          <a:bodyPr lIns="57552" tIns="28776" rIns="57552" bIns="28776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3000" b="1" dirty="0">
                <a:solidFill>
                  <a:srgbClr val="339933"/>
                </a:solidFill>
                <a:latin typeface="Arial" panose="020B0604020202020204" pitchFamily="34" charset="0"/>
              </a:rPr>
              <a:t>Kể tên hoạt động trong ngày hè của em?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WordArt 8"/>
          <p:cNvSpPr>
            <a:spLocks noTextEdit="1"/>
          </p:cNvSpPr>
          <p:nvPr/>
        </p:nvSpPr>
        <p:spPr>
          <a:xfrm>
            <a:off x="2345887" y="1143000"/>
            <a:ext cx="4737436" cy="1066800"/>
          </a:xfrm>
          <a:prstGeom prst="rect">
            <a:avLst/>
          </a:prstGeom>
        </p:spPr>
        <p:txBody>
          <a:bodyPr wrap="none" lIns="57552" tIns="28776" rIns="57552" bIns="28776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000" b="1" dirty="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TRÒ CHƠI Ô MÀU BÍ MẬT</a:t>
            </a:r>
          </a:p>
        </p:txBody>
      </p:sp>
      <p:pic>
        <p:nvPicPr>
          <p:cNvPr id="6150" name="Picture 9" descr="tải xuố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499" y="3505200"/>
            <a:ext cx="1376996" cy="2486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0" descr="Yellow_Gift_Box_with_Stars_PNG_Clipart-68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56269" y="3429000"/>
            <a:ext cx="1327053" cy="2438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259" y="0"/>
            <a:ext cx="6849304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6" name="Text Box 4"/>
          <p:cNvSpPr txBox="1"/>
          <p:nvPr/>
        </p:nvSpPr>
        <p:spPr>
          <a:xfrm>
            <a:off x="2973740" y="2590800"/>
            <a:ext cx="3824195" cy="1104554"/>
          </a:xfrm>
          <a:prstGeom prst="rect">
            <a:avLst/>
          </a:prstGeom>
          <a:noFill/>
          <a:ln w="9525">
            <a:noFill/>
          </a:ln>
        </p:spPr>
        <p:txBody>
          <a:bodyPr lIns="57552" tIns="28776" rIns="57552" bIns="28776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50000"/>
              </a:spcBef>
              <a:buNone/>
            </a:pPr>
            <a:r>
              <a:rPr lang="en-US" altLang="en-US" sz="3400" b="1" dirty="0">
                <a:solidFill>
                  <a:srgbClr val="339933"/>
                </a:solidFill>
                <a:latin typeface="Times New Roman" pitchFamily="18" charset="0"/>
                <a:cs typeface="Times New Roman" pitchFamily="18" charset="0"/>
              </a:rPr>
              <a:t>Nêu tác dụng của dấu chấm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WordArt 7"/>
          <p:cNvSpPr>
            <a:spLocks noTextEdit="1"/>
          </p:cNvSpPr>
          <p:nvPr/>
        </p:nvSpPr>
        <p:spPr>
          <a:xfrm>
            <a:off x="2345887" y="1981200"/>
            <a:ext cx="4737436" cy="1066800"/>
          </a:xfrm>
          <a:prstGeom prst="rect">
            <a:avLst/>
          </a:prstGeom>
        </p:spPr>
        <p:txBody>
          <a:bodyPr wrap="none" lIns="57552" tIns="28776" rIns="57552" bIns="28776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000" b="1" dirty="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TRÒ CHƠI Ô MÀU BÍ MẬT</a:t>
            </a:r>
          </a:p>
        </p:txBody>
      </p:sp>
      <p:pic>
        <p:nvPicPr>
          <p:cNvPr id="8198" name="Picture 8" descr="Yellow_Gift_Box_with_Stars_PNG_Clipart-68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56269" y="3429000"/>
            <a:ext cx="1327053" cy="2438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7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6" name="Text Box 2"/>
          <p:cNvSpPr txBox="1"/>
          <p:nvPr/>
        </p:nvSpPr>
        <p:spPr>
          <a:xfrm>
            <a:off x="2574197" y="762000"/>
            <a:ext cx="4365480" cy="1042999"/>
          </a:xfrm>
          <a:prstGeom prst="rect">
            <a:avLst/>
          </a:prstGeom>
          <a:noFill/>
          <a:ln w="9525">
            <a:noFill/>
          </a:ln>
        </p:spPr>
        <p:txBody>
          <a:bodyPr wrap="square" lIns="57552" tIns="28776" rIns="57552" bIns="28776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b="1" dirty="0">
                <a:solidFill>
                  <a:srgbClr val="339933"/>
                </a:solidFill>
                <a:latin typeface="Times New Roman" pitchFamily="18" charset="0"/>
                <a:cs typeface="Times New Roman" pitchFamily="18" charset="0"/>
              </a:rPr>
              <a:t>Dấu hai chấm trong câu dưới đây có tác dụng gì?</a:t>
            </a:r>
          </a:p>
        </p:txBody>
      </p:sp>
      <p:sp>
        <p:nvSpPr>
          <p:cNvPr id="16387" name="Rectangle 3"/>
          <p:cNvSpPr/>
          <p:nvPr/>
        </p:nvSpPr>
        <p:spPr>
          <a:xfrm>
            <a:off x="2071670" y="2057400"/>
            <a:ext cx="6357982" cy="3258990"/>
          </a:xfrm>
          <a:prstGeom prst="rect">
            <a:avLst/>
          </a:prstGeom>
          <a:noFill/>
          <a:ln w="9525">
            <a:noFill/>
          </a:ln>
        </p:spPr>
        <p:txBody>
          <a:bodyPr wrap="square" lIns="57552" tIns="28776" rIns="57552" bIns="28776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itchFamily="18" charset="0"/>
                <a:cs typeface="Times New Roman" pitchFamily="18" charset="0"/>
              </a:rPr>
              <a:t>Ở trường chúng em chơi các trò chơi: nhảy dây, đá bóng,đá cầu,... </a:t>
            </a:r>
            <a:endParaRPr lang="en-US" altLang="en-US" b="1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a) Báo hiệu lời giải thích.</a:t>
            </a: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b) Báo hiệu kết thúc một câu.</a:t>
            </a: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c) Báo hiệu phần liệt kê.</a:t>
            </a:r>
          </a:p>
        </p:txBody>
      </p:sp>
      <p:sp>
        <p:nvSpPr>
          <p:cNvPr id="16389" name="Oval 5"/>
          <p:cNvSpPr/>
          <p:nvPr/>
        </p:nvSpPr>
        <p:spPr>
          <a:xfrm>
            <a:off x="2574197" y="5715000"/>
            <a:ext cx="399543" cy="533400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lIns="57552" tIns="28776" rIns="57552" bIns="28776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vi-VN" altLang="en-US" sz="1500" dirty="0"/>
          </a:p>
        </p:txBody>
      </p:sp>
      <p:sp>
        <p:nvSpPr>
          <p:cNvPr id="9222" name="AutoShape 6" descr="Kết quả hình ảnh cho hình khung đẹp"/>
          <p:cNvSpPr>
            <a:spLocks noChangeAspect="1"/>
          </p:cNvSpPr>
          <p:nvPr/>
        </p:nvSpPr>
        <p:spPr>
          <a:xfrm>
            <a:off x="1255468" y="-144462"/>
            <a:ext cx="228310" cy="304800"/>
          </a:xfrm>
          <a:prstGeom prst="rect">
            <a:avLst/>
          </a:prstGeom>
          <a:noFill/>
          <a:ln w="9525">
            <a:noFill/>
          </a:ln>
        </p:spPr>
        <p:txBody>
          <a:bodyPr lIns="57552" tIns="28776" rIns="57552" bIns="28776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vi-VN" altLang="en-US" sz="1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6387" grpId="0"/>
      <p:bldP spid="16389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117929" y="2743200"/>
            <a:ext cx="8773886" cy="1187054"/>
          </a:xfrm>
          <a:prstGeom prst="rect">
            <a:avLst/>
          </a:prstGeom>
        </p:spPr>
        <p:txBody>
          <a:bodyPr wrap="none" lIns="57552" tIns="28776" rIns="57552" bIns="2877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CHÀO CÁC EM!</a:t>
            </a:r>
            <a:endParaRPr lang="en-US" sz="3600" kern="10" dirty="0">
              <a:ln w="19050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ẽ Tay Bọ Rùa Bảy điểm Dễ Thương Miễn Phí 抠 Png Hình ảnh | Định dạng hình  ảnh PSD 610663515| vn.lovepik.com">
            <a:extLst>
              <a:ext uri="{FF2B5EF4-FFF2-40B4-BE49-F238E27FC236}">
                <a16:creationId xmlns:a16="http://schemas.microsoft.com/office/drawing/2014/main" id="{A6308E79-2B56-9808-EAFA-1C04BA20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0000" b="90000" l="10000" r="90000">
                        <a14:foregroundMark x1="23140" y1="20349" x2="27442" y2="27674"/>
                        <a14:foregroundMark x1="30116" y1="16628" x2="23605" y2="19186"/>
                        <a14:foregroundMark x1="23605" y1="19186" x2="15000" y2="26628"/>
                        <a14:foregroundMark x1="15000" y1="26628" x2="17442" y2="35698"/>
                        <a14:foregroundMark x1="17442" y1="35698" x2="17674" y2="35930"/>
                        <a14:foregroundMark x1="22907" y1="21977" x2="17093" y2="26279"/>
                        <a14:foregroundMark x1="26279" y1="45349" x2="32442" y2="61163"/>
                        <a14:foregroundMark x1="35581" y1="43256" x2="51279" y2="59884"/>
                        <a14:foregroundMark x1="41512" y1="41279" x2="48023" y2="53953"/>
                        <a14:foregroundMark x1="46279" y1="41279" x2="45698" y2="53721"/>
                        <a14:foregroundMark x1="46977" y1="44767" x2="48256" y2="50233"/>
                        <a14:foregroundMark x1="35814" y1="49884" x2="47442" y2="53721"/>
                        <a14:foregroundMark x1="20000" y1="51395" x2="44302" y2="56395"/>
                        <a14:foregroundMark x1="24419" y1="50465" x2="34186" y2="52093"/>
                        <a14:foregroundMark x1="34186" y1="52093" x2="34651" y2="52442"/>
                        <a14:foregroundMark x1="37442" y1="50814" x2="44767" y2="55000"/>
                        <a14:foregroundMark x1="22558" y1="57558" x2="40116" y2="53256"/>
                        <a14:foregroundMark x1="27442" y1="58721" x2="36279" y2="62209"/>
                        <a14:foregroundMark x1="30465" y1="57209" x2="38372" y2="57093"/>
                        <a14:foregroundMark x1="51395" y1="77209" x2="51395" y2="77209"/>
                        <a14:foregroundMark x1="47209" y1="73837" x2="47209" y2="73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" r="1" b="11469"/>
          <a:stretch/>
        </p:blipFill>
        <p:spPr bwMode="auto">
          <a:xfrm>
            <a:off x="5085775" y="1351763"/>
            <a:ext cx="4742357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9B1E0D-B066-0B87-15F3-5E2EECF2D2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5" r="-1" b="2635"/>
          <a:stretch/>
        </p:blipFill>
        <p:spPr>
          <a:xfrm>
            <a:off x="429635" y="-301833"/>
            <a:ext cx="4047053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3025F6-03E4-F7FE-A115-15A451327F80}"/>
              </a:ext>
            </a:extLst>
          </p:cNvPr>
          <p:cNvSpPr txBox="1"/>
          <p:nvPr/>
        </p:nvSpPr>
        <p:spPr>
          <a:xfrm>
            <a:off x="1757999" y="4316805"/>
            <a:ext cx="4914000" cy="1107977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defTabSz="914219">
              <a:defRPr/>
            </a:pPr>
            <a:r>
              <a:rPr lang="en-US" sz="6600" dirty="0" err="1">
                <a:solidFill>
                  <a:srgbClr val="71D400"/>
                </a:solidFill>
                <a:latin typeface="Sigmar One" panose="00000500000000000000" pitchFamily="2" charset="0"/>
              </a:rPr>
              <a:t>Khởi</a:t>
            </a:r>
            <a:r>
              <a:rPr lang="en-US" sz="6600" dirty="0">
                <a:solidFill>
                  <a:srgbClr val="71D400"/>
                </a:solidFill>
                <a:latin typeface="Sigmar One" panose="00000500000000000000" pitchFamily="2" charset="0"/>
              </a:rPr>
              <a:t> </a:t>
            </a:r>
            <a:r>
              <a:rPr lang="en-US" sz="6600" dirty="0" err="1">
                <a:solidFill>
                  <a:srgbClr val="71D400"/>
                </a:solidFill>
                <a:latin typeface="Sigmar One" panose="00000500000000000000" pitchFamily="2" charset="0"/>
              </a:rPr>
              <a:t>động</a:t>
            </a:r>
            <a:endParaRPr lang="en-US" sz="6600" dirty="0">
              <a:solidFill>
                <a:srgbClr val="71D4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473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gày hè vui (Tập hát theo lời bài hát mẫu SGK lớp 2 NXBGD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604" y="426960"/>
            <a:ext cx="8866463" cy="569538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018" y="183092"/>
            <a:ext cx="7077615" cy="762000"/>
          </a:xfrm>
        </p:spPr>
        <p:txBody>
          <a:bodyPr>
            <a:normAutofit/>
          </a:bodyPr>
          <a:lstStyle/>
          <a:p>
            <a:r>
              <a:rPr lang="en-US" sz="3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262" y="1290432"/>
            <a:ext cx="4395187" cy="236191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418" y="3652344"/>
            <a:ext cx="4916696" cy="32013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449" y="1358374"/>
            <a:ext cx="4489157" cy="22260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966" y="3681294"/>
            <a:ext cx="3607862" cy="3225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857364"/>
            <a:ext cx="9144000" cy="489001"/>
          </a:xfrm>
          <a:prstGeom prst="rect">
            <a:avLst/>
          </a:prstGeom>
        </p:spPr>
        <p:txBody>
          <a:bodyPr wrap="square" lIns="57552" tIns="28776" rIns="57552" bIns="28776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0" y="2571744"/>
          <a:ext cx="9143999" cy="40881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60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40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60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5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20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6383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27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endParaRPr lang="en-US" sz="27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endParaRPr lang="en-US" sz="27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endParaRPr lang="en-US" sz="27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7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936">
                <a:tc>
                  <a:txBody>
                    <a:bodyPr/>
                    <a:lstStyle/>
                    <a:p>
                      <a:pPr algn="ctr"/>
                      <a:r>
                        <a:rPr lang="en-US" sz="2600" b="1" i="1" dirty="0">
                          <a:solidFill>
                            <a:srgbClr val="FF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 </a:t>
                      </a:r>
                      <a:r>
                        <a:rPr lang="en-US" sz="26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2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nực</a:t>
                      </a:r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kem</a:t>
                      </a:r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quạt</a:t>
                      </a:r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lang="en-US" sz="2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phông</a:t>
                      </a:r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8328"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319"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936"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936"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4" name="Picture 23" descr="Icon&#10;&#10;Description automatically generated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68228" y="210358"/>
            <a:ext cx="985937" cy="1218392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714488"/>
            <a:ext cx="7846074" cy="427446"/>
          </a:xfrm>
          <a:prstGeom prst="rect">
            <a:avLst/>
          </a:prstGeom>
        </p:spPr>
        <p:txBody>
          <a:bodyPr wrap="square" lIns="57552" tIns="28776" rIns="57552" bIns="28776">
            <a:spAutoFit/>
          </a:bodyPr>
          <a:lstStyle/>
          <a:p>
            <a:pPr algn="just"/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0" y="2206016"/>
          <a:ext cx="9143999" cy="4697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6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40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61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58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19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37232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27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endParaRPr lang="en-US" sz="27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endParaRPr lang="en-US" sz="27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endParaRPr lang="en-US" sz="27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7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936">
                <a:tc>
                  <a:txBody>
                    <a:bodyPr/>
                    <a:lstStyle/>
                    <a:p>
                      <a:pPr algn="ctr"/>
                      <a:r>
                        <a:rPr lang="en-US" sz="2600" b="1" i="1" dirty="0">
                          <a:solidFill>
                            <a:srgbClr val="FF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 </a:t>
                      </a:r>
                      <a:r>
                        <a:rPr lang="en-US" sz="26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2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nực</a:t>
                      </a:r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kem</a:t>
                      </a:r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quạt</a:t>
                      </a:r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lang="en-US" sz="2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phông</a:t>
                      </a:r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8328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oi bức</a:t>
                      </a: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 mát</a:t>
                      </a: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 hòa</a:t>
                      </a: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 sooc</a:t>
                      </a: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 diều</a:t>
                      </a: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319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Nắng nóng</a:t>
                      </a: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 hoa qủa</a:t>
                      </a: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quạt nước</a:t>
                      </a: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 bơi</a:t>
                      </a: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tắm biển</a:t>
                      </a: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936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 rào</a:t>
                      </a: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thạch, trà sữa</a:t>
                      </a: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tủ lạnh</a:t>
                      </a: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 chống nắng</a:t>
                      </a: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 xe đạp</a:t>
                      </a: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936"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chè,...</a:t>
                      </a: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váy</a:t>
                      </a: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 bóng</a:t>
                      </a: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4" name="Picture 23" descr="Icon&#10;&#10;Description automatically generated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68228" y="210358"/>
            <a:ext cx="985937" cy="1218392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285860"/>
            <a:ext cx="9144000" cy="812167"/>
          </a:xfrm>
          <a:prstGeom prst="rect">
            <a:avLst/>
          </a:prstGeom>
        </p:spPr>
        <p:txBody>
          <a:bodyPr wrap="square" lIns="57552" tIns="28776" rIns="57552" bIns="28776">
            <a:spAutoFit/>
          </a:bodyPr>
          <a:lstStyle/>
          <a:p>
            <a:pPr algn="just"/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285992"/>
            <a:ext cx="9144000" cy="3520600"/>
          </a:xfrm>
          <a:prstGeom prst="rect">
            <a:avLst/>
          </a:prstGeom>
          <a:noFill/>
        </p:spPr>
        <p:txBody>
          <a:bodyPr wrap="square" lIns="57552" tIns="28776" rIns="57552" bIns="28776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đến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a.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b.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c.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4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4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48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40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714488"/>
            <a:ext cx="9144000" cy="981444"/>
          </a:xfrm>
          <a:prstGeom prst="rect">
            <a:avLst/>
          </a:prstGeom>
        </p:spPr>
        <p:txBody>
          <a:bodyPr wrap="square" lIns="57552" tIns="28776" rIns="57552" bIns="28776">
            <a:spAutoFit/>
          </a:bodyPr>
          <a:lstStyle/>
          <a:p>
            <a:pPr algn="just"/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643182"/>
            <a:ext cx="9144000" cy="3382101"/>
          </a:xfrm>
          <a:prstGeom prst="rect">
            <a:avLst/>
          </a:prstGeom>
          <a:noFill/>
        </p:spPr>
        <p:txBody>
          <a:bodyPr wrap="square" lIns="57552" tIns="28776" rIns="57552" bIns="28776" rtlCol="0">
            <a:spAutoFit/>
          </a:bodyPr>
          <a:lstStyle/>
          <a:p>
            <a:pPr indent="327729" algn="just">
              <a:lnSpc>
                <a:spcPct val="120000"/>
              </a:lnSpc>
            </a:pP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327729" algn="just">
              <a:lnSpc>
                <a:spcPct val="120000"/>
              </a:lnSpc>
            </a:pP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đến: 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6143636" y="2857496"/>
            <a:ext cx="215824" cy="300990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52" tIns="28776" rIns="57552" bIns="28776" rtlCol="0" anchor="ctr"/>
          <a:lstStyle/>
          <a:p>
            <a:pPr algn="ctr"/>
            <a:endParaRPr lang="en-US" sz="2400" dirty="0"/>
          </a:p>
        </p:txBody>
      </p:sp>
      <p:sp>
        <p:nvSpPr>
          <p:cNvPr id="24" name="Rectangle 23"/>
          <p:cNvSpPr/>
          <p:nvPr/>
        </p:nvSpPr>
        <p:spPr>
          <a:xfrm>
            <a:off x="1857356" y="3929066"/>
            <a:ext cx="208690" cy="300038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52" tIns="28776" rIns="57552" bIns="28776" rtlCol="0" anchor="ctr"/>
          <a:lstStyle/>
          <a:p>
            <a:pPr algn="ctr"/>
            <a:endParaRPr lang="en-US" sz="2400" dirty="0"/>
          </a:p>
        </p:txBody>
      </p:sp>
      <p:sp>
        <p:nvSpPr>
          <p:cNvPr id="25" name="Rectangle 24"/>
          <p:cNvSpPr/>
          <p:nvPr/>
        </p:nvSpPr>
        <p:spPr>
          <a:xfrm>
            <a:off x="1142976" y="5000636"/>
            <a:ext cx="197988" cy="403384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52" tIns="28776" rIns="57552" bIns="28776" rtlCol="0" anchor="ctr"/>
          <a:lstStyle/>
          <a:p>
            <a:pPr algn="ctr"/>
            <a:endParaRPr lang="en-US" sz="2400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4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4" grpId="0" bldLvl="0" animBg="1"/>
      <p:bldP spid="24" grpId="0" bldLvl="0" animBg="1"/>
      <p:bldP spid="2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428596" y="1071546"/>
            <a:ext cx="8501122" cy="645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38" tIns="45219" rIns="90438" bIns="452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TRÒ CHƠI: MẶT CƯỜI, MẶT MẾU</a:t>
            </a:r>
          </a:p>
        </p:txBody>
      </p:sp>
      <p:sp>
        <p:nvSpPr>
          <p:cNvPr id="9" name="Rectangle 8"/>
          <p:cNvSpPr/>
          <p:nvPr/>
        </p:nvSpPr>
        <p:spPr>
          <a:xfrm>
            <a:off x="6261065" y="5858647"/>
            <a:ext cx="1829388" cy="552746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52" tIns="28776" rIns="57552" bIns="28776" rtlCol="0" anchor="ctr"/>
          <a:lstStyle/>
          <a:p>
            <a:pPr lvl="1"/>
            <a:r>
              <a:rPr lang="en-US" sz="1500" b="1" dirty="0"/>
              <a:t>Quay </a:t>
            </a:r>
            <a:r>
              <a:rPr lang="en-US" sz="1500" b="1" dirty="0" err="1"/>
              <a:t>để</a:t>
            </a:r>
            <a:r>
              <a:rPr lang="en-US" sz="1500" b="1" dirty="0"/>
              <a:t> </a:t>
            </a:r>
            <a:r>
              <a:rPr lang="en-US" sz="1500" b="1" dirty="0" err="1"/>
              <a:t>chọn</a:t>
            </a:r>
            <a:r>
              <a:rPr lang="en-US" sz="1500" b="1" dirty="0"/>
              <a:t> </a:t>
            </a:r>
            <a:r>
              <a:rPr lang="en-US" sz="1500" b="1" dirty="0" err="1"/>
              <a:t>biểu</a:t>
            </a:r>
            <a:r>
              <a:rPr lang="en-US" sz="1500" b="1" dirty="0"/>
              <a:t> </a:t>
            </a:r>
            <a:r>
              <a:rPr lang="en-US" sz="1500" b="1" dirty="0" err="1"/>
              <a:t>tượng</a:t>
            </a:r>
            <a:endParaRPr lang="en-US" sz="1500" b="1" dirty="0"/>
          </a:p>
        </p:txBody>
      </p:sp>
      <p:grpSp>
        <p:nvGrpSpPr>
          <p:cNvPr id="5" name="Group 9"/>
          <p:cNvGrpSpPr/>
          <p:nvPr/>
        </p:nvGrpSpPr>
        <p:grpSpPr>
          <a:xfrm>
            <a:off x="5667905" y="1956364"/>
            <a:ext cx="3056486" cy="3570136"/>
            <a:chOff x="10299358" y="2603989"/>
            <a:chExt cx="5348851" cy="476018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10820400" y="5021527"/>
              <a:ext cx="4267200" cy="0"/>
            </a:xfrm>
            <a:prstGeom prst="line">
              <a:avLst/>
            </a:prstGeom>
            <a:ln w="1270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11887200" y="3238539"/>
              <a:ext cx="2133600" cy="3581400"/>
            </a:xfrm>
            <a:prstGeom prst="line">
              <a:avLst/>
            </a:prstGeom>
            <a:ln w="1270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1887200" y="3200400"/>
              <a:ext cx="2073876" cy="3608174"/>
            </a:xfrm>
            <a:prstGeom prst="line">
              <a:avLst/>
            </a:prstGeom>
            <a:ln w="1270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6" t="4466" r="74551" b="75380"/>
            <a:stretch>
              <a:fillRect/>
            </a:stretch>
          </p:blipFill>
          <p:spPr>
            <a:xfrm>
              <a:off x="10299358" y="4435952"/>
              <a:ext cx="1165652" cy="112116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99" t="28897" r="74705" b="49807"/>
            <a:stretch>
              <a:fillRect/>
            </a:stretch>
          </p:blipFill>
          <p:spPr>
            <a:xfrm>
              <a:off x="11368650" y="2603989"/>
              <a:ext cx="1186249" cy="118459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4" t="80068" r="74923"/>
            <a:stretch>
              <a:fillRect/>
            </a:stretch>
          </p:blipFill>
          <p:spPr>
            <a:xfrm>
              <a:off x="13545905" y="2818806"/>
              <a:ext cx="1149178" cy="110873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100" t="55183" r="2875" b="25084"/>
            <a:stretch>
              <a:fillRect/>
            </a:stretch>
          </p:blipFill>
          <p:spPr>
            <a:xfrm>
              <a:off x="14511387" y="4480394"/>
              <a:ext cx="1136822" cy="109768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13" t="80068" r="50198"/>
            <a:stretch>
              <a:fillRect/>
            </a:stretch>
          </p:blipFill>
          <p:spPr>
            <a:xfrm>
              <a:off x="13564036" y="6181331"/>
              <a:ext cx="1168817" cy="110873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58" t="80432" r="2485"/>
            <a:stretch>
              <a:fillRect/>
            </a:stretch>
          </p:blipFill>
          <p:spPr>
            <a:xfrm>
              <a:off x="11233880" y="6275707"/>
              <a:ext cx="1138635" cy="1088463"/>
            </a:xfrm>
            <a:prstGeom prst="rect">
              <a:avLst/>
            </a:prstGeom>
          </p:spPr>
        </p:pic>
      </p:grpSp>
      <p:grpSp>
        <p:nvGrpSpPr>
          <p:cNvPr id="6" name="Group 19"/>
          <p:cNvGrpSpPr/>
          <p:nvPr/>
        </p:nvGrpSpPr>
        <p:grpSpPr>
          <a:xfrm>
            <a:off x="6088747" y="3771901"/>
            <a:ext cx="2174027" cy="2639492"/>
            <a:chOff x="11024286" y="5326290"/>
            <a:chExt cx="3804547" cy="3519323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12954000" y="5326290"/>
              <a:ext cx="0" cy="2446074"/>
            </a:xfrm>
            <a:prstGeom prst="line">
              <a:avLst/>
            </a:prstGeom>
            <a:ln w="254000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11024286" y="7893601"/>
              <a:ext cx="3804547" cy="0"/>
            </a:xfrm>
            <a:prstGeom prst="line">
              <a:avLst/>
            </a:prstGeom>
            <a:ln w="254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11125201" y="7772365"/>
              <a:ext cx="0" cy="1073248"/>
            </a:xfrm>
            <a:prstGeom prst="line">
              <a:avLst/>
            </a:prstGeom>
            <a:ln w="254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14706601" y="7772365"/>
              <a:ext cx="0" cy="1073248"/>
            </a:xfrm>
            <a:prstGeom prst="line">
              <a:avLst/>
            </a:prstGeom>
            <a:ln w="254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11353800" y="5326290"/>
              <a:ext cx="1589904" cy="7713"/>
            </a:xfrm>
            <a:prstGeom prst="line">
              <a:avLst/>
            </a:prstGeom>
            <a:ln w="254000">
              <a:solidFill>
                <a:srgbClr val="FF000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404060" y="2469592"/>
            <a:ext cx="1247948" cy="412057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300" b="1" dirty="0" err="1">
                <a:solidFill>
                  <a:srgbClr val="0000CC"/>
                </a:solidFill>
              </a:rPr>
              <a:t>thả</a:t>
            </a:r>
            <a:r>
              <a:rPr lang="en-US" sz="2300" b="1" dirty="0">
                <a:solidFill>
                  <a:srgbClr val="0000CC"/>
                </a:solidFill>
              </a:rPr>
              <a:t> </a:t>
            </a:r>
            <a:r>
              <a:rPr lang="en-US" sz="2300" dirty="0">
                <a:solidFill>
                  <a:srgbClr val="0000CC"/>
                </a:solidFill>
              </a:rPr>
              <a:t>….</a:t>
            </a:r>
            <a:r>
              <a:rPr lang="en-US" sz="2300" b="1" dirty="0" err="1">
                <a:solidFill>
                  <a:srgbClr val="0000CC"/>
                </a:solidFill>
              </a:rPr>
              <a:t>iều</a:t>
            </a:r>
            <a:endParaRPr lang="en-US" sz="2300" b="1" dirty="0">
              <a:solidFill>
                <a:srgbClr val="0000CC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12254" y="2469592"/>
            <a:ext cx="274926" cy="412057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3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096880" y="2487052"/>
            <a:ext cx="1132532" cy="412057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300" b="1" dirty="0">
                <a:solidFill>
                  <a:srgbClr val="0000CC"/>
                </a:solidFill>
              </a:rPr>
              <a:t>du </a:t>
            </a:r>
            <a:r>
              <a:rPr lang="en-US" sz="2300" dirty="0">
                <a:solidFill>
                  <a:srgbClr val="0000CC"/>
                </a:solidFill>
              </a:rPr>
              <a:t>.…</a:t>
            </a:r>
            <a:r>
              <a:rPr lang="en-US" sz="2300" b="1" dirty="0" err="1">
                <a:solidFill>
                  <a:srgbClr val="0000CC"/>
                </a:solidFill>
              </a:rPr>
              <a:t>ịch</a:t>
            </a:r>
            <a:endParaRPr lang="en-US" sz="2300" b="1" dirty="0">
              <a:solidFill>
                <a:srgbClr val="0000CC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705074" y="2487052"/>
            <a:ext cx="188364" cy="412057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300" b="1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847203" y="2467621"/>
            <a:ext cx="1123235" cy="412057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300" b="1" dirty="0" err="1">
                <a:solidFill>
                  <a:srgbClr val="0000CC"/>
                </a:solidFill>
              </a:rPr>
              <a:t>tập</a:t>
            </a:r>
            <a:r>
              <a:rPr lang="en-US" sz="2300" b="1" dirty="0">
                <a:solidFill>
                  <a:srgbClr val="0000CC"/>
                </a:solidFill>
              </a:rPr>
              <a:t> </a:t>
            </a:r>
            <a:r>
              <a:rPr lang="en-US" sz="2300" dirty="0">
                <a:solidFill>
                  <a:srgbClr val="0000CC"/>
                </a:solidFill>
              </a:rPr>
              <a:t>….</a:t>
            </a:r>
            <a:r>
              <a:rPr lang="en-US" sz="2300" b="1" dirty="0" err="1">
                <a:solidFill>
                  <a:srgbClr val="0000CC"/>
                </a:solidFill>
              </a:rPr>
              <a:t>ơi</a:t>
            </a:r>
            <a:endParaRPr lang="en-US" sz="2300" b="1" dirty="0">
              <a:solidFill>
                <a:srgbClr val="0000CC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455396" y="2467621"/>
            <a:ext cx="274926" cy="412057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3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15324" y="4984192"/>
            <a:ext cx="1536232" cy="412057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300" b="1" dirty="0" err="1">
                <a:solidFill>
                  <a:srgbClr val="0000CC"/>
                </a:solidFill>
              </a:rPr>
              <a:t>ngắm</a:t>
            </a:r>
            <a:r>
              <a:rPr lang="en-US" sz="2300" dirty="0">
                <a:solidFill>
                  <a:srgbClr val="0000CC"/>
                </a:solidFill>
              </a:rPr>
              <a:t>….</a:t>
            </a:r>
            <a:r>
              <a:rPr lang="en-US" sz="2300" b="1" dirty="0" err="1">
                <a:solidFill>
                  <a:srgbClr val="0000CC"/>
                </a:solidFill>
              </a:rPr>
              <a:t>ảnh</a:t>
            </a:r>
            <a:endParaRPr lang="en-US" sz="2300" b="1" dirty="0">
              <a:solidFill>
                <a:srgbClr val="0000CC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180506" y="4984192"/>
            <a:ext cx="239660" cy="412057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3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179377" y="5001652"/>
            <a:ext cx="1154974" cy="412057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300" b="1" dirty="0">
                <a:solidFill>
                  <a:srgbClr val="0000CC"/>
                </a:solidFill>
              </a:rPr>
              <a:t>đ</a:t>
            </a:r>
            <a:r>
              <a:rPr lang="en-US" sz="2300" dirty="0">
                <a:solidFill>
                  <a:srgbClr val="0000CC"/>
                </a:solidFill>
              </a:rPr>
              <a:t>……</a:t>
            </a:r>
            <a:r>
              <a:rPr lang="en-US" sz="2300" b="1" dirty="0" err="1">
                <a:solidFill>
                  <a:srgbClr val="0000CC"/>
                </a:solidFill>
              </a:rPr>
              <a:t>hoà</a:t>
            </a:r>
            <a:endParaRPr lang="en-US" sz="2300" b="1" dirty="0">
              <a:solidFill>
                <a:srgbClr val="0000CC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341577" y="5001652"/>
            <a:ext cx="496140" cy="412057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300" b="1" dirty="0" err="1">
                <a:solidFill>
                  <a:srgbClr val="FF0000"/>
                </a:solidFill>
              </a:rPr>
              <a:t>iều</a:t>
            </a:r>
            <a:endParaRPr lang="en-US" sz="2300" b="1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929699" y="4982221"/>
            <a:ext cx="1179340" cy="412057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300" b="1" dirty="0" err="1">
                <a:solidFill>
                  <a:srgbClr val="0000CC"/>
                </a:solidFill>
              </a:rPr>
              <a:t>tắm</a:t>
            </a:r>
            <a:r>
              <a:rPr lang="en-US" sz="2300" b="1" dirty="0">
                <a:solidFill>
                  <a:srgbClr val="0000CC"/>
                </a:solidFill>
              </a:rPr>
              <a:t> b</a:t>
            </a:r>
            <a:r>
              <a:rPr lang="en-US" sz="2300" dirty="0">
                <a:solidFill>
                  <a:srgbClr val="0000CC"/>
                </a:solidFill>
              </a:rPr>
              <a:t>…..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638602" y="4982221"/>
            <a:ext cx="496140" cy="412057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300" b="1" dirty="0" err="1">
                <a:solidFill>
                  <a:srgbClr val="FF0000"/>
                </a:solidFill>
              </a:rPr>
              <a:t>iển</a:t>
            </a:r>
            <a:endParaRPr lang="en-US" sz="2300" b="1" dirty="0">
              <a:solidFill>
                <a:srgbClr val="FF0000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" t="4466" r="74551" b="75380"/>
          <a:stretch>
            <a:fillRect/>
          </a:stretch>
        </p:blipFill>
        <p:spPr>
          <a:xfrm>
            <a:off x="505225" y="2095119"/>
            <a:ext cx="1011348" cy="127673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58" t="80432" r="2485"/>
          <a:stretch>
            <a:fillRect/>
          </a:stretch>
        </p:blipFill>
        <p:spPr>
          <a:xfrm>
            <a:off x="2170371" y="4675283"/>
            <a:ext cx="980952" cy="123076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3" t="80068" r="50198"/>
          <a:stretch>
            <a:fillRect/>
          </a:stretch>
        </p:blipFill>
        <p:spPr>
          <a:xfrm>
            <a:off x="2203639" y="2095120"/>
            <a:ext cx="960008" cy="126926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" t="80068" r="74923"/>
          <a:stretch>
            <a:fillRect/>
          </a:stretch>
        </p:blipFill>
        <p:spPr>
          <a:xfrm>
            <a:off x="3918716" y="4694666"/>
            <a:ext cx="956625" cy="121138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" t="30212" r="74705" b="51183"/>
          <a:stretch>
            <a:fillRect/>
          </a:stretch>
        </p:blipFill>
        <p:spPr>
          <a:xfrm>
            <a:off x="547216" y="4666221"/>
            <a:ext cx="964950" cy="114849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00" t="55183" r="2875" b="25084"/>
          <a:stretch>
            <a:fillRect/>
          </a:stretch>
        </p:blipFill>
        <p:spPr>
          <a:xfrm>
            <a:off x="3924229" y="2112961"/>
            <a:ext cx="990236" cy="1254946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900000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900000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0200000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9200000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445</Words>
  <Application>Microsoft Office PowerPoint</Application>
  <PresentationFormat>On-screen Show (4:3)</PresentationFormat>
  <Paragraphs>86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Sigmar One</vt:lpstr>
      <vt:lpstr>Times New Roman</vt:lpstr>
      <vt:lpstr>VNI-Times</vt:lpstr>
      <vt:lpstr>Office Theme</vt:lpstr>
      <vt:lpstr>PowerPoint Presentation</vt:lpstr>
      <vt:lpstr>PowerPoint Presentation</vt:lpstr>
      <vt:lpstr>PowerPoint Presentation</vt:lpstr>
      <vt:lpstr>Mùa hè có gì thú vị?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21AK22.COM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21AK22</dc:creator>
  <cp:lastModifiedBy>Administrator</cp:lastModifiedBy>
  <cp:revision>6</cp:revision>
  <dcterms:created xsi:type="dcterms:W3CDTF">2023-09-25T08:43:36Z</dcterms:created>
  <dcterms:modified xsi:type="dcterms:W3CDTF">2024-09-26T08:06:59Z</dcterms:modified>
</cp:coreProperties>
</file>