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1" r:id="rId2"/>
    <p:sldId id="285" r:id="rId3"/>
    <p:sldId id="286" r:id="rId4"/>
    <p:sldId id="287" r:id="rId5"/>
    <p:sldId id="258" r:id="rId6"/>
    <p:sldId id="288" r:id="rId7"/>
    <p:sldId id="276" r:id="rId8"/>
    <p:sldId id="277" r:id="rId9"/>
    <p:sldId id="281" r:id="rId10"/>
    <p:sldId id="282" r:id="rId11"/>
    <p:sldId id="283" r:id="rId12"/>
    <p:sldId id="290" r:id="rId13"/>
    <p:sldId id="291" r:id="rId14"/>
    <p:sldId id="289" r:id="rId15"/>
    <p:sldId id="268" r:id="rId16"/>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0" d="100"/>
          <a:sy n="60" d="100"/>
        </p:scale>
        <p:origin x="30" y="105"/>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11/4/2024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15</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11/4/2024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2.gif"/><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audio" Target="file:///C:\Users\TAM\Downloads\C&#7849;m%20Nhung%20&#8211;%20H&#7893;ng%20D&#225;m%20&#272;&#226;u.mp3" TargetMode="External"/><Relationship Id="rId6" Type="http://schemas.openxmlformats.org/officeDocument/2006/relationships/image" Target="../media/image5.gif"/><Relationship Id="rId11" Type="http://schemas.openxmlformats.org/officeDocument/2006/relationships/image" Target="../media/image9.gif"/><Relationship Id="rId5" Type="http://schemas.openxmlformats.org/officeDocument/2006/relationships/image" Target="../media/image4.wmf"/><Relationship Id="rId10" Type="http://schemas.openxmlformats.org/officeDocument/2006/relationships/image" Target="../media/image8.png"/><Relationship Id="rId4" Type="http://schemas.openxmlformats.org/officeDocument/2006/relationships/image" Target="../media/image3.wmf"/><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roc1">
            <a:extLst>
              <a:ext uri="{FF2B5EF4-FFF2-40B4-BE49-F238E27FC236}">
                <a16:creationId xmlns:a16="http://schemas.microsoft.com/office/drawing/2014/main" id="{CB1522B9-6373-8BC1-6186-9F8F99A8D4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82670" y="2700867"/>
            <a:ext cx="1778000" cy="176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FSTV116">
            <a:extLst>
              <a:ext uri="{FF2B5EF4-FFF2-40B4-BE49-F238E27FC236}">
                <a16:creationId xmlns:a16="http://schemas.microsoft.com/office/drawing/2014/main" id="{F030AAA8-2F8A-1357-BE44-42DECB2BD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 y="-336551"/>
            <a:ext cx="2514600" cy="227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XMSTRER2">
            <a:extLst>
              <a:ext uri="{FF2B5EF4-FFF2-40B4-BE49-F238E27FC236}">
                <a16:creationId xmlns:a16="http://schemas.microsoft.com/office/drawing/2014/main" id="{6B51CD7C-85A6-52F0-DAFA-F92ED323F3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9" y="2080685"/>
            <a:ext cx="431800" cy="36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XMSTRER2">
            <a:extLst>
              <a:ext uri="{FF2B5EF4-FFF2-40B4-BE49-F238E27FC236}">
                <a16:creationId xmlns:a16="http://schemas.microsoft.com/office/drawing/2014/main" id="{CCE4447F-8E3D-0952-DCB9-FE2654A8F5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871119" y="-1828800"/>
            <a:ext cx="279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FSTV116">
            <a:extLst>
              <a:ext uri="{FF2B5EF4-FFF2-40B4-BE49-F238E27FC236}">
                <a16:creationId xmlns:a16="http://schemas.microsoft.com/office/drawing/2014/main" id="{697E99C6-A8D0-547A-E518-9C7E0D9BC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3542170" y="110066"/>
            <a:ext cx="2660651" cy="240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XMSTRER2">
            <a:extLst>
              <a:ext uri="{FF2B5EF4-FFF2-40B4-BE49-F238E27FC236}">
                <a16:creationId xmlns:a16="http://schemas.microsoft.com/office/drawing/2014/main" id="{6C19E87B-3141-5994-FFE6-10E64DFBD1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46703" y="139700"/>
            <a:ext cx="279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butterflies_flowers_md_wht">
            <a:extLst>
              <a:ext uri="{FF2B5EF4-FFF2-40B4-BE49-F238E27FC236}">
                <a16:creationId xmlns:a16="http://schemas.microsoft.com/office/drawing/2014/main" id="{B5680E5F-506E-D1F6-234A-C2DDD691BC6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3736" y="6889752"/>
            <a:ext cx="2438400" cy="230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butterflies_flowers_md_wht">
            <a:extLst>
              <a:ext uri="{FF2B5EF4-FFF2-40B4-BE49-F238E27FC236}">
                <a16:creationId xmlns:a16="http://schemas.microsoft.com/office/drawing/2014/main" id="{C12FFC25-32B6-5B1C-3C58-70B53FF1539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787703" y="6802967"/>
            <a:ext cx="2438400" cy="230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6" name="Object 11">
            <a:extLst>
              <a:ext uri="{FF2B5EF4-FFF2-40B4-BE49-F238E27FC236}">
                <a16:creationId xmlns:a16="http://schemas.microsoft.com/office/drawing/2014/main" id="{BB14A3DD-B99D-8350-8241-53BCBA0DD137}"/>
              </a:ext>
            </a:extLst>
          </p:cNvPr>
          <p:cNvGraphicFramePr>
            <a:graphicFrameLocks noChangeAspect="1"/>
          </p:cNvGraphicFramePr>
          <p:nvPr/>
        </p:nvGraphicFramePr>
        <p:xfrm>
          <a:off x="82286" y="-52917"/>
          <a:ext cx="1972733" cy="2133601"/>
        </p:xfrm>
        <a:graphic>
          <a:graphicData uri="http://schemas.openxmlformats.org/presentationml/2006/ole">
            <mc:AlternateContent xmlns:mc="http://schemas.openxmlformats.org/markup-compatibility/2006">
              <mc:Choice xmlns:v="urn:schemas-microsoft-com:vml" Requires="v">
                <p:oleObj name="Clip" r:id="rId7" imgW="1278331" imgH="1273759" progId="MS_ClipArt_Gallery.2">
                  <p:embed/>
                </p:oleObj>
              </mc:Choice>
              <mc:Fallback>
                <p:oleObj name="Clip" r:id="rId7" imgW="1278331" imgH="1273759" progId="MS_ClipArt_Gallery.2">
                  <p:embed/>
                  <p:pic>
                    <p:nvPicPr>
                      <p:cNvPr id="14346" name="Object 11">
                        <a:extLst>
                          <a:ext uri="{FF2B5EF4-FFF2-40B4-BE49-F238E27FC236}">
                            <a16:creationId xmlns:a16="http://schemas.microsoft.com/office/drawing/2014/main" id="{BB14A3DD-B99D-8350-8241-53BCBA0DD1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86" y="-52917"/>
                        <a:ext cx="1972733" cy="2133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47" name="Group 12">
            <a:extLst>
              <a:ext uri="{FF2B5EF4-FFF2-40B4-BE49-F238E27FC236}">
                <a16:creationId xmlns:a16="http://schemas.microsoft.com/office/drawing/2014/main" id="{5AB6C2F5-4FFD-3DBD-BC73-7FF3324BB0EE}"/>
              </a:ext>
            </a:extLst>
          </p:cNvPr>
          <p:cNvGrpSpPr>
            <a:grpSpLocks/>
          </p:cNvGrpSpPr>
          <p:nvPr/>
        </p:nvGrpSpPr>
        <p:grpSpPr bwMode="auto">
          <a:xfrm rot="14307890" flipH="1">
            <a:off x="6462977" y="-4179358"/>
            <a:ext cx="5552017" cy="8771467"/>
            <a:chOff x="96" y="1200"/>
            <a:chExt cx="1804" cy="1761"/>
          </a:xfrm>
        </p:grpSpPr>
        <p:sp>
          <p:nvSpPr>
            <p:cNvPr id="14369" name="Freeform 13">
              <a:extLst>
                <a:ext uri="{FF2B5EF4-FFF2-40B4-BE49-F238E27FC236}">
                  <a16:creationId xmlns:a16="http://schemas.microsoft.com/office/drawing/2014/main" id="{640FF392-7671-C5C6-6A82-BC0FB7962393}"/>
                </a:ext>
              </a:extLst>
            </p:cNvPr>
            <p:cNvSpPr>
              <a:spLocks/>
            </p:cNvSpPr>
            <p:nvPr/>
          </p:nvSpPr>
          <p:spPr bwMode="auto">
            <a:xfrm rot="-5400000">
              <a:off x="117" y="1179"/>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70" name="Freeform 14">
              <a:extLst>
                <a:ext uri="{FF2B5EF4-FFF2-40B4-BE49-F238E27FC236}">
                  <a16:creationId xmlns:a16="http://schemas.microsoft.com/office/drawing/2014/main" id="{07F58FA0-EC3E-6625-1222-5D225FFB2927}"/>
                </a:ext>
              </a:extLst>
            </p:cNvPr>
            <p:cNvSpPr>
              <a:spLocks/>
            </p:cNvSpPr>
            <p:nvPr/>
          </p:nvSpPr>
          <p:spPr bwMode="auto">
            <a:xfrm rot="-5400000">
              <a:off x="213" y="1275"/>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71" name="Freeform 15">
              <a:extLst>
                <a:ext uri="{FF2B5EF4-FFF2-40B4-BE49-F238E27FC236}">
                  <a16:creationId xmlns:a16="http://schemas.microsoft.com/office/drawing/2014/main" id="{4FA05D38-79E6-3206-865E-2C30EF083E31}"/>
                </a:ext>
              </a:extLst>
            </p:cNvPr>
            <p:cNvSpPr>
              <a:spLocks/>
            </p:cNvSpPr>
            <p:nvPr/>
          </p:nvSpPr>
          <p:spPr bwMode="auto">
            <a:xfrm rot="-5400000">
              <a:off x="309" y="1371"/>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72" name="Freeform 16">
              <a:extLst>
                <a:ext uri="{FF2B5EF4-FFF2-40B4-BE49-F238E27FC236}">
                  <a16:creationId xmlns:a16="http://schemas.microsoft.com/office/drawing/2014/main" id="{5CE164C5-637A-4F65-B3F5-568A617A3CB9}"/>
                </a:ext>
              </a:extLst>
            </p:cNvPr>
            <p:cNvSpPr>
              <a:spLocks/>
            </p:cNvSpPr>
            <p:nvPr/>
          </p:nvSpPr>
          <p:spPr bwMode="auto">
            <a:xfrm rot="-5400000">
              <a:off x="405" y="1467"/>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73" name="Freeform 17">
              <a:extLst>
                <a:ext uri="{FF2B5EF4-FFF2-40B4-BE49-F238E27FC236}">
                  <a16:creationId xmlns:a16="http://schemas.microsoft.com/office/drawing/2014/main" id="{E93D351C-6C92-262F-9EEE-8065A9FD2176}"/>
                </a:ext>
              </a:extLst>
            </p:cNvPr>
            <p:cNvSpPr>
              <a:spLocks/>
            </p:cNvSpPr>
            <p:nvPr/>
          </p:nvSpPr>
          <p:spPr bwMode="auto">
            <a:xfrm rot="-5400000">
              <a:off x="501" y="1563"/>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74" name="Freeform 18">
              <a:extLst>
                <a:ext uri="{FF2B5EF4-FFF2-40B4-BE49-F238E27FC236}">
                  <a16:creationId xmlns:a16="http://schemas.microsoft.com/office/drawing/2014/main" id="{14FBD8BB-1D3B-BC4D-9448-48AF9AC5D1C7}"/>
                </a:ext>
              </a:extLst>
            </p:cNvPr>
            <p:cNvSpPr>
              <a:spLocks/>
            </p:cNvSpPr>
            <p:nvPr/>
          </p:nvSpPr>
          <p:spPr bwMode="auto">
            <a:xfrm rot="-5400000">
              <a:off x="597" y="1659"/>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75" name="Freeform 19">
              <a:extLst>
                <a:ext uri="{FF2B5EF4-FFF2-40B4-BE49-F238E27FC236}">
                  <a16:creationId xmlns:a16="http://schemas.microsoft.com/office/drawing/2014/main" id="{467A8752-3ECA-328D-B9D8-D626B50CD2ED}"/>
                </a:ext>
              </a:extLst>
            </p:cNvPr>
            <p:cNvSpPr>
              <a:spLocks/>
            </p:cNvSpPr>
            <p:nvPr/>
          </p:nvSpPr>
          <p:spPr bwMode="auto">
            <a:xfrm rot="-5400000">
              <a:off x="693" y="1755"/>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76" name="Freeform 20">
              <a:extLst>
                <a:ext uri="{FF2B5EF4-FFF2-40B4-BE49-F238E27FC236}">
                  <a16:creationId xmlns:a16="http://schemas.microsoft.com/office/drawing/2014/main" id="{AC369B1A-2F36-967D-B8A9-C61559A1E397}"/>
                </a:ext>
              </a:extLst>
            </p:cNvPr>
            <p:cNvSpPr>
              <a:spLocks/>
            </p:cNvSpPr>
            <p:nvPr/>
          </p:nvSpPr>
          <p:spPr bwMode="auto">
            <a:xfrm rot="-5400000">
              <a:off x="789" y="1851"/>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77" name="Freeform 21">
              <a:extLst>
                <a:ext uri="{FF2B5EF4-FFF2-40B4-BE49-F238E27FC236}">
                  <a16:creationId xmlns:a16="http://schemas.microsoft.com/office/drawing/2014/main" id="{47697C54-3F7A-1280-2AD1-24004D49DBBF}"/>
                </a:ext>
              </a:extLst>
            </p:cNvPr>
            <p:cNvSpPr>
              <a:spLocks/>
            </p:cNvSpPr>
            <p:nvPr/>
          </p:nvSpPr>
          <p:spPr bwMode="auto">
            <a:xfrm rot="-5400000">
              <a:off x="885" y="1947"/>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78" name="Freeform 22">
              <a:extLst>
                <a:ext uri="{FF2B5EF4-FFF2-40B4-BE49-F238E27FC236}">
                  <a16:creationId xmlns:a16="http://schemas.microsoft.com/office/drawing/2014/main" id="{DB8F29C0-ABEA-2DC8-951C-5F10DBE7193F}"/>
                </a:ext>
              </a:extLst>
            </p:cNvPr>
            <p:cNvSpPr>
              <a:spLocks/>
            </p:cNvSpPr>
            <p:nvPr/>
          </p:nvSpPr>
          <p:spPr bwMode="auto">
            <a:xfrm rot="-5400000">
              <a:off x="981" y="2043"/>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79" name="Freeform 23">
              <a:extLst>
                <a:ext uri="{FF2B5EF4-FFF2-40B4-BE49-F238E27FC236}">
                  <a16:creationId xmlns:a16="http://schemas.microsoft.com/office/drawing/2014/main" id="{11A49090-0A53-E61F-76FA-7F8559FA2BA9}"/>
                </a:ext>
              </a:extLst>
            </p:cNvPr>
            <p:cNvSpPr>
              <a:spLocks/>
            </p:cNvSpPr>
            <p:nvPr/>
          </p:nvSpPr>
          <p:spPr bwMode="auto">
            <a:xfrm rot="-5400000">
              <a:off x="1077" y="2139"/>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80" name="Freeform 24">
              <a:extLst>
                <a:ext uri="{FF2B5EF4-FFF2-40B4-BE49-F238E27FC236}">
                  <a16:creationId xmlns:a16="http://schemas.microsoft.com/office/drawing/2014/main" id="{172BB10D-A297-45E7-5CDE-8D477A0261E5}"/>
                </a:ext>
              </a:extLst>
            </p:cNvPr>
            <p:cNvSpPr>
              <a:spLocks/>
            </p:cNvSpPr>
            <p:nvPr/>
          </p:nvSpPr>
          <p:spPr bwMode="auto">
            <a:xfrm rot="-5400000">
              <a:off x="1173" y="2235"/>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81" name="Freeform 25">
              <a:extLst>
                <a:ext uri="{FF2B5EF4-FFF2-40B4-BE49-F238E27FC236}">
                  <a16:creationId xmlns:a16="http://schemas.microsoft.com/office/drawing/2014/main" id="{12A1E9F4-62A7-B00A-5033-38D7E7D0D511}"/>
                </a:ext>
              </a:extLst>
            </p:cNvPr>
            <p:cNvSpPr>
              <a:spLocks/>
            </p:cNvSpPr>
            <p:nvPr/>
          </p:nvSpPr>
          <p:spPr bwMode="auto">
            <a:xfrm rot="-5400000">
              <a:off x="1269" y="2331"/>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82" name="Freeform 26">
              <a:extLst>
                <a:ext uri="{FF2B5EF4-FFF2-40B4-BE49-F238E27FC236}">
                  <a16:creationId xmlns:a16="http://schemas.microsoft.com/office/drawing/2014/main" id="{824F8388-C5AE-4EF8-CBB1-F8314F80A07A}"/>
                </a:ext>
              </a:extLst>
            </p:cNvPr>
            <p:cNvSpPr>
              <a:spLocks/>
            </p:cNvSpPr>
            <p:nvPr/>
          </p:nvSpPr>
          <p:spPr bwMode="auto">
            <a:xfrm rot="-5400000">
              <a:off x="1365" y="2427"/>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83" name="Freeform 27">
              <a:extLst>
                <a:ext uri="{FF2B5EF4-FFF2-40B4-BE49-F238E27FC236}">
                  <a16:creationId xmlns:a16="http://schemas.microsoft.com/office/drawing/2014/main" id="{060FADB5-3792-6DFD-A8A8-DDAD1AD9FAFE}"/>
                </a:ext>
              </a:extLst>
            </p:cNvPr>
            <p:cNvSpPr>
              <a:spLocks/>
            </p:cNvSpPr>
            <p:nvPr/>
          </p:nvSpPr>
          <p:spPr bwMode="auto">
            <a:xfrm rot="-5400000">
              <a:off x="1461" y="2523"/>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84" name="Freeform 28">
              <a:extLst>
                <a:ext uri="{FF2B5EF4-FFF2-40B4-BE49-F238E27FC236}">
                  <a16:creationId xmlns:a16="http://schemas.microsoft.com/office/drawing/2014/main" id="{DD191472-D4E4-13E8-468D-FAF079295056}"/>
                </a:ext>
              </a:extLst>
            </p:cNvPr>
            <p:cNvSpPr>
              <a:spLocks/>
            </p:cNvSpPr>
            <p:nvPr/>
          </p:nvSpPr>
          <p:spPr bwMode="auto">
            <a:xfrm rot="-5400000">
              <a:off x="1557" y="2619"/>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85" name="Freeform 29">
              <a:extLst>
                <a:ext uri="{FF2B5EF4-FFF2-40B4-BE49-F238E27FC236}">
                  <a16:creationId xmlns:a16="http://schemas.microsoft.com/office/drawing/2014/main" id="{12A8FE81-BE0C-EC13-BD8F-27AC4F7D6C1D}"/>
                </a:ext>
              </a:extLst>
            </p:cNvPr>
            <p:cNvSpPr>
              <a:spLocks/>
            </p:cNvSpPr>
            <p:nvPr/>
          </p:nvSpPr>
          <p:spPr bwMode="auto">
            <a:xfrm rot="-5400000">
              <a:off x="1653" y="2715"/>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sp>
          <p:nvSpPr>
            <p:cNvPr id="14386" name="Freeform 30">
              <a:extLst>
                <a:ext uri="{FF2B5EF4-FFF2-40B4-BE49-F238E27FC236}">
                  <a16:creationId xmlns:a16="http://schemas.microsoft.com/office/drawing/2014/main" id="{9E6ACC1C-064C-9DCE-A2F7-F78C976B16A8}"/>
                </a:ext>
              </a:extLst>
            </p:cNvPr>
            <p:cNvSpPr>
              <a:spLocks/>
            </p:cNvSpPr>
            <p:nvPr/>
          </p:nvSpPr>
          <p:spPr bwMode="auto">
            <a:xfrm rot="-5400000">
              <a:off x="1749" y="2811"/>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67"/>
            </a:p>
          </p:txBody>
        </p:sp>
      </p:grpSp>
      <p:sp>
        <p:nvSpPr>
          <p:cNvPr id="14348" name="AutoShape 34">
            <a:extLst>
              <a:ext uri="{FF2B5EF4-FFF2-40B4-BE49-F238E27FC236}">
                <a16:creationId xmlns:a16="http://schemas.microsoft.com/office/drawing/2014/main" id="{CEA4E610-DD44-8607-0D8F-47DA774FD7BB}"/>
              </a:ext>
            </a:extLst>
          </p:cNvPr>
          <p:cNvSpPr>
            <a:spLocks noChangeArrowheads="1"/>
          </p:cNvSpPr>
          <p:nvPr/>
        </p:nvSpPr>
        <p:spPr bwMode="auto">
          <a:xfrm>
            <a:off x="1900504" y="2743201"/>
            <a:ext cx="3263900" cy="2783417"/>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2667">
              <a:solidFill>
                <a:srgbClr val="000000"/>
              </a:solidFill>
              <a:latin typeface="Arial" panose="020B0604020202020204" pitchFamily="34" charset="0"/>
            </a:endParaRPr>
          </a:p>
        </p:txBody>
      </p:sp>
      <p:sp>
        <p:nvSpPr>
          <p:cNvPr id="14349" name="AutoShape 35">
            <a:extLst>
              <a:ext uri="{FF2B5EF4-FFF2-40B4-BE49-F238E27FC236}">
                <a16:creationId xmlns:a16="http://schemas.microsoft.com/office/drawing/2014/main" id="{8E0CB16E-2768-1487-6F46-688A7D78F98C}"/>
              </a:ext>
            </a:extLst>
          </p:cNvPr>
          <p:cNvSpPr>
            <a:spLocks noChangeArrowheads="1"/>
          </p:cNvSpPr>
          <p:nvPr/>
        </p:nvSpPr>
        <p:spPr bwMode="auto">
          <a:xfrm rot="16200000">
            <a:off x="11423386" y="2025651"/>
            <a:ext cx="2171700" cy="26416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2667">
              <a:solidFill>
                <a:srgbClr val="000000"/>
              </a:solidFill>
              <a:latin typeface="Arial" panose="020B0604020202020204" pitchFamily="34" charset="0"/>
            </a:endParaRPr>
          </a:p>
        </p:txBody>
      </p:sp>
      <p:sp>
        <p:nvSpPr>
          <p:cNvPr id="14350" name="WordArt 36">
            <a:extLst>
              <a:ext uri="{FF2B5EF4-FFF2-40B4-BE49-F238E27FC236}">
                <a16:creationId xmlns:a16="http://schemas.microsoft.com/office/drawing/2014/main" id="{D97977CB-60A5-C731-576A-6EF337988B56}"/>
              </a:ext>
            </a:extLst>
          </p:cNvPr>
          <p:cNvSpPr>
            <a:spLocks noChangeArrowheads="1" noChangeShapeType="1" noTextEdit="1"/>
          </p:cNvSpPr>
          <p:nvPr/>
        </p:nvSpPr>
        <p:spPr bwMode="auto">
          <a:xfrm>
            <a:off x="442119" y="1335618"/>
            <a:ext cx="15504584" cy="8540749"/>
          </a:xfrm>
          <a:prstGeom prst="rect">
            <a:avLst/>
          </a:prstGeom>
        </p:spPr>
        <p:txBody>
          <a:bodyPr spcFirstLastPara="1" wrap="none" fromWordArt="1">
            <a:prstTxWarp prst="textArchUp">
              <a:avLst>
                <a:gd name="adj" fmla="val 11557185"/>
              </a:avLst>
            </a:prstTxWarp>
          </a:bodyPr>
          <a:lstStyle/>
          <a:p>
            <a:pPr algn="ctr"/>
            <a:r>
              <a:rPr lang="en-US" sz="4800" b="1" kern="1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NHIỆT LIỆT CHÀO MỪNG QUÝ THẦY CÔ VỀ DỰ GIỜ</a:t>
            </a:r>
          </a:p>
        </p:txBody>
      </p:sp>
      <p:sp>
        <p:nvSpPr>
          <p:cNvPr id="14351" name="Text Box 7">
            <a:extLst>
              <a:ext uri="{FF2B5EF4-FFF2-40B4-BE49-F238E27FC236}">
                <a16:creationId xmlns:a16="http://schemas.microsoft.com/office/drawing/2014/main" id="{86235180-BD95-966B-EF8F-A59745469716}"/>
              </a:ext>
            </a:extLst>
          </p:cNvPr>
          <p:cNvSpPr txBox="1">
            <a:spLocks noChangeArrowheads="1"/>
          </p:cNvSpPr>
          <p:nvPr/>
        </p:nvSpPr>
        <p:spPr bwMode="auto">
          <a:xfrm>
            <a:off x="4379119" y="1727200"/>
            <a:ext cx="782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solidFill>
                  <a:srgbClr val="0000FF"/>
                </a:solidFill>
                <a:latin typeface="Times New Roman" panose="02020603050405020304" pitchFamily="18" charset="0"/>
              </a:rPr>
              <a:t>MÔN: CÔNG NGHỆ</a:t>
            </a:r>
          </a:p>
          <a:p>
            <a:pPr algn="ctr" eaLnBrk="1" hangingPunct="1">
              <a:lnSpc>
                <a:spcPct val="100000"/>
              </a:lnSpc>
              <a:spcBef>
                <a:spcPct val="0"/>
              </a:spcBef>
              <a:buFontTx/>
              <a:buNone/>
            </a:pPr>
            <a:r>
              <a:rPr lang="en-US" altLang="en-US" sz="3200" b="1" dirty="0">
                <a:solidFill>
                  <a:srgbClr val="0000FF"/>
                </a:solidFill>
                <a:latin typeface="Times New Roman" panose="02020603050405020304" pitchFamily="18" charset="0"/>
              </a:rPr>
              <a:t>LỚP: 3B</a:t>
            </a:r>
            <a:endParaRPr lang="en-US" altLang="en-US" sz="1867" dirty="0">
              <a:solidFill>
                <a:srgbClr val="0000FF"/>
              </a:solidFill>
              <a:latin typeface="Arial" panose="020B0604020202020204" pitchFamily="34" charset="0"/>
            </a:endParaRPr>
          </a:p>
        </p:txBody>
      </p:sp>
      <p:grpSp>
        <p:nvGrpSpPr>
          <p:cNvPr id="14352" name="Group 6">
            <a:extLst>
              <a:ext uri="{FF2B5EF4-FFF2-40B4-BE49-F238E27FC236}">
                <a16:creationId xmlns:a16="http://schemas.microsoft.com/office/drawing/2014/main" id="{65A972FE-5DCD-6EBA-E62E-1E2176B25B68}"/>
              </a:ext>
            </a:extLst>
          </p:cNvPr>
          <p:cNvGrpSpPr>
            <a:grpSpLocks/>
          </p:cNvGrpSpPr>
          <p:nvPr/>
        </p:nvGrpSpPr>
        <p:grpSpPr bwMode="auto">
          <a:xfrm>
            <a:off x="-159014" y="4601633"/>
            <a:ext cx="1930400" cy="3352800"/>
            <a:chOff x="1968" y="1152"/>
            <a:chExt cx="1829" cy="2688"/>
          </a:xfrm>
        </p:grpSpPr>
        <p:pic>
          <p:nvPicPr>
            <p:cNvPr id="14363" name="Picture 7" descr="hoahong">
              <a:extLst>
                <a:ext uri="{FF2B5EF4-FFF2-40B4-BE49-F238E27FC236}">
                  <a16:creationId xmlns:a16="http://schemas.microsoft.com/office/drawing/2014/main" id="{394E69E6-913A-7A7F-DFF8-8505B4A8F3D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64" name="Group 8">
              <a:extLst>
                <a:ext uri="{FF2B5EF4-FFF2-40B4-BE49-F238E27FC236}">
                  <a16:creationId xmlns:a16="http://schemas.microsoft.com/office/drawing/2014/main" id="{37C9A2F0-4A8F-78B7-2AC3-45057228DF96}"/>
                </a:ext>
              </a:extLst>
            </p:cNvPr>
            <p:cNvGrpSpPr>
              <a:grpSpLocks/>
            </p:cNvGrpSpPr>
            <p:nvPr/>
          </p:nvGrpSpPr>
          <p:grpSpPr bwMode="auto">
            <a:xfrm>
              <a:off x="1968" y="1296"/>
              <a:ext cx="1829" cy="2256"/>
              <a:chOff x="1968" y="1296"/>
              <a:chExt cx="1829" cy="2256"/>
            </a:xfrm>
          </p:grpSpPr>
          <p:pic>
            <p:nvPicPr>
              <p:cNvPr id="14365" name="Picture 9" descr="hoahong">
                <a:extLst>
                  <a:ext uri="{FF2B5EF4-FFF2-40B4-BE49-F238E27FC236}">
                    <a16:creationId xmlns:a16="http://schemas.microsoft.com/office/drawing/2014/main" id="{15B7768A-43BE-E12A-D07E-9AB2D6E5675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466575">
                <a:off x="2040" y="1787"/>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10" descr="hoahong">
                <a:extLst>
                  <a:ext uri="{FF2B5EF4-FFF2-40B4-BE49-F238E27FC236}">
                    <a16:creationId xmlns:a16="http://schemas.microsoft.com/office/drawing/2014/main" id="{9F2D8A43-2D1F-5E3E-7C9D-CFBA40503F6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11" descr="hoahong">
                <a:extLst>
                  <a:ext uri="{FF2B5EF4-FFF2-40B4-BE49-F238E27FC236}">
                    <a16:creationId xmlns:a16="http://schemas.microsoft.com/office/drawing/2014/main" id="{BDC75387-1BFB-0BC3-331B-F5FC1079F5C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12" descr="hoahong">
                <a:extLst>
                  <a:ext uri="{FF2B5EF4-FFF2-40B4-BE49-F238E27FC236}">
                    <a16:creationId xmlns:a16="http://schemas.microsoft.com/office/drawing/2014/main" id="{811240F6-07EF-343D-7B41-FC5E63FD849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4353" name="Group 6">
            <a:extLst>
              <a:ext uri="{FF2B5EF4-FFF2-40B4-BE49-F238E27FC236}">
                <a16:creationId xmlns:a16="http://schemas.microsoft.com/office/drawing/2014/main" id="{DCE7F724-A695-35D0-7352-5DE7B8BA3F20}"/>
              </a:ext>
            </a:extLst>
          </p:cNvPr>
          <p:cNvGrpSpPr>
            <a:grpSpLocks/>
          </p:cNvGrpSpPr>
          <p:nvPr/>
        </p:nvGrpSpPr>
        <p:grpSpPr bwMode="auto">
          <a:xfrm>
            <a:off x="14617436" y="4034367"/>
            <a:ext cx="1828800" cy="3352800"/>
            <a:chOff x="1968" y="1152"/>
            <a:chExt cx="1829" cy="2688"/>
          </a:xfrm>
        </p:grpSpPr>
        <p:pic>
          <p:nvPicPr>
            <p:cNvPr id="14357" name="Picture 7" descr="hoahong">
              <a:extLst>
                <a:ext uri="{FF2B5EF4-FFF2-40B4-BE49-F238E27FC236}">
                  <a16:creationId xmlns:a16="http://schemas.microsoft.com/office/drawing/2014/main" id="{436ABC12-E27A-B1FA-9867-B3928C0168DC}"/>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58" name="Group 8">
              <a:extLst>
                <a:ext uri="{FF2B5EF4-FFF2-40B4-BE49-F238E27FC236}">
                  <a16:creationId xmlns:a16="http://schemas.microsoft.com/office/drawing/2014/main" id="{D35426FB-AE32-6C33-83DE-03CD312F8D46}"/>
                </a:ext>
              </a:extLst>
            </p:cNvPr>
            <p:cNvGrpSpPr>
              <a:grpSpLocks/>
            </p:cNvGrpSpPr>
            <p:nvPr/>
          </p:nvGrpSpPr>
          <p:grpSpPr bwMode="auto">
            <a:xfrm>
              <a:off x="1968" y="1296"/>
              <a:ext cx="1829" cy="2256"/>
              <a:chOff x="1968" y="1296"/>
              <a:chExt cx="1829" cy="2256"/>
            </a:xfrm>
          </p:grpSpPr>
          <p:pic>
            <p:nvPicPr>
              <p:cNvPr id="14359" name="Picture 9" descr="hoahong">
                <a:extLst>
                  <a:ext uri="{FF2B5EF4-FFF2-40B4-BE49-F238E27FC236}">
                    <a16:creationId xmlns:a16="http://schemas.microsoft.com/office/drawing/2014/main" id="{FBC7C756-F06B-4506-3739-79DC3A260AB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10" descr="hoahong">
                <a:extLst>
                  <a:ext uri="{FF2B5EF4-FFF2-40B4-BE49-F238E27FC236}">
                    <a16:creationId xmlns:a16="http://schemas.microsoft.com/office/drawing/2014/main" id="{BC7EAA41-3A9C-B3F7-25F4-6B4E5FC36CA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11" descr="hoahong">
                <a:extLst>
                  <a:ext uri="{FF2B5EF4-FFF2-40B4-BE49-F238E27FC236}">
                    <a16:creationId xmlns:a16="http://schemas.microsoft.com/office/drawing/2014/main" id="{AFDE796B-3254-A6E7-88F3-F776CFB469E1}"/>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12" descr="hoahong">
                <a:extLst>
                  <a:ext uri="{FF2B5EF4-FFF2-40B4-BE49-F238E27FC236}">
                    <a16:creationId xmlns:a16="http://schemas.microsoft.com/office/drawing/2014/main" id="{47E1C9F2-F9F8-CEC9-B63E-6CDCAB4E42E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354" name="Text Box 8">
            <a:extLst>
              <a:ext uri="{FF2B5EF4-FFF2-40B4-BE49-F238E27FC236}">
                <a16:creationId xmlns:a16="http://schemas.microsoft.com/office/drawing/2014/main" id="{C374B221-107C-0F5E-0A21-6C4CB15F4096}"/>
              </a:ext>
            </a:extLst>
          </p:cNvPr>
          <p:cNvSpPr txBox="1">
            <a:spLocks noChangeArrowheads="1"/>
          </p:cNvSpPr>
          <p:nvPr/>
        </p:nvSpPr>
        <p:spPr bwMode="auto">
          <a:xfrm>
            <a:off x="4021404" y="7478185"/>
            <a:ext cx="9410700" cy="584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a:solidFill>
                  <a:srgbClr val="0000FF"/>
                </a:solidFill>
                <a:latin typeface="Times New Roman" panose="02020603050405020304" pitchFamily="18" charset="0"/>
              </a:rPr>
              <a:t>GV : ĐỖ THỊ HOÀI PHƯƠNG</a:t>
            </a:r>
            <a:endParaRPr lang="en-US" altLang="en-US" sz="3200">
              <a:solidFill>
                <a:srgbClr val="0000FF"/>
              </a:solidFill>
              <a:latin typeface="Arial" panose="020B0604020202020204" pitchFamily="34" charset="0"/>
            </a:endParaRPr>
          </a:p>
        </p:txBody>
      </p:sp>
      <p:pic>
        <p:nvPicPr>
          <p:cNvPr id="55" name="Cẩm Nhung – Hổng Dám Đâu.mp3">
            <a:hlinkClick r:id="" action="ppaction://media"/>
            <a:extLst>
              <a:ext uri="{FF2B5EF4-FFF2-40B4-BE49-F238E27FC236}">
                <a16:creationId xmlns:a16="http://schemas.microsoft.com/office/drawing/2014/main" id="{A99E7085-01D7-468D-FE5F-E5E6F1993497}"/>
              </a:ext>
            </a:extLst>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1225286" y="67056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55" descr="Hoa tims">
            <a:extLst>
              <a:ext uri="{FF2B5EF4-FFF2-40B4-BE49-F238E27FC236}">
                <a16:creationId xmlns:a16="http://schemas.microsoft.com/office/drawing/2014/main" id="{6859773C-3522-A8F2-A5F4-4D1FF297FBEB}"/>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031522" y="3225799"/>
            <a:ext cx="6326717" cy="275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5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958183" y="1524000"/>
            <a:ext cx="14571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FF0000"/>
                </a:solidFill>
                <a:latin typeface="Times New Roman" pitchFamily="18" charset="0"/>
                <a:cs typeface="Times New Roman" pitchFamily="18" charset="0"/>
              </a:rPr>
              <a:t>3. Sử dụng máy thu thanh: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183" y="2223090"/>
            <a:ext cx="14419136" cy="102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83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805783" y="152400"/>
            <a:ext cx="14571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FF0000"/>
                </a:solidFill>
                <a:latin typeface="Times New Roman" pitchFamily="18" charset="0"/>
                <a:cs typeface="Times New Roman" pitchFamily="18" charset="0"/>
              </a:rPr>
              <a:t>3. Sử dụng máy thu thanh:</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52" y="1752600"/>
            <a:ext cx="409575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3404"/>
          <a:stretch/>
        </p:blipFill>
        <p:spPr bwMode="auto">
          <a:xfrm>
            <a:off x="4568899" y="1698724"/>
            <a:ext cx="4102819" cy="391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6650" y="1653544"/>
            <a:ext cx="786765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14"/>
          <p:cNvSpPr txBox="1">
            <a:spLocks noChangeArrowheads="1"/>
          </p:cNvSpPr>
          <p:nvPr/>
        </p:nvSpPr>
        <p:spPr bwMode="auto">
          <a:xfrm>
            <a:off x="837873" y="861149"/>
            <a:ext cx="14571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latin typeface="Times New Roman" pitchFamily="18" charset="0"/>
                <a:cs typeface="Times New Roman" pitchFamily="18" charset="0"/>
              </a:rPr>
              <a:t>*Các bước sử dụng máy thu thanh:</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119" y="5867400"/>
            <a:ext cx="40005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00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randombar(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randombar(horizontal)">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randombar(horizontal)">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randombar(horizontal)">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823119" y="1474112"/>
            <a:ext cx="14571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FF0000"/>
                </a:solidFill>
                <a:latin typeface="Times New Roman" pitchFamily="18" charset="0"/>
                <a:cs typeface="Times New Roman" pitchFamily="18" charset="0"/>
              </a:rPr>
              <a:t>3. Sử dụng máy thu thanh:</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20" y="2173200"/>
            <a:ext cx="14275164" cy="582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03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9" y="1219200"/>
            <a:ext cx="14834027"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66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53635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80545" y="1991382"/>
            <a:ext cx="9384499" cy="998692"/>
          </a:xfrm>
          <a:prstGeom prst="roundRect">
            <a:avLst/>
          </a:prstGeom>
          <a:solidFill>
            <a:srgbClr val="FFFF99"/>
          </a:solidFill>
          <a:ln>
            <a:solidFill>
              <a:sysClr val="window" lastClr="FFFFFF"/>
            </a:solidFill>
          </a:ln>
          <a:effectLst>
            <a:outerShdw blurRad="57150" dist="19050" dir="5400000" algn="ctr" rotWithShape="0">
              <a:srgbClr val="000000">
                <a:alpha val="63000"/>
              </a:srgbClr>
            </a:outerShdw>
          </a:effectLst>
        </p:spPr>
        <p:txBody>
          <a:bodyPr lIns="122018" tIns="61009" rIns="122018" bIns="61009" anchor="ctr"/>
          <a:lstStyle/>
          <a:p>
            <a:pPr algn="ctr" defTabSz="1220175" eaLnBrk="0" fontAlgn="base" hangingPunct="0">
              <a:spcBef>
                <a:spcPct val="0"/>
              </a:spcBef>
              <a:spcAft>
                <a:spcPct val="0"/>
              </a:spcAft>
              <a:defRPr/>
            </a:pPr>
            <a:r>
              <a:rPr lang="en-US" sz="4300" b="1" kern="0">
                <a:solidFill>
                  <a:srgbClr val="FF0000"/>
                </a:solidFill>
                <a:latin typeface="Tahoma" pitchFamily="34" charset="0"/>
                <a:ea typeface="Tahoma" pitchFamily="34" charset="0"/>
                <a:cs typeface="Tahoma" pitchFamily="34" charset="0"/>
              </a:rPr>
              <a:t>KIỂM TRA BÀI CŨ</a:t>
            </a:r>
            <a:endParaRPr lang="en-US" sz="4300" b="1" kern="0" dirty="0">
              <a:solidFill>
                <a:srgbClr val="FF0000"/>
              </a:solidFill>
              <a:latin typeface="Tahoma" pitchFamily="34" charset="0"/>
              <a:ea typeface="Tahoma" pitchFamily="34" charset="0"/>
              <a:cs typeface="Tahoma" pitchFamily="34" charset="0"/>
            </a:endParaRPr>
          </a:p>
        </p:txBody>
      </p:sp>
      <p:sp>
        <p:nvSpPr>
          <p:cNvPr id="6" name="Rectangle 5"/>
          <p:cNvSpPr/>
          <p:nvPr/>
        </p:nvSpPr>
        <p:spPr>
          <a:xfrm>
            <a:off x="1417665" y="3200400"/>
            <a:ext cx="9022556" cy="707886"/>
          </a:xfrm>
          <a:prstGeom prst="rect">
            <a:avLst/>
          </a:prstGeom>
        </p:spPr>
        <p:txBody>
          <a:bodyPr wrap="square">
            <a:spAutoFit/>
          </a:bodyPr>
          <a:lstStyle/>
          <a:p>
            <a:r>
              <a:rPr lang="en-US" sz="4000" b="1">
                <a:effectLst>
                  <a:outerShdw blurRad="38100" dist="38100" dir="2700000" algn="tl">
                    <a:srgbClr val="C0C0C0"/>
                  </a:outerShdw>
                </a:effectLst>
                <a:latin typeface="Times New Roman" pitchFamily="18" charset="0"/>
                <a:cs typeface="Times New Roman" pitchFamily="18" charset="0"/>
              </a:rPr>
              <a:t>Câu 1</a:t>
            </a:r>
            <a:r>
              <a:rPr lang="en-US" sz="4000">
                <a:effectLst>
                  <a:outerShdw blurRad="38100" dist="38100" dir="2700000" algn="tl">
                    <a:srgbClr val="C0C0C0"/>
                  </a:outerShdw>
                </a:effectLst>
                <a:latin typeface="Times New Roman" pitchFamily="18" charset="0"/>
                <a:cs typeface="Times New Roman" pitchFamily="18" charset="0"/>
              </a:rPr>
              <a:t>: T</a:t>
            </a:r>
            <a:r>
              <a:rPr lang="en-US" sz="4000" b="1">
                <a:latin typeface="Times New Roman" panose="02020603050405020304" pitchFamily="18" charset="0"/>
                <a:cs typeface="Times New Roman" panose="02020603050405020304" pitchFamily="18" charset="0"/>
              </a:rPr>
              <a:t>ác dụng của Máy thu thanh? </a:t>
            </a:r>
            <a:endParaRPr lang="en-US" altLang="en-US" sz="4000" b="1">
              <a:latin typeface="Times New Roman" panose="02020603050405020304" pitchFamily="18" charset="0"/>
              <a:cs typeface="Times New Roman" panose="02020603050405020304" pitchFamily="18" charset="0"/>
            </a:endParaRPr>
          </a:p>
        </p:txBody>
      </p:sp>
      <p:sp>
        <p:nvSpPr>
          <p:cNvPr id="7" name="Rectangle 6"/>
          <p:cNvSpPr/>
          <p:nvPr/>
        </p:nvSpPr>
        <p:spPr>
          <a:xfrm>
            <a:off x="1889919" y="4114800"/>
            <a:ext cx="9022556" cy="707886"/>
          </a:xfrm>
          <a:prstGeom prst="rect">
            <a:avLst/>
          </a:prstGeom>
        </p:spPr>
        <p:txBody>
          <a:bodyPr wrap="square">
            <a:spAutoFit/>
          </a:bodyPr>
          <a:lstStyle/>
          <a:p>
            <a:r>
              <a:rPr lang="en-US" sz="4000" b="1">
                <a:effectLst>
                  <a:outerShdw blurRad="38100" dist="38100" dir="2700000" algn="tl">
                    <a:srgbClr val="C0C0C0"/>
                  </a:outerShdw>
                </a:effectLst>
                <a:latin typeface="Times New Roman" pitchFamily="18" charset="0"/>
                <a:cs typeface="Times New Roman" pitchFamily="18" charset="0"/>
              </a:rPr>
              <a:t>a. </a:t>
            </a:r>
            <a:r>
              <a:rPr lang="en-US" sz="4000">
                <a:effectLst>
                  <a:outerShdw blurRad="38100" dist="38100" dir="2700000" algn="tl">
                    <a:srgbClr val="C0C0C0"/>
                  </a:outerShdw>
                </a:effectLst>
                <a:latin typeface="Times New Roman" pitchFamily="18" charset="0"/>
                <a:cs typeface="Times New Roman" pitchFamily="18" charset="0"/>
              </a:rPr>
              <a:t>Để nghe các chương trình phát thanh</a:t>
            </a:r>
            <a:endParaRPr lang="en-US" altLang="en-US" sz="4000" b="1">
              <a:latin typeface="Times New Roman" panose="02020603050405020304" pitchFamily="18" charset="0"/>
              <a:cs typeface="Times New Roman" panose="02020603050405020304" pitchFamily="18" charset="0"/>
            </a:endParaRPr>
          </a:p>
        </p:txBody>
      </p:sp>
      <p:sp>
        <p:nvSpPr>
          <p:cNvPr id="8" name="Rectangle 7"/>
          <p:cNvSpPr/>
          <p:nvPr/>
        </p:nvSpPr>
        <p:spPr>
          <a:xfrm>
            <a:off x="1871209" y="4870172"/>
            <a:ext cx="9022556" cy="707886"/>
          </a:xfrm>
          <a:prstGeom prst="rect">
            <a:avLst/>
          </a:prstGeom>
        </p:spPr>
        <p:txBody>
          <a:bodyPr wrap="square">
            <a:spAutoFit/>
          </a:bodyPr>
          <a:lstStyle/>
          <a:p>
            <a:r>
              <a:rPr lang="en-US" sz="4000" b="1">
                <a:effectLst>
                  <a:outerShdw blurRad="38100" dist="38100" dir="2700000" algn="tl">
                    <a:srgbClr val="C0C0C0"/>
                  </a:outerShdw>
                </a:effectLst>
                <a:latin typeface="Times New Roman" pitchFamily="18" charset="0"/>
                <a:cs typeface="Times New Roman" pitchFamily="18" charset="0"/>
              </a:rPr>
              <a:t>b. </a:t>
            </a:r>
            <a:r>
              <a:rPr lang="en-US" sz="4000">
                <a:effectLst>
                  <a:outerShdw blurRad="38100" dist="38100" dir="2700000" algn="tl">
                    <a:srgbClr val="C0C0C0"/>
                  </a:outerShdw>
                </a:effectLst>
                <a:latin typeface="Times New Roman" pitchFamily="18" charset="0"/>
                <a:cs typeface="Times New Roman" pitchFamily="18" charset="0"/>
              </a:rPr>
              <a:t>Để nghe các chương trình truyền hình</a:t>
            </a:r>
            <a:endParaRPr lang="en-US" altLang="en-US" sz="4000" b="1">
              <a:latin typeface="Times New Roman" panose="02020603050405020304" pitchFamily="18" charset="0"/>
              <a:cs typeface="Times New Roman" panose="02020603050405020304" pitchFamily="18" charset="0"/>
            </a:endParaRPr>
          </a:p>
        </p:txBody>
      </p:sp>
      <p:sp>
        <p:nvSpPr>
          <p:cNvPr id="9" name="Rectangle 8"/>
          <p:cNvSpPr/>
          <p:nvPr/>
        </p:nvSpPr>
        <p:spPr>
          <a:xfrm>
            <a:off x="1852498" y="5578058"/>
            <a:ext cx="11848421" cy="707886"/>
          </a:xfrm>
          <a:prstGeom prst="rect">
            <a:avLst/>
          </a:prstGeom>
        </p:spPr>
        <p:txBody>
          <a:bodyPr wrap="square">
            <a:spAutoFit/>
          </a:bodyPr>
          <a:lstStyle/>
          <a:p>
            <a:r>
              <a:rPr lang="en-US" sz="4000" b="1">
                <a:effectLst>
                  <a:outerShdw blurRad="38100" dist="38100" dir="2700000" algn="tl">
                    <a:srgbClr val="C0C0C0"/>
                  </a:outerShdw>
                </a:effectLst>
                <a:latin typeface="Times New Roman" pitchFamily="18" charset="0"/>
                <a:cs typeface="Times New Roman" pitchFamily="18" charset="0"/>
              </a:rPr>
              <a:t>c. </a:t>
            </a:r>
            <a:r>
              <a:rPr lang="en-US" sz="4000">
                <a:effectLst>
                  <a:outerShdw blurRad="38100" dist="38100" dir="2700000" algn="tl">
                    <a:srgbClr val="C0C0C0"/>
                  </a:outerShdw>
                </a:effectLst>
                <a:latin typeface="Times New Roman" pitchFamily="18" charset="0"/>
                <a:cs typeface="Times New Roman" pitchFamily="18" charset="0"/>
              </a:rPr>
              <a:t>Để nghe các chương trình phát thanh và truyền hình</a:t>
            </a:r>
            <a:endParaRPr lang="en-US" altLang="en-US" sz="4000" b="1">
              <a:latin typeface="Times New Roman" panose="02020603050405020304" pitchFamily="18" charset="0"/>
              <a:cs typeface="Times New Roman" panose="02020603050405020304" pitchFamily="18" charset="0"/>
            </a:endParaRPr>
          </a:p>
        </p:txBody>
      </p:sp>
      <p:sp>
        <p:nvSpPr>
          <p:cNvPr id="10" name="Rectangle 9"/>
          <p:cNvSpPr/>
          <p:nvPr/>
        </p:nvSpPr>
        <p:spPr>
          <a:xfrm>
            <a:off x="1873477" y="4107228"/>
            <a:ext cx="9022556" cy="707886"/>
          </a:xfrm>
          <a:prstGeom prst="rect">
            <a:avLst/>
          </a:prstGeom>
        </p:spPr>
        <p:txBody>
          <a:bodyPr wrap="square">
            <a:spAutoFit/>
          </a:bodyPr>
          <a:lstStyle/>
          <a:p>
            <a:r>
              <a:rPr lang="en-US" sz="4000" b="1">
                <a:solidFill>
                  <a:srgbClr val="FF0000"/>
                </a:solidFill>
                <a:effectLst>
                  <a:outerShdw blurRad="38100" dist="38100" dir="2700000" algn="tl">
                    <a:srgbClr val="C0C0C0"/>
                  </a:outerShdw>
                </a:effectLst>
                <a:latin typeface="Times New Roman" pitchFamily="18" charset="0"/>
                <a:cs typeface="Times New Roman" pitchFamily="18" charset="0"/>
              </a:rPr>
              <a:t>a. </a:t>
            </a:r>
            <a:r>
              <a:rPr lang="en-US" sz="4000">
                <a:solidFill>
                  <a:srgbClr val="FF0000"/>
                </a:solidFill>
                <a:effectLst>
                  <a:outerShdw blurRad="38100" dist="38100" dir="2700000" algn="tl">
                    <a:srgbClr val="C0C0C0"/>
                  </a:outerShdw>
                </a:effectLst>
                <a:latin typeface="Times New Roman" pitchFamily="18" charset="0"/>
                <a:cs typeface="Times New Roman" pitchFamily="18" charset="0"/>
              </a:rPr>
              <a:t>Để nghe các chương trình phát thanh</a:t>
            </a:r>
            <a:endParaRPr lang="en-US" altLang="en-US"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24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80545" y="1991382"/>
            <a:ext cx="9384499" cy="998692"/>
          </a:xfrm>
          <a:prstGeom prst="roundRect">
            <a:avLst/>
          </a:prstGeom>
          <a:solidFill>
            <a:srgbClr val="FFFF99"/>
          </a:solidFill>
          <a:ln>
            <a:solidFill>
              <a:sysClr val="window" lastClr="FFFFFF"/>
            </a:solidFill>
          </a:ln>
          <a:effectLst>
            <a:outerShdw blurRad="57150" dist="19050" dir="5400000" algn="ctr" rotWithShape="0">
              <a:srgbClr val="000000">
                <a:alpha val="63000"/>
              </a:srgbClr>
            </a:outerShdw>
          </a:effectLst>
        </p:spPr>
        <p:txBody>
          <a:bodyPr lIns="122018" tIns="61009" rIns="122018" bIns="61009" anchor="ctr"/>
          <a:lstStyle/>
          <a:p>
            <a:pPr algn="ctr" defTabSz="1220175" eaLnBrk="0" fontAlgn="base" hangingPunct="0">
              <a:spcBef>
                <a:spcPct val="0"/>
              </a:spcBef>
              <a:spcAft>
                <a:spcPct val="0"/>
              </a:spcAft>
              <a:defRPr/>
            </a:pPr>
            <a:r>
              <a:rPr lang="en-US" sz="4300" b="1" kern="0">
                <a:solidFill>
                  <a:srgbClr val="FF0000"/>
                </a:solidFill>
                <a:latin typeface="Tahoma" pitchFamily="34" charset="0"/>
                <a:ea typeface="Tahoma" pitchFamily="34" charset="0"/>
                <a:cs typeface="Tahoma" pitchFamily="34" charset="0"/>
              </a:rPr>
              <a:t>KIỂM TRA BÀI CŨ</a:t>
            </a:r>
            <a:endParaRPr lang="en-US" sz="4300" b="1" kern="0" dirty="0">
              <a:solidFill>
                <a:srgbClr val="FF0000"/>
              </a:solidFill>
              <a:latin typeface="Tahoma" pitchFamily="34" charset="0"/>
              <a:ea typeface="Tahoma" pitchFamily="34" charset="0"/>
              <a:cs typeface="Tahoma" pitchFamily="34" charset="0"/>
            </a:endParaRPr>
          </a:p>
        </p:txBody>
      </p:sp>
      <p:sp>
        <p:nvSpPr>
          <p:cNvPr id="6" name="Rectangle 5"/>
          <p:cNvSpPr/>
          <p:nvPr/>
        </p:nvSpPr>
        <p:spPr>
          <a:xfrm>
            <a:off x="137320" y="3276600"/>
            <a:ext cx="16139318" cy="1323439"/>
          </a:xfrm>
          <a:prstGeom prst="rect">
            <a:avLst/>
          </a:prstGeom>
        </p:spPr>
        <p:txBody>
          <a:bodyPr wrap="square">
            <a:spAutoFit/>
          </a:bodyPr>
          <a:lstStyle/>
          <a:p>
            <a:r>
              <a:rPr lang="en-US" sz="4000" b="1">
                <a:effectLst>
                  <a:outerShdw blurRad="38100" dist="38100" dir="2700000" algn="tl">
                    <a:srgbClr val="C0C0C0"/>
                  </a:outerShdw>
                </a:effectLst>
                <a:latin typeface="Times New Roman" pitchFamily="18" charset="0"/>
                <a:cs typeface="Times New Roman" pitchFamily="18" charset="0"/>
              </a:rPr>
              <a:t>Câu 2</a:t>
            </a:r>
            <a:r>
              <a:rPr lang="en-US" sz="4000">
                <a:effectLst>
                  <a:outerShdw blurRad="38100" dist="38100" dir="2700000" algn="tl">
                    <a:srgbClr val="C0C0C0"/>
                  </a:outerShdw>
                </a:effectLst>
                <a:latin typeface="Times New Roman" pitchFamily="18" charset="0"/>
                <a:cs typeface="Times New Roman" pitchFamily="18" charset="0"/>
              </a:rPr>
              <a:t>: </a:t>
            </a:r>
            <a:r>
              <a:rPr lang="nl-NL" sz="4000" b="1">
                <a:latin typeface="Times New Roman" panose="02020603050405020304" pitchFamily="18" charset="0"/>
                <a:ea typeface="Times New Roman" panose="02020603050405020304" pitchFamily="18" charset="0"/>
              </a:rPr>
              <a:t>Nơi sản xuất các chương trình phát thanh và phát tín hiệu truyền thanh qua ăng ten</a:t>
            </a:r>
            <a:r>
              <a:rPr lang="en-US" sz="4000" b="1">
                <a:latin typeface="Times New Roman" panose="02020603050405020304" pitchFamily="18" charset="0"/>
                <a:cs typeface="Times New Roman" panose="02020603050405020304" pitchFamily="18" charset="0"/>
              </a:rPr>
              <a:t>? </a:t>
            </a:r>
            <a:endParaRPr lang="en-US" altLang="en-US" sz="4000" b="1">
              <a:latin typeface="Times New Roman" panose="02020603050405020304" pitchFamily="18" charset="0"/>
              <a:cs typeface="Times New Roman" panose="02020603050405020304" pitchFamily="18" charset="0"/>
            </a:endParaRPr>
          </a:p>
        </p:txBody>
      </p:sp>
      <p:sp>
        <p:nvSpPr>
          <p:cNvPr id="8" name="Rectangle 7"/>
          <p:cNvSpPr/>
          <p:nvPr/>
        </p:nvSpPr>
        <p:spPr>
          <a:xfrm>
            <a:off x="1916127" y="5240685"/>
            <a:ext cx="9022556" cy="707886"/>
          </a:xfrm>
          <a:prstGeom prst="rect">
            <a:avLst/>
          </a:prstGeom>
        </p:spPr>
        <p:txBody>
          <a:bodyPr wrap="square">
            <a:spAutoFit/>
          </a:bodyPr>
          <a:lstStyle/>
          <a:p>
            <a:r>
              <a:rPr lang="en-US" sz="4000">
                <a:effectLst>
                  <a:outerShdw blurRad="38100" dist="38100" dir="2700000" algn="tl">
                    <a:srgbClr val="C0C0C0"/>
                  </a:outerShdw>
                </a:effectLst>
                <a:latin typeface="Times New Roman" pitchFamily="18" charset="0"/>
                <a:cs typeface="Times New Roman" pitchFamily="18" charset="0"/>
              </a:rPr>
              <a:t>a. Máy thu thanh</a:t>
            </a:r>
            <a:endParaRPr lang="en-US" altLang="en-US" sz="4000">
              <a:latin typeface="Times New Roman" panose="02020603050405020304" pitchFamily="18" charset="0"/>
              <a:cs typeface="Times New Roman" panose="02020603050405020304" pitchFamily="18" charset="0"/>
            </a:endParaRPr>
          </a:p>
        </p:txBody>
      </p:sp>
      <p:sp>
        <p:nvSpPr>
          <p:cNvPr id="9" name="Rectangle 8"/>
          <p:cNvSpPr/>
          <p:nvPr/>
        </p:nvSpPr>
        <p:spPr>
          <a:xfrm>
            <a:off x="1916127" y="6400800"/>
            <a:ext cx="11848421" cy="707886"/>
          </a:xfrm>
          <a:prstGeom prst="rect">
            <a:avLst/>
          </a:prstGeom>
        </p:spPr>
        <p:txBody>
          <a:bodyPr wrap="square">
            <a:spAutoFit/>
          </a:bodyPr>
          <a:lstStyle/>
          <a:p>
            <a:r>
              <a:rPr lang="en-US" sz="4000">
                <a:effectLst>
                  <a:outerShdw blurRad="38100" dist="38100" dir="2700000" algn="tl">
                    <a:srgbClr val="C0C0C0"/>
                  </a:outerShdw>
                </a:effectLst>
                <a:latin typeface="Times New Roman" pitchFamily="18" charset="0"/>
                <a:cs typeface="Times New Roman" pitchFamily="18" charset="0"/>
              </a:rPr>
              <a:t>b. Đài phát thanh</a:t>
            </a:r>
            <a:endParaRPr lang="en-US" altLang="en-US" sz="4000">
              <a:latin typeface="Times New Roman" panose="02020603050405020304" pitchFamily="18" charset="0"/>
              <a:cs typeface="Times New Roman" panose="02020603050405020304" pitchFamily="18" charset="0"/>
            </a:endParaRPr>
          </a:p>
        </p:txBody>
      </p:sp>
      <p:sp>
        <p:nvSpPr>
          <p:cNvPr id="10" name="Rectangle 9"/>
          <p:cNvSpPr/>
          <p:nvPr/>
        </p:nvSpPr>
        <p:spPr>
          <a:xfrm>
            <a:off x="1921149" y="6400401"/>
            <a:ext cx="9022556" cy="707886"/>
          </a:xfrm>
          <a:prstGeom prst="rect">
            <a:avLst/>
          </a:prstGeom>
        </p:spPr>
        <p:txBody>
          <a:bodyPr wrap="square">
            <a:spAutoFit/>
          </a:bodyPr>
          <a:lstStyle/>
          <a:p>
            <a:r>
              <a:rPr lang="en-US" sz="4000">
                <a:solidFill>
                  <a:srgbClr val="FF0000"/>
                </a:solidFill>
                <a:effectLst>
                  <a:outerShdw blurRad="38100" dist="38100" dir="2700000" algn="tl">
                    <a:srgbClr val="C0C0C0"/>
                  </a:outerShdw>
                </a:effectLst>
                <a:latin typeface="Times New Roman" pitchFamily="18" charset="0"/>
                <a:cs typeface="Times New Roman" pitchFamily="18" charset="0"/>
              </a:rPr>
              <a:t>b. Đài phát thanh</a:t>
            </a:r>
            <a:endParaRPr lang="en-US" altLang="en-US" sz="4000">
              <a:solidFill>
                <a:srgbClr val="FF000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26474F8-0E17-5E1D-2E62-902C87CBC131}"/>
              </a:ext>
            </a:extLst>
          </p:cNvPr>
          <p:cNvPicPr>
            <a:picLocks noChangeAspect="1"/>
          </p:cNvPicPr>
          <p:nvPr/>
        </p:nvPicPr>
        <p:blipFill rotWithShape="1">
          <a:blip r:embed="rId2">
            <a:extLst>
              <a:ext uri="{28A0092B-C50C-407E-A947-70E740481C1C}">
                <a14:useLocalDpi xmlns:a14="http://schemas.microsoft.com/office/drawing/2010/main" val="0"/>
              </a:ext>
            </a:extLst>
          </a:blip>
          <a:srcRect b="6067"/>
          <a:stretch/>
        </p:blipFill>
        <p:spPr>
          <a:xfrm>
            <a:off x="6261182" y="4186908"/>
            <a:ext cx="4445562" cy="3810463"/>
          </a:xfrm>
          <a:prstGeom prst="rect">
            <a:avLst/>
          </a:prstGeom>
        </p:spPr>
      </p:pic>
      <p:pic>
        <p:nvPicPr>
          <p:cNvPr id="13" name="Picture 12">
            <a:extLst>
              <a:ext uri="{FF2B5EF4-FFF2-40B4-BE49-F238E27FC236}">
                <a16:creationId xmlns:a16="http://schemas.microsoft.com/office/drawing/2014/main" id="{700992B3-A4A4-2053-50D4-F613D6870955}"/>
              </a:ext>
            </a:extLst>
          </p:cNvPr>
          <p:cNvPicPr>
            <a:picLocks noChangeAspect="1"/>
          </p:cNvPicPr>
          <p:nvPr/>
        </p:nvPicPr>
        <p:blipFill rotWithShape="1">
          <a:blip r:embed="rId3">
            <a:extLst>
              <a:ext uri="{28A0092B-C50C-407E-A947-70E740481C1C}">
                <a14:useLocalDpi xmlns:a14="http://schemas.microsoft.com/office/drawing/2010/main" val="0"/>
              </a:ext>
            </a:extLst>
          </a:blip>
          <a:srcRect b="12846"/>
          <a:stretch/>
        </p:blipFill>
        <p:spPr>
          <a:xfrm>
            <a:off x="11338719" y="4186908"/>
            <a:ext cx="4525925" cy="3418578"/>
          </a:xfrm>
          <a:prstGeom prst="rect">
            <a:avLst/>
          </a:prstGeom>
        </p:spPr>
      </p:pic>
    </p:spTree>
    <p:extLst>
      <p:ext uri="{BB962C8B-B14F-4D97-AF65-F5344CB8AC3E}">
        <p14:creationId xmlns:p14="http://schemas.microsoft.com/office/powerpoint/2010/main" val="15416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2820216" y="1815511"/>
            <a:ext cx="105918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CC"/>
                </a:solidFill>
                <a:latin typeface="Times New Roman" pitchFamily="18" charset="0"/>
              </a:rPr>
              <a:t>Bài 4: SỬ DỤNG MÁY THU THANH (T3)</a:t>
            </a:r>
          </a:p>
        </p:txBody>
      </p:sp>
      <p:sp>
        <p:nvSpPr>
          <p:cNvPr id="16" name="Text Box 14"/>
          <p:cNvSpPr txBox="1">
            <a:spLocks noChangeArrowheads="1"/>
          </p:cNvSpPr>
          <p:nvPr/>
        </p:nvSpPr>
        <p:spPr bwMode="auto">
          <a:xfrm>
            <a:off x="289719" y="3124200"/>
            <a:ext cx="41148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en-US" sz="3600" b="1">
                <a:solidFill>
                  <a:srgbClr val="0000CC"/>
                </a:solidFill>
                <a:latin typeface="Times New Roman" pitchFamily="18" charset="0"/>
              </a:rPr>
              <a:t>* Mục tiêu: </a:t>
            </a:r>
          </a:p>
        </p:txBody>
      </p:sp>
      <p:sp>
        <p:nvSpPr>
          <p:cNvPr id="7" name="Rectangle 6"/>
          <p:cNvSpPr/>
          <p:nvPr/>
        </p:nvSpPr>
        <p:spPr>
          <a:xfrm>
            <a:off x="1127919" y="5334000"/>
            <a:ext cx="14554200" cy="646331"/>
          </a:xfrm>
          <a:prstGeom prst="rect">
            <a:avLst/>
          </a:prstGeom>
        </p:spPr>
        <p:txBody>
          <a:bodyPr wrap="square">
            <a:spAutoFit/>
          </a:bodyPr>
          <a:lstStyle/>
          <a:p>
            <a:r>
              <a:rPr lang="nl-NL" sz="3600"/>
              <a:t>- Vận dụng kiến thức vào thực tế.</a:t>
            </a:r>
            <a:endParaRPr lang="en-US" sz="3600"/>
          </a:p>
        </p:txBody>
      </p:sp>
      <p:sp>
        <p:nvSpPr>
          <p:cNvPr id="8" name="Rectangle 7"/>
          <p:cNvSpPr/>
          <p:nvPr/>
        </p:nvSpPr>
        <p:spPr>
          <a:xfrm>
            <a:off x="1127919" y="4763869"/>
            <a:ext cx="8462188" cy="646331"/>
          </a:xfrm>
          <a:prstGeom prst="rect">
            <a:avLst/>
          </a:prstGeom>
        </p:spPr>
        <p:txBody>
          <a:bodyPr wrap="none">
            <a:spAutoFit/>
          </a:bodyPr>
          <a:lstStyle/>
          <a:p>
            <a:r>
              <a:rPr lang="nl-NL" sz="3600"/>
              <a:t>- Chỉ được máy thu thanh và đài phát thanh.</a:t>
            </a:r>
            <a:endParaRPr lang="en-US" sz="3600"/>
          </a:p>
        </p:txBody>
      </p:sp>
      <p:sp>
        <p:nvSpPr>
          <p:cNvPr id="2" name="Rectangle 1"/>
          <p:cNvSpPr/>
          <p:nvPr/>
        </p:nvSpPr>
        <p:spPr>
          <a:xfrm>
            <a:off x="1202285" y="4185791"/>
            <a:ext cx="8383834" cy="646331"/>
          </a:xfrm>
          <a:prstGeom prst="rect">
            <a:avLst/>
          </a:prstGeom>
        </p:spPr>
        <p:txBody>
          <a:bodyPr wrap="none">
            <a:spAutoFit/>
          </a:bodyPr>
          <a:lstStyle/>
          <a:p>
            <a:r>
              <a:rPr lang="nl-NL" sz="3600"/>
              <a:t>- Học sinh hiểu về nguồn gốc máy thu thanh</a:t>
            </a:r>
            <a:endParaRPr lang="en-US" sz="3600"/>
          </a:p>
        </p:txBody>
      </p:sp>
    </p:spTree>
    <p:extLst>
      <p:ext uri="{BB962C8B-B14F-4D97-AF65-F5344CB8AC3E}">
        <p14:creationId xmlns:p14="http://schemas.microsoft.com/office/powerpoint/2010/main" val="177771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958183" y="1524000"/>
            <a:ext cx="103805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a:t>
            </a:r>
            <a:r>
              <a:rPr lang="vi-VN" sz="3200" b="1" u="sng">
                <a:solidFill>
                  <a:srgbClr val="FF0000"/>
                </a:solidFill>
                <a:latin typeface="Times New Roman" pitchFamily="18" charset="0"/>
              </a:rPr>
              <a:t>Tìm hiểu về một số chương trình phát thanh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754326"/>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a:t>
            </a:r>
            <a:r>
              <a:rPr lang="vi-VN" sz="3600" i="1">
                <a:solidFill>
                  <a:srgbClr val="0000FF"/>
                </a:solidFill>
                <a:latin typeface="Times New Roman" panose="02020603050405020304" pitchFamily="18" charset="0"/>
                <a:cs typeface="Times New Roman" panose="02020603050405020304" pitchFamily="18" charset="0"/>
              </a:rPr>
              <a:t>đọc thông tin về một số kênh truyền thanh, chương trình phát thanh ở hình 3 SGK và trả lời các câu hỏi: Cho biết tên chương trình phát thanh phù hợp với lứa tuổi học sinh</a:t>
            </a:r>
            <a:endParaRPr lang="en-US" sz="3600" i="1">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661494" y="8778798"/>
            <a:ext cx="2643039"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 Hình 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438" y="3724835"/>
            <a:ext cx="4185191" cy="532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443" y="3765298"/>
            <a:ext cx="4729876" cy="528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3" y="57509"/>
            <a:ext cx="103805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a:t>
            </a:r>
            <a:r>
              <a:rPr lang="vi-VN" sz="3200" b="1" u="sng">
                <a:solidFill>
                  <a:srgbClr val="FF0000"/>
                </a:solidFill>
                <a:latin typeface="Times New Roman" pitchFamily="18" charset="0"/>
              </a:rPr>
              <a:t>Tìm hiểu về một số chương trình phát thanh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887745" y="723506"/>
            <a:ext cx="14190536" cy="646331"/>
          </a:xfrm>
          <a:prstGeom prst="rect">
            <a:avLst/>
          </a:prstGeom>
          <a:noFill/>
        </p:spPr>
        <p:txBody>
          <a:bodyPr wrap="square" rtlCol="0">
            <a:spAutoFit/>
          </a:bodyPr>
          <a:lstStyle/>
          <a:p>
            <a:pPr indent="457200" algn="just"/>
            <a:r>
              <a:rPr lang="vi-VN" sz="3600" i="1">
                <a:solidFill>
                  <a:srgbClr val="0000FF"/>
                </a:solidFill>
                <a:latin typeface="Times New Roman" panose="02020603050405020304" pitchFamily="18" charset="0"/>
                <a:cs typeface="Times New Roman" panose="02020603050405020304" pitchFamily="18" charset="0"/>
              </a:rPr>
              <a:t>Cho biết tên chương trình phát thanh phù hợp với lứa tuổi học sinh</a:t>
            </a:r>
            <a:r>
              <a:rPr lang="en-US" sz="3600" i="1">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6148451" y="8678174"/>
            <a:ext cx="2643039"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 Hình 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37" y="1253274"/>
            <a:ext cx="6436081" cy="744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013" y="1330894"/>
            <a:ext cx="6736586" cy="752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91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958183" y="1524000"/>
            <a:ext cx="103805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vi-VN" sz="3200" b="1" u="sng">
                <a:solidFill>
                  <a:srgbClr val="FF0000"/>
                </a:solidFill>
                <a:latin typeface="Times New Roman" pitchFamily="18" charset="0"/>
              </a:rPr>
              <a:t>1.Tìm hiểu về một số chương trình phát thanh</a:t>
            </a:r>
          </a:p>
        </p:txBody>
      </p:sp>
      <p:sp>
        <p:nvSpPr>
          <p:cNvPr id="47" name="TextBox 46"/>
          <p:cNvSpPr txBox="1"/>
          <p:nvPr/>
        </p:nvSpPr>
        <p:spPr>
          <a:xfrm>
            <a:off x="632619" y="2216001"/>
            <a:ext cx="15011400" cy="1754326"/>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a:t>
            </a:r>
            <a:r>
              <a:rPr lang="en-US" sz="3600">
                <a:solidFill>
                  <a:srgbClr val="0000FF"/>
                </a:solidFill>
                <a:latin typeface="Times New Roman" panose="02020603050405020304" pitchFamily="18" charset="0"/>
                <a:cs typeface="Times New Roman" panose="02020603050405020304" pitchFamily="18" charset="0"/>
              </a:rPr>
              <a:t>Đài phát thanh thường phát nhiều kênh phát thanh khác nhau. Mỗi kênh phát thanh gồm nhiều chương trình phát thanh với nội dung đa dạng, phù hợp với nhiều lứa tuổi. </a:t>
            </a:r>
            <a:endParaRPr lang="vi-VN"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958183" y="1524000"/>
            <a:ext cx="1460263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vi-VN" sz="3200" b="1" u="sng">
                <a:solidFill>
                  <a:srgbClr val="FF0000"/>
                </a:solidFill>
                <a:latin typeface="Times New Roman" pitchFamily="18" charset="0"/>
              </a:rPr>
              <a:t>Thực hành tìm hiểu về tên và nội dung các chương trình phát thanh</a:t>
            </a:r>
            <a:r>
              <a:rPr lang="en-US" sz="3200" b="1" u="sng">
                <a:solidFill>
                  <a:srgbClr val="FF0000"/>
                </a:solidFill>
                <a:latin typeface="Times New Roman" pitchFamily="18" charset="0"/>
              </a:rPr>
              <a:t> có trong hình 3</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2194719" y="2330810"/>
            <a:ext cx="5105400" cy="646331"/>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Cùng nhau chia sẻ </a:t>
            </a:r>
            <a:endParaRPr lang="vi-VN" sz="3600" b="1" i="1" dirty="0">
              <a:solidFill>
                <a:srgbClr val="FF3399"/>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719" y="3276600"/>
            <a:ext cx="12392520" cy="553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958183" y="1524000"/>
            <a:ext cx="14571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FF0000"/>
                </a:solidFill>
                <a:latin typeface="Times New Roman" pitchFamily="18" charset="0"/>
                <a:cs typeface="Times New Roman" pitchFamily="18" charset="0"/>
              </a:rPr>
              <a:t>3. Vận dụng:</a:t>
            </a:r>
          </a:p>
        </p:txBody>
      </p:sp>
      <p:sp>
        <p:nvSpPr>
          <p:cNvPr id="51" name="TextBox 50"/>
          <p:cNvSpPr txBox="1"/>
          <p:nvPr/>
        </p:nvSpPr>
        <p:spPr>
          <a:xfrm>
            <a:off x="738251" y="2343834"/>
            <a:ext cx="15011400" cy="646331"/>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    Hãy kể tên các chương trình phát thanh mà em biết.</a:t>
            </a:r>
            <a:endParaRPr lang="vi-VN" sz="36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95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TotalTime>
  <Words>452</Words>
  <Application>Microsoft Office PowerPoint</Application>
  <PresentationFormat>Custom</PresentationFormat>
  <Paragraphs>48</Paragraphs>
  <Slides>15</Slides>
  <Notes>1</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Tahoma</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SURFACE</cp:lastModifiedBy>
  <cp:revision>264</cp:revision>
  <dcterms:created xsi:type="dcterms:W3CDTF">2022-07-10T01:37:20Z</dcterms:created>
  <dcterms:modified xsi:type="dcterms:W3CDTF">2024-11-04T13:17:19Z</dcterms:modified>
</cp:coreProperties>
</file>