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60" r:id="rId2"/>
    <p:sldId id="278" r:id="rId3"/>
    <p:sldId id="281" r:id="rId4"/>
    <p:sldId id="282" r:id="rId5"/>
    <p:sldId id="279" r:id="rId6"/>
    <p:sldId id="288" r:id="rId7"/>
    <p:sldId id="28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CC0000"/>
    <a:srgbClr val="9181A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p:cViewPr varScale="1">
        <p:scale>
          <a:sx n="79" d="100"/>
          <a:sy n="79" d="100"/>
        </p:scale>
        <p:origin x="69" y="1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pPr/>
              <a:t>12/16/2024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pPr/>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pPr/>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pPr/>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pPr/>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pPr/>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pPr/>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pPr/>
              <a:t>12/16/2024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pPr/>
              <a:t>12/16/2024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pPr/>
              <a:t>12/16/2024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pPr/>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pPr/>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pPr/>
              <a:t>12/16/2024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p:nvPr/>
        </p:nvSpPr>
        <p:spPr>
          <a:xfrm>
            <a:off x="2394832" y="546641"/>
            <a:ext cx="7518630" cy="509270"/>
          </a:xfrm>
          <a:prstGeom prst="rect">
            <a:avLst/>
          </a:prstGeom>
          <a:noFill/>
          <a:ln w="9525">
            <a:noFill/>
          </a:ln>
        </p:spPr>
        <p:txBody>
          <a:bodyPr lIns="107628" tIns="53813" rIns="107628" bIns="53813" anchor="t" anchorCtr="0">
            <a:spAutoFit/>
          </a:bodyPr>
          <a:lstStyle/>
          <a:p>
            <a:pPr algn="ctr">
              <a:spcBef>
                <a:spcPct val="50000"/>
              </a:spcBef>
            </a:pPr>
            <a:r>
              <a:rPr lang="en-US" altLang="en-US" sz="2620" b="1" dirty="0">
                <a:solidFill>
                  <a:srgbClr val="CC0000"/>
                </a:solidFill>
                <a:latin typeface="Times New Roman" panose="02020603050405020304" pitchFamily="18" charset="0"/>
              </a:rPr>
              <a:t>TRƯỜNG TIỂU HỌC TÂN VIÊN</a:t>
            </a:r>
          </a:p>
        </p:txBody>
      </p:sp>
      <p:sp>
        <p:nvSpPr>
          <p:cNvPr id="10" name="Text Box 14"/>
          <p:cNvSpPr txBox="1">
            <a:spLocks noChangeArrowheads="1"/>
          </p:cNvSpPr>
          <p:nvPr/>
        </p:nvSpPr>
        <p:spPr bwMode="auto">
          <a:xfrm>
            <a:off x="598799" y="3626652"/>
            <a:ext cx="10837138" cy="1923789"/>
          </a:xfrm>
          <a:prstGeom prst="rect">
            <a:avLst/>
          </a:prstGeom>
          <a:noFill/>
          <a:ln>
            <a:noFill/>
          </a:ln>
          <a:effectLst/>
        </p:spPr>
        <p:txBody>
          <a:bodyPr wrap="square" lIns="107628" tIns="53813" rIns="107628" bIns="53813">
            <a:spAutoFit/>
          </a:bodyPr>
          <a:lstStyle/>
          <a:p>
            <a:pPr marR="0" algn="ctr" defTabSz="1450975">
              <a:spcBef>
                <a:spcPts val="1800"/>
              </a:spcBef>
              <a:buClrTx/>
              <a:buSzTx/>
              <a:buFontTx/>
              <a:buNone/>
            </a:pPr>
            <a:r>
              <a:rPr kumimoji="0" sz="2995" b="1" kern="1200" cap="none" spc="0" normalizeH="0" baseline="0" noProof="1">
                <a:solidFill>
                  <a:srgbClr val="FF0000"/>
                </a:solidFill>
                <a:effectLst>
                  <a:outerShdw blurRad="38100" dist="38100" dir="2700000">
                    <a:srgbClr val="000000"/>
                  </a:outerShdw>
                </a:effectLst>
                <a:latin typeface="Times New Roman" panose="02020603050405020304" pitchFamily="18" charset="0"/>
                <a:ea typeface="+mn-ea"/>
                <a:cs typeface="Times New Roman" panose="02020603050405020304" pitchFamily="18" charset="0"/>
              </a:rPr>
              <a:t>Môn Toán lớp 3</a:t>
            </a:r>
          </a:p>
          <a:p>
            <a:pPr algn="ctr" defTabSz="1087940">
              <a:defRPr/>
            </a:pPr>
            <a:r>
              <a:rPr lang="en-US" sz="4400" b="1" dirty="0" err="1">
                <a:solidFill>
                  <a:srgbClr val="FF0000"/>
                </a:solidFill>
                <a:effectLst>
                  <a:outerShdw blurRad="38100" dist="38100" dir="2700000" algn="tl">
                    <a:srgbClr val="000000">
                      <a:alpha val="43137"/>
                    </a:srgbClr>
                  </a:outerShdw>
                </a:effectLst>
                <a:latin typeface="Times New Roman" pitchFamily="18" charset="0"/>
              </a:rPr>
              <a:t>Nhân</a:t>
            </a:r>
            <a:r>
              <a:rPr lang="en-US" sz="4400" b="1" dirty="0">
                <a:solidFill>
                  <a:srgbClr val="FF0000"/>
                </a:solidFill>
                <a:effectLst>
                  <a:outerShdw blurRad="38100" dist="38100" dir="2700000" algn="tl">
                    <a:srgbClr val="000000">
                      <a:alpha val="43137"/>
                    </a:srgbClr>
                  </a:outerShdw>
                </a:effectLst>
                <a:latin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Times New Roman" pitchFamily="18" charset="0"/>
              </a:rPr>
              <a:t>số</a:t>
            </a:r>
            <a:r>
              <a:rPr lang="en-US" sz="4400" b="1" dirty="0">
                <a:solidFill>
                  <a:srgbClr val="FF0000"/>
                </a:solidFill>
                <a:effectLst>
                  <a:outerShdw blurRad="38100" dist="38100" dir="2700000" algn="tl">
                    <a:srgbClr val="000000">
                      <a:alpha val="43137"/>
                    </a:srgbClr>
                  </a:outerShdw>
                </a:effectLst>
                <a:latin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Times New Roman" pitchFamily="18" charset="0"/>
              </a:rPr>
              <a:t>có</a:t>
            </a:r>
            <a:r>
              <a:rPr lang="en-US" sz="4400" b="1" dirty="0">
                <a:solidFill>
                  <a:srgbClr val="FF0000"/>
                </a:solidFill>
                <a:effectLst>
                  <a:outerShdw blurRad="38100" dist="38100" dir="2700000" algn="tl">
                    <a:srgbClr val="000000">
                      <a:alpha val="43137"/>
                    </a:srgbClr>
                  </a:outerShdw>
                </a:effectLst>
                <a:latin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Times New Roman" pitchFamily="18" charset="0"/>
              </a:rPr>
              <a:t>hai</a:t>
            </a:r>
            <a:r>
              <a:rPr lang="en-US" sz="4400" b="1" dirty="0">
                <a:solidFill>
                  <a:srgbClr val="FF0000"/>
                </a:solidFill>
                <a:effectLst>
                  <a:outerShdw blurRad="38100" dist="38100" dir="2700000" algn="tl">
                    <a:srgbClr val="000000">
                      <a:alpha val="43137"/>
                    </a:srgbClr>
                  </a:outerShdw>
                </a:effectLst>
                <a:latin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Times New Roman" pitchFamily="18" charset="0"/>
              </a:rPr>
              <a:t>chữ</a:t>
            </a:r>
            <a:r>
              <a:rPr lang="en-US" sz="4400" b="1" dirty="0">
                <a:solidFill>
                  <a:srgbClr val="FF0000"/>
                </a:solidFill>
                <a:effectLst>
                  <a:outerShdw blurRad="38100" dist="38100" dir="2700000" algn="tl">
                    <a:srgbClr val="000000">
                      <a:alpha val="43137"/>
                    </a:srgbClr>
                  </a:outerShdw>
                </a:effectLst>
                <a:latin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Times New Roman" pitchFamily="18" charset="0"/>
              </a:rPr>
              <a:t>số</a:t>
            </a:r>
            <a:r>
              <a:rPr lang="en-US" sz="4400" b="1" dirty="0">
                <a:solidFill>
                  <a:srgbClr val="FF0000"/>
                </a:solidFill>
                <a:effectLst>
                  <a:outerShdw blurRad="38100" dist="38100" dir="2700000" algn="tl">
                    <a:srgbClr val="000000">
                      <a:alpha val="43137"/>
                    </a:srgbClr>
                  </a:outerShdw>
                </a:effectLst>
                <a:latin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Times New Roman" pitchFamily="18" charset="0"/>
              </a:rPr>
              <a:t>với</a:t>
            </a:r>
            <a:r>
              <a:rPr lang="en-US" sz="4400" b="1" dirty="0">
                <a:solidFill>
                  <a:srgbClr val="FF0000"/>
                </a:solidFill>
                <a:effectLst>
                  <a:outerShdw blurRad="38100" dist="38100" dir="2700000" algn="tl">
                    <a:srgbClr val="000000">
                      <a:alpha val="43137"/>
                    </a:srgbClr>
                  </a:outerShdw>
                </a:effectLst>
                <a:latin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Times New Roman" pitchFamily="18" charset="0"/>
              </a:rPr>
              <a:t>số</a:t>
            </a:r>
            <a:r>
              <a:rPr lang="en-US" sz="4400" b="1" dirty="0">
                <a:solidFill>
                  <a:srgbClr val="FF0000"/>
                </a:solidFill>
                <a:effectLst>
                  <a:outerShdw blurRad="38100" dist="38100" dir="2700000" algn="tl">
                    <a:srgbClr val="000000">
                      <a:alpha val="43137"/>
                    </a:srgbClr>
                  </a:outerShdw>
                </a:effectLst>
                <a:latin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Times New Roman" pitchFamily="18" charset="0"/>
              </a:rPr>
              <a:t>có</a:t>
            </a:r>
            <a:r>
              <a:rPr lang="en-US" sz="4400" b="1" dirty="0">
                <a:solidFill>
                  <a:srgbClr val="FF0000"/>
                </a:solidFill>
                <a:effectLst>
                  <a:outerShdw blurRad="38100" dist="38100" dir="2700000" algn="tl">
                    <a:srgbClr val="000000">
                      <a:alpha val="43137"/>
                    </a:srgbClr>
                  </a:outerShdw>
                </a:effectLst>
                <a:latin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Times New Roman" pitchFamily="18" charset="0"/>
              </a:rPr>
              <a:t>một</a:t>
            </a:r>
            <a:r>
              <a:rPr lang="en-US" sz="4400" b="1" dirty="0">
                <a:solidFill>
                  <a:srgbClr val="FF0000"/>
                </a:solidFill>
                <a:effectLst>
                  <a:outerShdw blurRad="38100" dist="38100" dir="2700000" algn="tl">
                    <a:srgbClr val="000000">
                      <a:alpha val="43137"/>
                    </a:srgbClr>
                  </a:outerShdw>
                </a:effectLst>
                <a:latin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Times New Roman" pitchFamily="18" charset="0"/>
              </a:rPr>
              <a:t>chữ</a:t>
            </a:r>
            <a:r>
              <a:rPr lang="en-US" sz="4400" b="1" dirty="0">
                <a:solidFill>
                  <a:srgbClr val="FF0000"/>
                </a:solidFill>
                <a:effectLst>
                  <a:outerShdw blurRad="38100" dist="38100" dir="2700000" algn="tl">
                    <a:srgbClr val="000000">
                      <a:alpha val="43137"/>
                    </a:srgbClr>
                  </a:outerShdw>
                </a:effectLst>
                <a:latin typeface="Times New Roman" pitchFamily="18" charset="0"/>
              </a:rPr>
              <a:t> </a:t>
            </a:r>
            <a:r>
              <a:rPr lang="en-US" sz="4400" b="1" err="1">
                <a:solidFill>
                  <a:srgbClr val="FF0000"/>
                </a:solidFill>
                <a:effectLst>
                  <a:outerShdw blurRad="38100" dist="38100" dir="2700000" algn="tl">
                    <a:srgbClr val="000000">
                      <a:alpha val="43137"/>
                    </a:srgbClr>
                  </a:outerShdw>
                </a:effectLst>
                <a:latin typeface="Times New Roman" pitchFamily="18" charset="0"/>
              </a:rPr>
              <a:t>số</a:t>
            </a:r>
            <a:r>
              <a:rPr lang="en-US" sz="4400" b="1">
                <a:solidFill>
                  <a:srgbClr val="FF0000"/>
                </a:solidFill>
                <a:effectLst>
                  <a:outerShdw blurRad="38100" dist="38100" dir="2700000" algn="tl">
                    <a:srgbClr val="000000">
                      <a:alpha val="43137"/>
                    </a:srgbClr>
                  </a:outerShdw>
                </a:effectLst>
                <a:latin typeface="Times New Roman" pitchFamily="18" charset="0"/>
              </a:rPr>
              <a:t> (không nhớ)</a:t>
            </a:r>
            <a:endParaRPr lang="en-US" sz="4400" b="1" u="sng" dirty="0">
              <a:effectLst>
                <a:outerShdw blurRad="38100" dist="38100" dir="2700000" algn="tl">
                  <a:srgbClr val="000000">
                    <a:alpha val="43137"/>
                  </a:srgbClr>
                </a:outerShdw>
              </a:effectLst>
              <a:latin typeface="Times New Roman" pitchFamily="18" charset="0"/>
            </a:endParaRPr>
          </a:p>
        </p:txBody>
      </p:sp>
      <p:sp>
        <p:nvSpPr>
          <p:cNvPr id="11" name="Text Box 17"/>
          <p:cNvSpPr txBox="1">
            <a:spLocks noChangeArrowheads="1"/>
          </p:cNvSpPr>
          <p:nvPr/>
        </p:nvSpPr>
        <p:spPr bwMode="auto">
          <a:xfrm>
            <a:off x="1991833" y="1595474"/>
            <a:ext cx="8592380" cy="1491615"/>
          </a:xfrm>
          <a:prstGeom prst="rect">
            <a:avLst/>
          </a:prstGeom>
          <a:noFill/>
          <a:ln>
            <a:noFill/>
          </a:ln>
          <a:effectLst/>
        </p:spPr>
        <p:txBody>
          <a:bodyPr lIns="107628" tIns="53813" rIns="107628" bIns="5381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452245" rtl="0" eaLnBrk="1" fontAlgn="auto" latinLnBrk="0" hangingPunct="1">
              <a:lnSpc>
                <a:spcPct val="100000"/>
              </a:lnSpc>
              <a:spcBef>
                <a:spcPts val="0"/>
              </a:spcBef>
              <a:spcAft>
                <a:spcPts val="0"/>
              </a:spcAft>
              <a:buClrTx/>
              <a:buSzTx/>
              <a:buFontTx/>
              <a:buNone/>
              <a:defRPr/>
            </a:pPr>
            <a:r>
              <a:rPr kumimoji="0" lang="en-US" sz="4495"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rPr>
              <a:t>CHÀO MỪNG QUÝ THẦY CÔ</a:t>
            </a:r>
          </a:p>
          <a:p>
            <a:pPr marL="0" marR="0" lvl="0" indent="0" algn="ctr" defTabSz="1452245" rtl="0" eaLnBrk="1" fontAlgn="auto" latinLnBrk="0" hangingPunct="1">
              <a:lnSpc>
                <a:spcPct val="100000"/>
              </a:lnSpc>
              <a:spcBef>
                <a:spcPts val="0"/>
              </a:spcBef>
              <a:spcAft>
                <a:spcPts val="0"/>
              </a:spcAft>
              <a:buClrTx/>
              <a:buSzTx/>
              <a:buFontTx/>
              <a:buNone/>
              <a:defRPr/>
            </a:pPr>
            <a:r>
              <a:rPr kumimoji="0" lang="en-US" sz="4495"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rPr>
              <a:t>VỀ DỰ GIỜ THĂM LỚP</a:t>
            </a:r>
          </a:p>
        </p:txBody>
      </p:sp>
      <p:cxnSp>
        <p:nvCxnSpPr>
          <p:cNvPr id="13" name="Straight Connector 12"/>
          <p:cNvCxnSpPr/>
          <p:nvPr/>
        </p:nvCxnSpPr>
        <p:spPr>
          <a:xfrm flipV="1">
            <a:off x="3978798" y="1017617"/>
            <a:ext cx="448406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10058" t="1483" r="10294" b="78814"/>
          <a:stretch/>
        </p:blipFill>
        <p:spPr>
          <a:xfrm>
            <a:off x="26896" y="1912720"/>
            <a:ext cx="1555668" cy="1012567"/>
          </a:xfrm>
          <a:prstGeom prst="rect">
            <a:avLst/>
          </a:prstGeom>
        </p:spPr>
      </p:pic>
      <p:sp>
        <p:nvSpPr>
          <p:cNvPr id="7" name="Text Box 14"/>
          <p:cNvSpPr txBox="1">
            <a:spLocks noChangeArrowheads="1"/>
          </p:cNvSpPr>
          <p:nvPr/>
        </p:nvSpPr>
        <p:spPr bwMode="auto">
          <a:xfrm>
            <a:off x="-8961" y="1242826"/>
            <a:ext cx="12272680" cy="724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1087940" eaLnBrk="1" hangingPunct="1">
              <a:defRPr/>
            </a:pPr>
            <a:r>
              <a:rPr lang="en-US" sz="4000" b="1" dirty="0" err="1">
                <a:solidFill>
                  <a:srgbClr val="FF0000"/>
                </a:solidFill>
                <a:effectLst>
                  <a:outerShdw blurRad="38100" dist="38100" dir="2700000" algn="tl">
                    <a:srgbClr val="000000">
                      <a:alpha val="43137"/>
                    </a:srgbClr>
                  </a:outerShdw>
                </a:effectLst>
                <a:latin typeface="Times New Roman" pitchFamily="18" charset="0"/>
              </a:rPr>
              <a:t>Nhân</a:t>
            </a:r>
            <a:r>
              <a:rPr lang="en-US" sz="4000" b="1" dirty="0">
                <a:solidFill>
                  <a:srgbClr val="FF0000"/>
                </a:solidFill>
                <a:effectLst>
                  <a:outerShdw blurRad="38100" dist="38100" dir="2700000" algn="tl">
                    <a:srgbClr val="000000">
                      <a:alpha val="43137"/>
                    </a:srgbClr>
                  </a:outerShdw>
                </a:effectLst>
                <a:latin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rPr>
              <a:t>số</a:t>
            </a:r>
            <a:r>
              <a:rPr lang="en-US" sz="4000" b="1" dirty="0">
                <a:solidFill>
                  <a:srgbClr val="FF0000"/>
                </a:solidFill>
                <a:effectLst>
                  <a:outerShdw blurRad="38100" dist="38100" dir="2700000" algn="tl">
                    <a:srgbClr val="000000">
                      <a:alpha val="43137"/>
                    </a:srgbClr>
                  </a:outerShdw>
                </a:effectLst>
                <a:latin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rPr>
              <a:t>có</a:t>
            </a:r>
            <a:r>
              <a:rPr lang="en-US" sz="4000" b="1" dirty="0">
                <a:solidFill>
                  <a:srgbClr val="FF0000"/>
                </a:solidFill>
                <a:effectLst>
                  <a:outerShdw blurRad="38100" dist="38100" dir="2700000" algn="tl">
                    <a:srgbClr val="000000">
                      <a:alpha val="43137"/>
                    </a:srgbClr>
                  </a:outerShdw>
                </a:effectLst>
                <a:latin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rPr>
              <a:t>hai</a:t>
            </a:r>
            <a:r>
              <a:rPr lang="en-US" sz="4000" b="1" dirty="0">
                <a:solidFill>
                  <a:srgbClr val="FF0000"/>
                </a:solidFill>
                <a:effectLst>
                  <a:outerShdw blurRad="38100" dist="38100" dir="2700000" algn="tl">
                    <a:srgbClr val="000000">
                      <a:alpha val="43137"/>
                    </a:srgbClr>
                  </a:outerShdw>
                </a:effectLst>
                <a:latin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rPr>
              <a:t>chữ</a:t>
            </a:r>
            <a:r>
              <a:rPr lang="en-US" sz="4000" b="1" dirty="0">
                <a:solidFill>
                  <a:srgbClr val="FF0000"/>
                </a:solidFill>
                <a:effectLst>
                  <a:outerShdw blurRad="38100" dist="38100" dir="2700000" algn="tl">
                    <a:srgbClr val="000000">
                      <a:alpha val="43137"/>
                    </a:srgbClr>
                  </a:outerShdw>
                </a:effectLst>
                <a:latin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rPr>
              <a:t>số</a:t>
            </a:r>
            <a:r>
              <a:rPr lang="en-US" sz="4000" b="1" dirty="0">
                <a:solidFill>
                  <a:srgbClr val="FF0000"/>
                </a:solidFill>
                <a:effectLst>
                  <a:outerShdw blurRad="38100" dist="38100" dir="2700000" algn="tl">
                    <a:srgbClr val="000000">
                      <a:alpha val="43137"/>
                    </a:srgbClr>
                  </a:outerShdw>
                </a:effectLst>
                <a:latin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rPr>
              <a:t>với</a:t>
            </a:r>
            <a:r>
              <a:rPr lang="en-US" sz="4000" b="1" dirty="0">
                <a:solidFill>
                  <a:srgbClr val="FF0000"/>
                </a:solidFill>
                <a:effectLst>
                  <a:outerShdw blurRad="38100" dist="38100" dir="2700000" algn="tl">
                    <a:srgbClr val="000000">
                      <a:alpha val="43137"/>
                    </a:srgbClr>
                  </a:outerShdw>
                </a:effectLst>
                <a:latin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rPr>
              <a:t>số</a:t>
            </a:r>
            <a:r>
              <a:rPr lang="en-US" sz="4000" b="1" dirty="0">
                <a:solidFill>
                  <a:srgbClr val="FF0000"/>
                </a:solidFill>
                <a:effectLst>
                  <a:outerShdw blurRad="38100" dist="38100" dir="2700000" algn="tl">
                    <a:srgbClr val="000000">
                      <a:alpha val="43137"/>
                    </a:srgbClr>
                  </a:outerShdw>
                </a:effectLst>
                <a:latin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rPr>
              <a:t>có</a:t>
            </a:r>
            <a:r>
              <a:rPr lang="en-US" sz="4000" b="1" dirty="0">
                <a:solidFill>
                  <a:srgbClr val="FF0000"/>
                </a:solidFill>
                <a:effectLst>
                  <a:outerShdw blurRad="38100" dist="38100" dir="2700000" algn="tl">
                    <a:srgbClr val="000000">
                      <a:alpha val="43137"/>
                    </a:srgbClr>
                  </a:outerShdw>
                </a:effectLst>
                <a:latin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rPr>
              <a:t>một</a:t>
            </a:r>
            <a:r>
              <a:rPr lang="en-US" sz="4000" b="1" dirty="0">
                <a:solidFill>
                  <a:srgbClr val="FF0000"/>
                </a:solidFill>
                <a:effectLst>
                  <a:outerShdw blurRad="38100" dist="38100" dir="2700000" algn="tl">
                    <a:srgbClr val="000000">
                      <a:alpha val="43137"/>
                    </a:srgbClr>
                  </a:outerShdw>
                </a:effectLst>
                <a:latin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rPr>
              <a:t>chữ</a:t>
            </a:r>
            <a:r>
              <a:rPr lang="en-US" sz="4000" b="1" dirty="0">
                <a:solidFill>
                  <a:srgbClr val="FF0000"/>
                </a:solidFill>
                <a:effectLst>
                  <a:outerShdw blurRad="38100" dist="38100" dir="2700000" algn="tl">
                    <a:srgbClr val="000000">
                      <a:alpha val="43137"/>
                    </a:srgbClr>
                  </a:outerShdw>
                </a:effectLst>
                <a:latin typeface="Times New Roman" pitchFamily="18" charset="0"/>
              </a:rPr>
              <a:t> </a:t>
            </a:r>
            <a:r>
              <a:rPr lang="en-US" sz="4000" b="1" err="1">
                <a:solidFill>
                  <a:srgbClr val="FF0000"/>
                </a:solidFill>
                <a:effectLst>
                  <a:outerShdw blurRad="38100" dist="38100" dir="2700000" algn="tl">
                    <a:srgbClr val="000000">
                      <a:alpha val="43137"/>
                    </a:srgbClr>
                  </a:outerShdw>
                </a:effectLst>
                <a:latin typeface="Times New Roman" pitchFamily="18" charset="0"/>
              </a:rPr>
              <a:t>số</a:t>
            </a:r>
            <a:r>
              <a:rPr lang="en-US" sz="4000" b="1">
                <a:solidFill>
                  <a:srgbClr val="FF0000"/>
                </a:solidFill>
                <a:effectLst>
                  <a:outerShdw blurRad="38100" dist="38100" dir="2700000" algn="tl">
                    <a:srgbClr val="000000">
                      <a:alpha val="43137"/>
                    </a:srgbClr>
                  </a:outerShdw>
                </a:effectLst>
                <a:latin typeface="Times New Roman" pitchFamily="18" charset="0"/>
              </a:rPr>
              <a:t> (không nhớ)</a:t>
            </a:r>
            <a:endParaRPr lang="en-US" sz="4000" b="1" dirty="0">
              <a:solidFill>
                <a:srgbClr val="FF0000"/>
              </a:solidFill>
              <a:effectLst>
                <a:outerShdw blurRad="38100" dist="38100" dir="2700000" algn="tl">
                  <a:srgbClr val="000000">
                    <a:alpha val="43137"/>
                  </a:srgbClr>
                </a:outerShdw>
              </a:effectLst>
              <a:latin typeface="Times New Roman" pitchFamily="18" charset="0"/>
            </a:endParaRPr>
          </a:p>
        </p:txBody>
      </p:sp>
      <p:pic>
        <p:nvPicPr>
          <p:cNvPr id="5" name="Picture 4"/>
          <p:cNvPicPr>
            <a:picLocks noChangeAspect="1"/>
          </p:cNvPicPr>
          <p:nvPr/>
        </p:nvPicPr>
        <p:blipFill>
          <a:blip r:embed="rId3"/>
          <a:srcRect r="1269"/>
          <a:stretch>
            <a:fillRect/>
          </a:stretch>
        </p:blipFill>
        <p:spPr>
          <a:xfrm>
            <a:off x="1603169" y="2375647"/>
            <a:ext cx="6875813" cy="4013277"/>
          </a:xfrm>
          <a:prstGeom prst="rect">
            <a:avLst/>
          </a:prstGeom>
        </p:spPr>
      </p:pic>
      <p:pic>
        <p:nvPicPr>
          <p:cNvPr id="6" name="Picture 5"/>
          <p:cNvPicPr>
            <a:picLocks noChangeAspect="1"/>
          </p:cNvPicPr>
          <p:nvPr/>
        </p:nvPicPr>
        <p:blipFill>
          <a:blip r:embed="rId4"/>
          <a:stretch>
            <a:fillRect/>
          </a:stretch>
        </p:blipFill>
        <p:spPr>
          <a:xfrm>
            <a:off x="8419846" y="2994209"/>
            <a:ext cx="2481942" cy="3146961"/>
          </a:xfrm>
          <a:prstGeom prst="rect">
            <a:avLst/>
          </a:prstGeom>
        </p:spPr>
      </p:pic>
    </p:spTree>
    <p:extLst>
      <p:ext uri="{BB962C8B-B14F-4D97-AF65-F5344CB8AC3E}">
        <p14:creationId xmlns:p14="http://schemas.microsoft.com/office/powerpoint/2010/main" val="27099615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p:cNvSpPr/>
          <p:nvPr/>
        </p:nvSpPr>
        <p:spPr>
          <a:xfrm>
            <a:off x="5189504" y="5902037"/>
            <a:ext cx="2814453" cy="694706"/>
          </a:xfrm>
          <a:prstGeom prst="roundRect">
            <a:avLst/>
          </a:prstGeom>
          <a:ln w="28575">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solidFill>
                <a:srgbClr val="0000FF"/>
              </a:solidFill>
            </a:endParaRPr>
          </a:p>
        </p:txBody>
      </p:sp>
      <p:sp>
        <p:nvSpPr>
          <p:cNvPr id="34" name="Rounded Rectangle 33"/>
          <p:cNvSpPr/>
          <p:nvPr/>
        </p:nvSpPr>
        <p:spPr>
          <a:xfrm>
            <a:off x="2980706" y="4073236"/>
            <a:ext cx="7410203" cy="1650670"/>
          </a:xfrm>
          <a:prstGeom prst="roundRect">
            <a:avLst/>
          </a:prstGeom>
          <a:ln w="28575">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solidFill>
                <a:srgbClr val="0000FF"/>
              </a:solidFill>
            </a:endParaRPr>
          </a:p>
        </p:txBody>
      </p:sp>
      <p:pic>
        <p:nvPicPr>
          <p:cNvPr id="6" name="Picture 5"/>
          <p:cNvPicPr>
            <a:picLocks noChangeAspect="1"/>
          </p:cNvPicPr>
          <p:nvPr/>
        </p:nvPicPr>
        <p:blipFill>
          <a:blip r:embed="rId2"/>
          <a:srcRect r="1269"/>
          <a:stretch>
            <a:fillRect/>
          </a:stretch>
        </p:blipFill>
        <p:spPr>
          <a:xfrm>
            <a:off x="3336917" y="47500"/>
            <a:ext cx="5153890" cy="2006930"/>
          </a:xfrm>
          <a:prstGeom prst="rect">
            <a:avLst/>
          </a:prstGeom>
        </p:spPr>
      </p:pic>
      <p:pic>
        <p:nvPicPr>
          <p:cNvPr id="7" name="Picture 6"/>
          <p:cNvPicPr>
            <a:picLocks noChangeAspect="1"/>
          </p:cNvPicPr>
          <p:nvPr/>
        </p:nvPicPr>
        <p:blipFill>
          <a:blip r:embed="rId3"/>
          <a:stretch>
            <a:fillRect/>
          </a:stretch>
        </p:blipFill>
        <p:spPr>
          <a:xfrm>
            <a:off x="8490864" y="23749"/>
            <a:ext cx="2481942" cy="3146961"/>
          </a:xfrm>
          <a:prstGeom prst="rect">
            <a:avLst/>
          </a:prstGeom>
        </p:spPr>
      </p:pic>
      <p:sp>
        <p:nvSpPr>
          <p:cNvPr id="14" name="Rounded Rectangle 13"/>
          <p:cNvSpPr/>
          <p:nvPr/>
        </p:nvSpPr>
        <p:spPr>
          <a:xfrm>
            <a:off x="5569469" y="2078193"/>
            <a:ext cx="1947554" cy="534389"/>
          </a:xfrm>
          <a:prstGeom prst="roundRect">
            <a:avLst/>
          </a:prstGeom>
          <a:solidFill>
            <a:srgbClr val="FF99CC"/>
          </a:solidFill>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3200" b="1" dirty="0">
                <a:solidFill>
                  <a:schemeClr val="tx1"/>
                </a:solidFill>
                <a:latin typeface="Times New Roman" panose="02020603050405020304" pitchFamily="18" charset="0"/>
                <a:cs typeface="Times New Roman" panose="02020603050405020304" pitchFamily="18" charset="0"/>
              </a:rPr>
              <a:t>12 x 3 = ?</a:t>
            </a:r>
            <a:endParaRPr lang="en-US" sz="3200" dirty="0">
              <a:solidFill>
                <a:schemeClr val="tx1"/>
              </a:solidFill>
            </a:endParaRPr>
          </a:p>
        </p:txBody>
      </p:sp>
      <p:pic>
        <p:nvPicPr>
          <p:cNvPr id="1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9349" t="46250" r="40089" b="27685"/>
          <a:stretch/>
        </p:blipFill>
        <p:spPr bwMode="auto">
          <a:xfrm>
            <a:off x="201875" y="3087584"/>
            <a:ext cx="2553200" cy="3580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Box 9">
            <a:extLst>
              <a:ext uri="{FF2B5EF4-FFF2-40B4-BE49-F238E27FC236}">
                <a16:creationId xmlns:a16="http://schemas.microsoft.com/office/drawing/2014/main" id="{4158180C-824C-AA79-32C6-C3EA6C6A4782}"/>
              </a:ext>
            </a:extLst>
          </p:cNvPr>
          <p:cNvSpPr txBox="1">
            <a:spLocks noChangeArrowheads="1"/>
          </p:cNvSpPr>
          <p:nvPr/>
        </p:nvSpPr>
        <p:spPr bwMode="auto">
          <a:xfrm>
            <a:off x="3367526" y="4120735"/>
            <a:ext cx="9336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defTabSz="1087940">
              <a:spcBef>
                <a:spcPct val="50000"/>
              </a:spcBef>
              <a:buNone/>
            </a:pPr>
            <a:r>
              <a:rPr lang="en-US" altLang="zh-CN" sz="3600" b="1" dirty="0">
                <a:solidFill>
                  <a:srgbClr val="0000FF"/>
                </a:solidFill>
                <a:latin typeface="Times New Roman" panose="02020603050405020304" pitchFamily="18" charset="0"/>
                <a:ea typeface="宋体" panose="02010600030101010101" pitchFamily="2" charset="-122"/>
              </a:rPr>
              <a:t>12</a:t>
            </a:r>
            <a:endParaRPr lang="en-US" altLang="zh-CN" sz="36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9" name="Text Box 14">
            <a:extLst>
              <a:ext uri="{FF2B5EF4-FFF2-40B4-BE49-F238E27FC236}">
                <a16:creationId xmlns:a16="http://schemas.microsoft.com/office/drawing/2014/main" id="{412D7673-DDF2-ECD3-7976-92A177F494AA}"/>
              </a:ext>
            </a:extLst>
          </p:cNvPr>
          <p:cNvSpPr txBox="1">
            <a:spLocks noChangeArrowheads="1"/>
          </p:cNvSpPr>
          <p:nvPr/>
        </p:nvSpPr>
        <p:spPr bwMode="auto">
          <a:xfrm>
            <a:off x="3574475" y="5130043"/>
            <a:ext cx="6727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087940">
              <a:spcBef>
                <a:spcPct val="50000"/>
              </a:spcBef>
              <a:buNone/>
            </a:pPr>
            <a:r>
              <a:rPr lang="en-US" altLang="zh-CN" sz="3600" b="1" dirty="0">
                <a:solidFill>
                  <a:srgbClr val="0000FF"/>
                </a:solidFill>
                <a:latin typeface="Times New Roman" panose="02020603050405020304" pitchFamily="18" charset="0"/>
                <a:ea typeface="宋体" panose="02010600030101010101" pitchFamily="2" charset="-122"/>
              </a:rPr>
              <a:t>3</a:t>
            </a:r>
            <a:endParaRPr lang="en-US" altLang="zh-CN" sz="36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0" name="Text Box 15">
            <a:extLst>
              <a:ext uri="{FF2B5EF4-FFF2-40B4-BE49-F238E27FC236}">
                <a16:creationId xmlns:a16="http://schemas.microsoft.com/office/drawing/2014/main" id="{A326793A-C5AA-6939-A0A5-A9B2B51805C1}"/>
              </a:ext>
            </a:extLst>
          </p:cNvPr>
          <p:cNvSpPr txBox="1">
            <a:spLocks noChangeArrowheads="1"/>
          </p:cNvSpPr>
          <p:nvPr/>
        </p:nvSpPr>
        <p:spPr bwMode="auto">
          <a:xfrm>
            <a:off x="4816609" y="4140993"/>
            <a:ext cx="54896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087940">
              <a:spcBef>
                <a:spcPct val="50000"/>
              </a:spcBef>
            </a:pPr>
            <a:r>
              <a:rPr lang="en-US" altLang="zh-CN" sz="3600" b="1" dirty="0">
                <a:solidFill>
                  <a:srgbClr val="0000FF"/>
                </a:solidFill>
                <a:latin typeface="Times New Roman" panose="02020603050405020304" pitchFamily="18" charset="0"/>
                <a:ea typeface="宋体" panose="02010600030101010101" pitchFamily="2" charset="-122"/>
              </a:rPr>
              <a:t> 3 </a:t>
            </a:r>
            <a:r>
              <a:rPr lang="en-US" altLang="zh-CN" sz="3600" b="1" dirty="0" err="1">
                <a:solidFill>
                  <a:srgbClr val="0000FF"/>
                </a:solidFill>
                <a:latin typeface="Times New Roman" panose="02020603050405020304" pitchFamily="18" charset="0"/>
                <a:ea typeface="宋体" panose="02010600030101010101" pitchFamily="2" charset="-122"/>
              </a:rPr>
              <a:t>nhân</a:t>
            </a:r>
            <a:r>
              <a:rPr lang="en-US" altLang="zh-CN" sz="3600" b="1" dirty="0">
                <a:solidFill>
                  <a:srgbClr val="0000FF"/>
                </a:solidFill>
                <a:latin typeface="Times New Roman" panose="02020603050405020304" pitchFamily="18" charset="0"/>
                <a:ea typeface="宋体" panose="02010600030101010101" pitchFamily="2" charset="-122"/>
              </a:rPr>
              <a:t> 2 </a:t>
            </a:r>
            <a:r>
              <a:rPr lang="en-US" altLang="zh-CN" sz="3600" b="1" dirty="0" err="1">
                <a:solidFill>
                  <a:srgbClr val="0000FF"/>
                </a:solidFill>
                <a:latin typeface="Times New Roman" panose="02020603050405020304" pitchFamily="18" charset="0"/>
                <a:ea typeface="宋体" panose="02010600030101010101" pitchFamily="2" charset="-122"/>
              </a:rPr>
              <a:t>bằng</a:t>
            </a:r>
            <a:r>
              <a:rPr lang="en-US" altLang="zh-CN" sz="3600" b="1" dirty="0">
                <a:solidFill>
                  <a:srgbClr val="0000FF"/>
                </a:solidFill>
                <a:latin typeface="Times New Roman" panose="02020603050405020304" pitchFamily="18" charset="0"/>
                <a:ea typeface="宋体" panose="02010600030101010101" pitchFamily="2" charset="-122"/>
              </a:rPr>
              <a:t> 6, </a:t>
            </a:r>
            <a:r>
              <a:rPr lang="en-US" altLang="zh-CN" sz="3600" b="1" dirty="0" err="1">
                <a:solidFill>
                  <a:srgbClr val="0000FF"/>
                </a:solidFill>
                <a:latin typeface="Times New Roman" panose="02020603050405020304" pitchFamily="18" charset="0"/>
                <a:ea typeface="宋体" panose="02010600030101010101" pitchFamily="2" charset="-122"/>
              </a:rPr>
              <a:t>viết</a:t>
            </a:r>
            <a:r>
              <a:rPr lang="en-US" altLang="zh-CN" sz="3600" b="1" dirty="0">
                <a:solidFill>
                  <a:srgbClr val="0000FF"/>
                </a:solidFill>
                <a:latin typeface="Times New Roman" panose="02020603050405020304" pitchFamily="18" charset="0"/>
                <a:ea typeface="宋体" panose="02010600030101010101" pitchFamily="2" charset="-122"/>
              </a:rPr>
              <a:t> 6.</a:t>
            </a:r>
            <a:endParaRPr lang="en-US" altLang="zh-CN" sz="36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1" name="Text Box 16">
            <a:extLst>
              <a:ext uri="{FF2B5EF4-FFF2-40B4-BE49-F238E27FC236}">
                <a16:creationId xmlns:a16="http://schemas.microsoft.com/office/drawing/2014/main" id="{61D06D84-8AB3-21F4-1EB7-1E29F35630AA}"/>
              </a:ext>
            </a:extLst>
          </p:cNvPr>
          <p:cNvSpPr txBox="1">
            <a:spLocks noChangeArrowheads="1"/>
          </p:cNvSpPr>
          <p:nvPr/>
        </p:nvSpPr>
        <p:spPr bwMode="auto">
          <a:xfrm>
            <a:off x="4867081" y="4853508"/>
            <a:ext cx="57732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087940">
              <a:spcBef>
                <a:spcPct val="50000"/>
              </a:spcBef>
            </a:pPr>
            <a:r>
              <a:rPr lang="en-US" altLang="zh-CN" sz="3600" b="1" dirty="0">
                <a:solidFill>
                  <a:srgbClr val="0000FF"/>
                </a:solidFill>
                <a:latin typeface="Times New Roman" panose="02020603050405020304" pitchFamily="18" charset="0"/>
                <a:ea typeface="宋体" panose="02010600030101010101" pitchFamily="2" charset="-122"/>
              </a:rPr>
              <a:t> 3 </a:t>
            </a:r>
            <a:r>
              <a:rPr lang="en-US" altLang="zh-CN" sz="3600" b="1" dirty="0" err="1">
                <a:solidFill>
                  <a:srgbClr val="0000FF"/>
                </a:solidFill>
                <a:latin typeface="Times New Roman" panose="02020603050405020304" pitchFamily="18" charset="0"/>
                <a:ea typeface="宋体" panose="02010600030101010101" pitchFamily="2" charset="-122"/>
              </a:rPr>
              <a:t>nhân</a:t>
            </a:r>
            <a:r>
              <a:rPr lang="en-US" altLang="zh-CN" sz="3600" b="1" dirty="0">
                <a:solidFill>
                  <a:srgbClr val="0000FF"/>
                </a:solidFill>
                <a:latin typeface="Times New Roman" panose="02020603050405020304" pitchFamily="18" charset="0"/>
                <a:ea typeface="宋体" panose="02010600030101010101" pitchFamily="2" charset="-122"/>
              </a:rPr>
              <a:t> 1 </a:t>
            </a:r>
            <a:r>
              <a:rPr lang="en-US" altLang="zh-CN" sz="3600" b="1" dirty="0" err="1">
                <a:solidFill>
                  <a:srgbClr val="0000FF"/>
                </a:solidFill>
                <a:latin typeface="Times New Roman" panose="02020603050405020304" pitchFamily="18" charset="0"/>
                <a:ea typeface="宋体" panose="02010600030101010101" pitchFamily="2" charset="-122"/>
              </a:rPr>
              <a:t>bằng</a:t>
            </a:r>
            <a:r>
              <a:rPr lang="en-US" altLang="zh-CN" sz="3600" b="1" dirty="0">
                <a:solidFill>
                  <a:srgbClr val="0000FF"/>
                </a:solidFill>
                <a:latin typeface="Times New Roman" panose="02020603050405020304" pitchFamily="18" charset="0"/>
                <a:ea typeface="宋体" panose="02010600030101010101" pitchFamily="2" charset="-122"/>
              </a:rPr>
              <a:t> 3, </a:t>
            </a:r>
            <a:r>
              <a:rPr lang="en-US" altLang="zh-CN" sz="3600" b="1" dirty="0" err="1">
                <a:solidFill>
                  <a:srgbClr val="0000FF"/>
                </a:solidFill>
                <a:latin typeface="Times New Roman" panose="02020603050405020304" pitchFamily="18" charset="0"/>
                <a:ea typeface="宋体" panose="02010600030101010101" pitchFamily="2" charset="-122"/>
              </a:rPr>
              <a:t>viết</a:t>
            </a:r>
            <a:r>
              <a:rPr lang="en-US" altLang="zh-CN" sz="3600" b="1" dirty="0">
                <a:solidFill>
                  <a:srgbClr val="0000FF"/>
                </a:solidFill>
                <a:latin typeface="Times New Roman" panose="02020603050405020304" pitchFamily="18" charset="0"/>
                <a:ea typeface="宋体" panose="02010600030101010101" pitchFamily="2" charset="-122"/>
              </a:rPr>
              <a:t> 3. </a:t>
            </a:r>
            <a:endParaRPr lang="en-US" altLang="zh-CN" sz="36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2" name="Text Box 35">
            <a:extLst>
              <a:ext uri="{FF2B5EF4-FFF2-40B4-BE49-F238E27FC236}">
                <a16:creationId xmlns:a16="http://schemas.microsoft.com/office/drawing/2014/main" id="{1907DE87-E62A-0E66-9B87-1B1C9FEB5F23}"/>
              </a:ext>
            </a:extLst>
          </p:cNvPr>
          <p:cNvSpPr txBox="1">
            <a:spLocks noChangeArrowheads="1"/>
          </p:cNvSpPr>
          <p:nvPr/>
        </p:nvSpPr>
        <p:spPr bwMode="auto">
          <a:xfrm>
            <a:off x="5272651" y="5924488"/>
            <a:ext cx="25294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087940">
              <a:spcBef>
                <a:spcPct val="50000"/>
              </a:spcBef>
              <a:buNone/>
            </a:pPr>
            <a:r>
              <a:rPr lang="en-US" altLang="zh-CN" sz="4000" b="1" dirty="0">
                <a:solidFill>
                  <a:srgbClr val="0000FF"/>
                </a:solidFill>
                <a:latin typeface="Times New Roman" panose="02020603050405020304" pitchFamily="18" charset="0"/>
                <a:ea typeface="宋体" panose="02010600030101010101" pitchFamily="2" charset="-122"/>
              </a:rPr>
              <a:t>12 x 3 = 36  </a:t>
            </a:r>
            <a:endParaRPr lang="en-US" altLang="zh-CN" sz="40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3" name="Text Box 10">
            <a:extLst>
              <a:ext uri="{FF2B5EF4-FFF2-40B4-BE49-F238E27FC236}">
                <a16:creationId xmlns:a16="http://schemas.microsoft.com/office/drawing/2014/main" id="{6A7BE824-43F9-503E-5429-BFB622C15C51}"/>
              </a:ext>
            </a:extLst>
          </p:cNvPr>
          <p:cNvSpPr txBox="1">
            <a:spLocks noChangeArrowheads="1"/>
          </p:cNvSpPr>
          <p:nvPr/>
        </p:nvSpPr>
        <p:spPr bwMode="auto">
          <a:xfrm>
            <a:off x="3870714" y="4588838"/>
            <a:ext cx="4831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087940">
              <a:spcBef>
                <a:spcPct val="50000"/>
              </a:spcBef>
              <a:buNone/>
            </a:pPr>
            <a:r>
              <a:rPr lang="en-US" altLang="zh-CN" sz="3600" b="1" dirty="0">
                <a:solidFill>
                  <a:srgbClr val="0000FF"/>
                </a:solidFill>
                <a:latin typeface="Times New Roman" panose="02020603050405020304" pitchFamily="18" charset="0"/>
                <a:ea typeface="宋体" panose="02010600030101010101" pitchFamily="2" charset="-122"/>
              </a:rPr>
              <a:t>3</a:t>
            </a:r>
            <a:endParaRPr lang="en-US" altLang="zh-CN" sz="36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4" name="Text Box 11">
            <a:extLst>
              <a:ext uri="{FF2B5EF4-FFF2-40B4-BE49-F238E27FC236}">
                <a16:creationId xmlns:a16="http://schemas.microsoft.com/office/drawing/2014/main" id="{2C8BD596-658D-3A84-82B3-DDAEA832ADF3}"/>
              </a:ext>
            </a:extLst>
          </p:cNvPr>
          <p:cNvSpPr txBox="1">
            <a:spLocks noChangeArrowheads="1"/>
          </p:cNvSpPr>
          <p:nvPr/>
        </p:nvSpPr>
        <p:spPr bwMode="auto">
          <a:xfrm>
            <a:off x="3357819" y="4436298"/>
            <a:ext cx="4831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087940">
              <a:spcBef>
                <a:spcPct val="50000"/>
              </a:spcBef>
              <a:buNone/>
            </a:pPr>
            <a:r>
              <a:rPr lang="en-US" altLang="zh-CN" sz="3600" b="1" dirty="0">
                <a:solidFill>
                  <a:srgbClr val="0000FF"/>
                </a:solidFill>
                <a:latin typeface="Times New Roman" panose="02020603050405020304" pitchFamily="18" charset="0"/>
                <a:ea typeface="宋体" panose="02010600030101010101" pitchFamily="2" charset="-122"/>
              </a:rPr>
              <a:t>x</a:t>
            </a:r>
            <a:endParaRPr lang="en-US" altLang="zh-CN" sz="36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5" name="Text Box 14">
            <a:extLst>
              <a:ext uri="{FF2B5EF4-FFF2-40B4-BE49-F238E27FC236}">
                <a16:creationId xmlns:a16="http://schemas.microsoft.com/office/drawing/2014/main" id="{45A27676-55AA-99DD-968F-DDB4F5CE361A}"/>
              </a:ext>
            </a:extLst>
          </p:cNvPr>
          <p:cNvSpPr txBox="1">
            <a:spLocks noChangeArrowheads="1"/>
          </p:cNvSpPr>
          <p:nvPr/>
        </p:nvSpPr>
        <p:spPr bwMode="auto">
          <a:xfrm>
            <a:off x="3835756" y="5130179"/>
            <a:ext cx="5225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087940">
              <a:spcBef>
                <a:spcPct val="50000"/>
              </a:spcBef>
              <a:buNone/>
            </a:pPr>
            <a:r>
              <a:rPr lang="en-US" altLang="zh-CN" sz="3600" b="1" dirty="0">
                <a:solidFill>
                  <a:srgbClr val="0000FF"/>
                </a:solidFill>
                <a:latin typeface="Times New Roman" panose="02020603050405020304" pitchFamily="18" charset="0"/>
                <a:ea typeface="宋体" panose="02010600030101010101" pitchFamily="2" charset="-122"/>
              </a:rPr>
              <a:t>6</a:t>
            </a:r>
            <a:endParaRPr lang="en-US" altLang="zh-CN" sz="36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32" name="Straight Connector 31"/>
          <p:cNvCxnSpPr/>
          <p:nvPr/>
        </p:nvCxnSpPr>
        <p:spPr>
          <a:xfrm>
            <a:off x="3538872" y="5189516"/>
            <a:ext cx="712520" cy="1187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36" name="Text Box 35">
            <a:extLst>
              <a:ext uri="{FF2B5EF4-FFF2-40B4-BE49-F238E27FC236}">
                <a16:creationId xmlns:a16="http://schemas.microsoft.com/office/drawing/2014/main" id="{1907DE87-E62A-0E66-9B87-1B1C9FEB5F23}"/>
              </a:ext>
            </a:extLst>
          </p:cNvPr>
          <p:cNvSpPr txBox="1">
            <a:spLocks noChangeArrowheads="1"/>
          </p:cNvSpPr>
          <p:nvPr/>
        </p:nvSpPr>
        <p:spPr bwMode="auto">
          <a:xfrm>
            <a:off x="5272651" y="5912613"/>
            <a:ext cx="25294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087940">
              <a:spcBef>
                <a:spcPct val="50000"/>
              </a:spcBef>
              <a:buNone/>
            </a:pPr>
            <a:r>
              <a:rPr lang="en-US" altLang="zh-CN" sz="4000" b="1" dirty="0">
                <a:solidFill>
                  <a:srgbClr val="0000FF"/>
                </a:solidFill>
                <a:latin typeface="Times New Roman" panose="02020603050405020304" pitchFamily="18" charset="0"/>
                <a:ea typeface="宋体" panose="02010600030101010101" pitchFamily="2" charset="-122"/>
              </a:rPr>
              <a:t>12 x 3 = 36  </a:t>
            </a:r>
            <a:endParaRPr lang="en-US" altLang="zh-CN" sz="40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7" name="Rounded Rectangle 36"/>
          <p:cNvSpPr/>
          <p:nvPr/>
        </p:nvSpPr>
        <p:spPr>
          <a:xfrm>
            <a:off x="4816609" y="2812706"/>
            <a:ext cx="3421268" cy="973776"/>
          </a:xfrm>
          <a:prstGeom prst="roundRect">
            <a:avLst/>
          </a:prstGeom>
          <a:ln w="28575">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lvl="0">
              <a:defRPr/>
            </a:pPr>
            <a:r>
              <a:rPr lang="en-US" sz="3200" b="1" dirty="0">
                <a:solidFill>
                  <a:prstClr val="black"/>
                </a:solidFill>
                <a:latin typeface="Times New Roman" panose="02020603050405020304" pitchFamily="18" charset="0"/>
                <a:cs typeface="Times New Roman" panose="02020603050405020304" pitchFamily="18" charset="0"/>
              </a:rPr>
              <a:t>12 + 12 + </a:t>
            </a:r>
            <a:r>
              <a:rPr lang="en-US" sz="3200" b="1">
                <a:solidFill>
                  <a:prstClr val="black"/>
                </a:solidFill>
                <a:latin typeface="Times New Roman" panose="02020603050405020304" pitchFamily="18" charset="0"/>
                <a:cs typeface="Times New Roman" panose="02020603050405020304" pitchFamily="18" charset="0"/>
              </a:rPr>
              <a:t>12 = 36</a:t>
            </a:r>
            <a:endParaRPr lang="en-US" sz="3200" b="1" dirty="0">
              <a:solidFill>
                <a:prstClr val="black"/>
              </a:solidFill>
              <a:latin typeface="Times New Roman" panose="02020603050405020304" pitchFamily="18" charset="0"/>
              <a:cs typeface="Times New Roman" panose="02020603050405020304" pitchFamily="18" charset="0"/>
            </a:endParaRPr>
          </a:p>
          <a:p>
            <a:pPr lvl="0">
              <a:defRPr/>
            </a:pPr>
            <a:r>
              <a:rPr lang="en-US" sz="3200" b="1" dirty="0">
                <a:solidFill>
                  <a:prstClr val="black"/>
                </a:solidFill>
                <a:latin typeface="Times New Roman" panose="02020603050405020304" pitchFamily="18" charset="0"/>
                <a:cs typeface="Times New Roman" panose="02020603050405020304" pitchFamily="18" charset="0"/>
              </a:rPr>
              <a:t>     </a:t>
            </a:r>
          </a:p>
        </p:txBody>
      </p:sp>
      <p:sp>
        <p:nvSpPr>
          <p:cNvPr id="39" name="TextBox 38"/>
          <p:cNvSpPr txBox="1"/>
          <p:nvPr/>
        </p:nvSpPr>
        <p:spPr>
          <a:xfrm>
            <a:off x="5450769" y="3194461"/>
            <a:ext cx="2280062" cy="584775"/>
          </a:xfrm>
          <a:prstGeom prst="rect">
            <a:avLst/>
          </a:prstGeom>
          <a:noFill/>
        </p:spPr>
        <p:txBody>
          <a:bodyPr wrap="square" rtlCol="0">
            <a:spAutoFit/>
          </a:bodyPr>
          <a:lstStyle/>
          <a:p>
            <a:r>
              <a:rPr lang="en-US" sz="3200" b="1" dirty="0">
                <a:solidFill>
                  <a:prstClr val="black"/>
                </a:solidFill>
                <a:latin typeface="Times New Roman" panose="02020603050405020304" pitchFamily="18" charset="0"/>
                <a:cs typeface="Times New Roman" panose="02020603050405020304" pitchFamily="18" charset="0"/>
              </a:rPr>
              <a:t>12 x 3 = 36</a:t>
            </a:r>
            <a:endParaRPr lang="vi-VN" sz="3200" dirty="0"/>
          </a:p>
        </p:txBody>
      </p:sp>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l="10058" t="1483" r="10294" b="78814"/>
          <a:stretch/>
        </p:blipFill>
        <p:spPr>
          <a:xfrm>
            <a:off x="59374" y="35625"/>
            <a:ext cx="1698171" cy="106877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500"/>
                                        <p:tgtEl>
                                          <p:spTgt spid="2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fade">
                                      <p:cBhvr>
                                        <p:cTn id="71" dur="500"/>
                                        <p:tgtEl>
                                          <p:spTgt spid="36"/>
                                        </p:tgtEl>
                                      </p:cBhvr>
                                    </p:animEffect>
                                  </p:childTnLst>
                                </p:cTn>
                              </p:par>
                              <p:par>
                                <p:cTn id="72" presetID="1" presetClass="entr" presetSubtype="0"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14" grpId="0" animBg="1"/>
      <p:bldP spid="17" grpId="0"/>
      <p:bldP spid="19" grpId="0"/>
      <p:bldP spid="20" grpId="0"/>
      <p:bldP spid="21" grpId="0"/>
      <p:bldP spid="22" grpId="0"/>
      <p:bldP spid="23" grpId="0"/>
      <p:bldP spid="24" grpId="0"/>
      <p:bldP spid="25" grpId="0"/>
      <p:bldP spid="36" grpId="0"/>
      <p:bldP spid="37" grpId="0" build="allAtOnce" animBg="1"/>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6495802" y="2790702"/>
            <a:ext cx="1496291" cy="200692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1" name="Rectangle 40"/>
          <p:cNvSpPr/>
          <p:nvPr/>
        </p:nvSpPr>
        <p:spPr>
          <a:xfrm>
            <a:off x="4619501" y="2790702"/>
            <a:ext cx="1496291" cy="200692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3" name="Picture 32">
            <a:extLst>
              <a:ext uri="{FF2B5EF4-FFF2-40B4-BE49-F238E27FC236}">
                <a16:creationId xmlns:a16="http://schemas.microsoft.com/office/drawing/2014/main" id="{C47A388E-8559-A0E8-7546-E6C8BC377664}"/>
              </a:ext>
            </a:extLst>
          </p:cNvPr>
          <p:cNvPicPr>
            <a:picLocks noChangeAspect="1"/>
          </p:cNvPicPr>
          <p:nvPr/>
        </p:nvPicPr>
        <p:blipFill>
          <a:blip r:embed="rId2">
            <a:extLst>
              <a:ext uri="{28A0092B-C50C-407E-A947-70E740481C1C}">
                <a14:useLocalDpi xmlns:a14="http://schemas.microsoft.com/office/drawing/2010/main" val="0"/>
              </a:ext>
            </a:extLst>
          </a:blip>
          <a:srcRect l="71437" b="3364"/>
          <a:stretch>
            <a:fillRect/>
          </a:stretch>
        </p:blipFill>
        <p:spPr>
          <a:xfrm>
            <a:off x="8573975" y="1947553"/>
            <a:ext cx="2434442" cy="3040083"/>
          </a:xfrm>
          <a:prstGeom prst="rect">
            <a:avLst/>
          </a:prstGeom>
        </p:spPr>
      </p:pic>
      <p:sp>
        <p:nvSpPr>
          <p:cNvPr id="15" name="TextBox 14"/>
          <p:cNvSpPr txBox="1"/>
          <p:nvPr/>
        </p:nvSpPr>
        <p:spPr>
          <a:xfrm>
            <a:off x="1213434" y="2187101"/>
            <a:ext cx="1239442" cy="707886"/>
          </a:xfrm>
          <a:prstGeom prst="rect">
            <a:avLst/>
          </a:prstGeom>
          <a:noFill/>
        </p:spPr>
        <p:txBody>
          <a:bodyPr wrap="none" rtlCol="0">
            <a:spAutoFit/>
          </a:bodyPr>
          <a:lstStyle/>
          <a:p>
            <a:pPr defTabSz="1087940"/>
            <a:r>
              <a:rPr lang="en-US" sz="4000" b="1" dirty="0" err="1">
                <a:latin typeface="Times New Roman" pitchFamily="18" charset="0"/>
                <a:cs typeface="Times New Roman" pitchFamily="18" charset="0"/>
              </a:rPr>
              <a:t>Tính</a:t>
            </a:r>
            <a:endParaRPr lang="en-US" sz="4000" b="1" dirty="0">
              <a:latin typeface="Times New Roman" pitchFamily="18" charset="0"/>
              <a:cs typeface="Times New Roman" pitchFamily="18" charset="0"/>
            </a:endParaRPr>
          </a:p>
        </p:txBody>
      </p:sp>
      <p:grpSp>
        <p:nvGrpSpPr>
          <p:cNvPr id="23" name="Group 43">
            <a:extLst>
              <a:ext uri="{FF2B5EF4-FFF2-40B4-BE49-F238E27FC236}">
                <a16:creationId xmlns:a16="http://schemas.microsoft.com/office/drawing/2014/main" id="{B838C4DE-D073-4925-C97C-7263C4A655D4}"/>
              </a:ext>
            </a:extLst>
          </p:cNvPr>
          <p:cNvGrpSpPr>
            <a:grpSpLocks/>
          </p:cNvGrpSpPr>
          <p:nvPr/>
        </p:nvGrpSpPr>
        <p:grpSpPr bwMode="auto">
          <a:xfrm>
            <a:off x="4763691" y="2948900"/>
            <a:ext cx="1542106" cy="1208503"/>
            <a:chOff x="924380" y="1233482"/>
            <a:chExt cx="1742620" cy="1613384"/>
          </a:xfrm>
        </p:grpSpPr>
        <p:sp>
          <p:nvSpPr>
            <p:cNvPr id="24" name="Text Box 6">
              <a:extLst>
                <a:ext uri="{FF2B5EF4-FFF2-40B4-BE49-F238E27FC236}">
                  <a16:creationId xmlns:a16="http://schemas.microsoft.com/office/drawing/2014/main" id="{DC72AB1B-0417-B52F-4C6A-B3074361A3E2}"/>
                </a:ext>
              </a:extLst>
            </p:cNvPr>
            <p:cNvSpPr txBox="1">
              <a:spLocks noChangeArrowheads="1"/>
            </p:cNvSpPr>
            <p:nvPr/>
          </p:nvSpPr>
          <p:spPr bwMode="auto">
            <a:xfrm>
              <a:off x="1295400" y="1233482"/>
              <a:ext cx="1371600" cy="94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087940">
                <a:spcBef>
                  <a:spcPct val="50000"/>
                </a:spcBef>
                <a:buNone/>
              </a:pPr>
              <a:r>
                <a:rPr lang="en-US" altLang="zh-CN" sz="4000" b="1" dirty="0">
                  <a:solidFill>
                    <a:prstClr val="black"/>
                  </a:solidFill>
                  <a:latin typeface="Times New Roman" panose="02020603050405020304" pitchFamily="18" charset="0"/>
                  <a:ea typeface="宋体" panose="02010600030101010101" pitchFamily="2" charset="-122"/>
                </a:rPr>
                <a:t>13</a:t>
              </a:r>
            </a:p>
          </p:txBody>
        </p:sp>
        <p:sp>
          <p:nvSpPr>
            <p:cNvPr id="25" name="Text Box 7">
              <a:extLst>
                <a:ext uri="{FF2B5EF4-FFF2-40B4-BE49-F238E27FC236}">
                  <a16:creationId xmlns:a16="http://schemas.microsoft.com/office/drawing/2014/main" id="{2DD8FFDC-4C12-A671-1289-92DEE8D0BEAE}"/>
                </a:ext>
              </a:extLst>
            </p:cNvPr>
            <p:cNvSpPr txBox="1">
              <a:spLocks noChangeArrowheads="1"/>
            </p:cNvSpPr>
            <p:nvPr/>
          </p:nvSpPr>
          <p:spPr bwMode="auto">
            <a:xfrm>
              <a:off x="1333273" y="1901819"/>
              <a:ext cx="923104" cy="94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087940">
                <a:spcBef>
                  <a:spcPct val="50000"/>
                </a:spcBef>
                <a:buNone/>
              </a:pPr>
              <a:r>
                <a:rPr lang="en-US" altLang="zh-CN" sz="4000" b="1" u="sng" dirty="0">
                  <a:solidFill>
                    <a:prstClr val="black"/>
                  </a:solidFill>
                  <a:latin typeface=".VnAvantH" panose="020B7200000000000000" pitchFamily="34" charset="0"/>
                  <a:ea typeface="宋体" panose="02010600030101010101" pitchFamily="2" charset="-122"/>
                </a:rPr>
                <a:t>  </a:t>
              </a:r>
              <a:r>
                <a:rPr lang="en-US" altLang="zh-CN" sz="4000" b="1" u="sng" dirty="0">
                  <a:solidFill>
                    <a:prstClr val="black"/>
                  </a:solidFill>
                  <a:latin typeface="Times New Roman" panose="02020603050405020304" pitchFamily="18" charset="0"/>
                  <a:ea typeface="宋体" panose="02010600030101010101" pitchFamily="2" charset="-122"/>
                </a:rPr>
                <a:t>3</a:t>
              </a:r>
            </a:p>
          </p:txBody>
        </p:sp>
        <p:sp>
          <p:nvSpPr>
            <p:cNvPr id="26" name="Text Box 8">
              <a:extLst>
                <a:ext uri="{FF2B5EF4-FFF2-40B4-BE49-F238E27FC236}">
                  <a16:creationId xmlns:a16="http://schemas.microsoft.com/office/drawing/2014/main" id="{B47D1499-6002-3B58-7663-CE1753A93ED4}"/>
                </a:ext>
              </a:extLst>
            </p:cNvPr>
            <p:cNvSpPr txBox="1">
              <a:spLocks noChangeArrowheads="1"/>
            </p:cNvSpPr>
            <p:nvPr/>
          </p:nvSpPr>
          <p:spPr bwMode="auto">
            <a:xfrm>
              <a:off x="924380" y="1704971"/>
              <a:ext cx="609600" cy="94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087940">
                <a:spcBef>
                  <a:spcPct val="50000"/>
                </a:spcBef>
                <a:buNone/>
              </a:pPr>
              <a:r>
                <a:rPr lang="en-US" altLang="zh-CN" sz="4000" b="1" dirty="0">
                  <a:solidFill>
                    <a:prstClr val="black"/>
                  </a:solidFill>
                  <a:latin typeface="Times New Roman" panose="02020603050405020304" pitchFamily="18" charset="0"/>
                  <a:ea typeface="宋体" panose="02010600030101010101" pitchFamily="2" charset="-122"/>
                </a:rPr>
                <a:t>x</a:t>
              </a:r>
            </a:p>
          </p:txBody>
        </p:sp>
      </p:grpSp>
      <p:sp>
        <p:nvSpPr>
          <p:cNvPr id="27" name="Text Box 31">
            <a:extLst>
              <a:ext uri="{FF2B5EF4-FFF2-40B4-BE49-F238E27FC236}">
                <a16:creationId xmlns:a16="http://schemas.microsoft.com/office/drawing/2014/main" id="{5C7E76AE-CBF4-0B8E-4F7C-C28822DAC7D0}"/>
              </a:ext>
            </a:extLst>
          </p:cNvPr>
          <p:cNvSpPr txBox="1">
            <a:spLocks noChangeArrowheads="1"/>
          </p:cNvSpPr>
          <p:nvPr/>
        </p:nvSpPr>
        <p:spPr bwMode="auto">
          <a:xfrm>
            <a:off x="4952205" y="3970434"/>
            <a:ext cx="9854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087940">
              <a:spcBef>
                <a:spcPct val="50000"/>
              </a:spcBef>
              <a:buNone/>
            </a:pPr>
            <a:r>
              <a:rPr lang="en-US" altLang="zh-CN" sz="4000" b="1" dirty="0">
                <a:solidFill>
                  <a:srgbClr val="0000CC"/>
                </a:solidFill>
                <a:latin typeface="Times New Roman" panose="02020603050405020304" pitchFamily="18" charset="0"/>
                <a:ea typeface="宋体" panose="02010600030101010101" pitchFamily="2" charset="-122"/>
              </a:rPr>
              <a:t> 39</a:t>
            </a:r>
          </a:p>
        </p:txBody>
      </p:sp>
      <p:grpSp>
        <p:nvGrpSpPr>
          <p:cNvPr id="28" name="Group 43">
            <a:extLst>
              <a:ext uri="{FF2B5EF4-FFF2-40B4-BE49-F238E27FC236}">
                <a16:creationId xmlns:a16="http://schemas.microsoft.com/office/drawing/2014/main" id="{80CF5462-428F-A54C-ADAC-CE94D2B50AF3}"/>
              </a:ext>
            </a:extLst>
          </p:cNvPr>
          <p:cNvGrpSpPr>
            <a:grpSpLocks/>
          </p:cNvGrpSpPr>
          <p:nvPr/>
        </p:nvGrpSpPr>
        <p:grpSpPr bwMode="auto">
          <a:xfrm>
            <a:off x="6787433" y="2923961"/>
            <a:ext cx="1252161" cy="1730677"/>
            <a:chOff x="1033145" y="1233482"/>
            <a:chExt cx="1633855" cy="2310497"/>
          </a:xfrm>
        </p:grpSpPr>
        <p:sp>
          <p:nvSpPr>
            <p:cNvPr id="29" name="Text Box 6">
              <a:extLst>
                <a:ext uri="{FF2B5EF4-FFF2-40B4-BE49-F238E27FC236}">
                  <a16:creationId xmlns:a16="http://schemas.microsoft.com/office/drawing/2014/main" id="{8E50A7B0-DEEB-9BF7-7DAD-E0E81B21284D}"/>
                </a:ext>
              </a:extLst>
            </p:cNvPr>
            <p:cNvSpPr txBox="1">
              <a:spLocks noChangeArrowheads="1"/>
            </p:cNvSpPr>
            <p:nvPr/>
          </p:nvSpPr>
          <p:spPr bwMode="auto">
            <a:xfrm>
              <a:off x="1295400" y="1233482"/>
              <a:ext cx="1371600" cy="862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087940">
                <a:spcBef>
                  <a:spcPct val="50000"/>
                </a:spcBef>
                <a:buNone/>
              </a:pPr>
              <a:r>
                <a:rPr lang="en-US" altLang="zh-CN" sz="3600" b="1">
                  <a:solidFill>
                    <a:prstClr val="black"/>
                  </a:solidFill>
                  <a:latin typeface="Times New Roman" panose="02020603050405020304" pitchFamily="18" charset="0"/>
                  <a:ea typeface="宋体" panose="02010600030101010101" pitchFamily="2" charset="-122"/>
                </a:rPr>
                <a:t>11</a:t>
              </a:r>
            </a:p>
          </p:txBody>
        </p:sp>
        <p:sp>
          <p:nvSpPr>
            <p:cNvPr id="30" name="Text Box 7">
              <a:extLst>
                <a:ext uri="{FF2B5EF4-FFF2-40B4-BE49-F238E27FC236}">
                  <a16:creationId xmlns:a16="http://schemas.microsoft.com/office/drawing/2014/main" id="{D7C721AC-CA67-9840-77C8-F2846C12C680}"/>
                </a:ext>
              </a:extLst>
            </p:cNvPr>
            <p:cNvSpPr txBox="1">
              <a:spLocks noChangeArrowheads="1"/>
            </p:cNvSpPr>
            <p:nvPr/>
          </p:nvSpPr>
          <p:spPr bwMode="auto">
            <a:xfrm>
              <a:off x="1261553" y="1941508"/>
              <a:ext cx="874277" cy="1602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087940">
                <a:spcBef>
                  <a:spcPct val="50000"/>
                </a:spcBef>
                <a:buNone/>
              </a:pPr>
              <a:r>
                <a:rPr lang="en-US" altLang="zh-CN" sz="3600" b="1" u="sng" dirty="0">
                  <a:solidFill>
                    <a:prstClr val="black"/>
                  </a:solidFill>
                  <a:latin typeface=".VnAvantH" panose="020B7200000000000000" pitchFamily="34" charset="0"/>
                  <a:ea typeface="宋体" panose="02010600030101010101" pitchFamily="2" charset="-122"/>
                </a:rPr>
                <a:t>  </a:t>
              </a:r>
              <a:r>
                <a:rPr lang="en-US" altLang="zh-CN" sz="3600" b="1" u="sng" dirty="0">
                  <a:solidFill>
                    <a:prstClr val="black"/>
                  </a:solidFill>
                  <a:latin typeface="Times New Roman" panose="02020603050405020304" pitchFamily="18" charset="0"/>
                  <a:ea typeface="宋体" panose="02010600030101010101" pitchFamily="2" charset="-122"/>
                </a:rPr>
                <a:t>7</a:t>
              </a:r>
            </a:p>
          </p:txBody>
        </p:sp>
        <p:sp>
          <p:nvSpPr>
            <p:cNvPr id="31" name="Text Box 8">
              <a:extLst>
                <a:ext uri="{FF2B5EF4-FFF2-40B4-BE49-F238E27FC236}">
                  <a16:creationId xmlns:a16="http://schemas.microsoft.com/office/drawing/2014/main" id="{11F72DC5-0AA3-D01E-0C68-7F8449E0C60A}"/>
                </a:ext>
              </a:extLst>
            </p:cNvPr>
            <p:cNvSpPr txBox="1">
              <a:spLocks noChangeArrowheads="1"/>
            </p:cNvSpPr>
            <p:nvPr/>
          </p:nvSpPr>
          <p:spPr bwMode="auto">
            <a:xfrm>
              <a:off x="1033145" y="1737672"/>
              <a:ext cx="609600" cy="862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087940">
                <a:spcBef>
                  <a:spcPct val="50000"/>
                </a:spcBef>
                <a:buNone/>
              </a:pPr>
              <a:r>
                <a:rPr lang="en-US" altLang="zh-CN" sz="3600" b="1">
                  <a:solidFill>
                    <a:prstClr val="black"/>
                  </a:solidFill>
                  <a:latin typeface="Times New Roman" panose="02020603050405020304" pitchFamily="18" charset="0"/>
                  <a:ea typeface="宋体" panose="02010600030101010101" pitchFamily="2" charset="-122"/>
                </a:rPr>
                <a:t>x</a:t>
              </a:r>
            </a:p>
          </p:txBody>
        </p:sp>
      </p:grpSp>
      <p:sp>
        <p:nvSpPr>
          <p:cNvPr id="32" name="Text Box 31">
            <a:extLst>
              <a:ext uri="{FF2B5EF4-FFF2-40B4-BE49-F238E27FC236}">
                <a16:creationId xmlns:a16="http://schemas.microsoft.com/office/drawing/2014/main" id="{84874F2E-8C2D-DB05-5D57-ED6744C749B4}"/>
              </a:ext>
            </a:extLst>
          </p:cNvPr>
          <p:cNvSpPr txBox="1">
            <a:spLocks noChangeArrowheads="1"/>
          </p:cNvSpPr>
          <p:nvPr/>
        </p:nvSpPr>
        <p:spPr bwMode="auto">
          <a:xfrm>
            <a:off x="6890932" y="3933621"/>
            <a:ext cx="82510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087940">
              <a:spcBef>
                <a:spcPct val="50000"/>
              </a:spcBef>
              <a:buNone/>
            </a:pPr>
            <a:r>
              <a:rPr lang="en-US" altLang="zh-CN" sz="4000" b="1" dirty="0">
                <a:solidFill>
                  <a:srgbClr val="0000CC"/>
                </a:solidFill>
                <a:latin typeface="Times New Roman" panose="02020603050405020304" pitchFamily="18" charset="0"/>
                <a:ea typeface="宋体" panose="02010600030101010101" pitchFamily="2" charset="-122"/>
              </a:rPr>
              <a:t>77</a:t>
            </a:r>
          </a:p>
        </p:txBody>
      </p:sp>
      <p:sp>
        <p:nvSpPr>
          <p:cNvPr id="35" name="Oval 34"/>
          <p:cNvSpPr/>
          <p:nvPr/>
        </p:nvSpPr>
        <p:spPr>
          <a:xfrm>
            <a:off x="724395" y="2232561"/>
            <a:ext cx="510639" cy="522514"/>
          </a:xfrm>
          <a:prstGeom prst="ellipse">
            <a:avLst/>
          </a:prstGeom>
          <a:solidFill>
            <a:srgbClr val="9181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itchFamily="18" charset="0"/>
                <a:cs typeface="Times New Roman" pitchFamily="18" charset="0"/>
              </a:rPr>
              <a:t>1</a:t>
            </a:r>
            <a:endParaRPr lang="vi-VN" sz="3200" b="1" dirty="0">
              <a:latin typeface="Times New Roman" pitchFamily="18" charset="0"/>
              <a:cs typeface="Times New Roman" pitchFamily="18" charset="0"/>
            </a:endParaRPr>
          </a:p>
        </p:txBody>
      </p:sp>
      <p:sp>
        <p:nvSpPr>
          <p:cNvPr id="36" name="Rectangle 35"/>
          <p:cNvSpPr/>
          <p:nvPr/>
        </p:nvSpPr>
        <p:spPr>
          <a:xfrm>
            <a:off x="2790701" y="2755076"/>
            <a:ext cx="1496291" cy="200692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8" name="Group 43">
            <a:extLst>
              <a:ext uri="{FF2B5EF4-FFF2-40B4-BE49-F238E27FC236}">
                <a16:creationId xmlns:a16="http://schemas.microsoft.com/office/drawing/2014/main" id="{D10CE71C-0172-6F2D-66C2-A12B9575C040}"/>
              </a:ext>
            </a:extLst>
          </p:cNvPr>
          <p:cNvGrpSpPr>
            <a:grpSpLocks/>
          </p:cNvGrpSpPr>
          <p:nvPr/>
        </p:nvGrpSpPr>
        <p:grpSpPr bwMode="auto">
          <a:xfrm>
            <a:off x="2975002" y="2919081"/>
            <a:ext cx="1259225" cy="1218497"/>
            <a:chOff x="985577" y="1233482"/>
            <a:chExt cx="1681426" cy="1409694"/>
          </a:xfrm>
        </p:grpSpPr>
        <p:sp>
          <p:nvSpPr>
            <p:cNvPr id="19" name="Text Box 6">
              <a:extLst>
                <a:ext uri="{FF2B5EF4-FFF2-40B4-BE49-F238E27FC236}">
                  <a16:creationId xmlns:a16="http://schemas.microsoft.com/office/drawing/2014/main" id="{E7100A1E-7B68-0374-0DD2-3AB2CCAC254A}"/>
                </a:ext>
              </a:extLst>
            </p:cNvPr>
            <p:cNvSpPr txBox="1">
              <a:spLocks noChangeArrowheads="1"/>
            </p:cNvSpPr>
            <p:nvPr/>
          </p:nvSpPr>
          <p:spPr bwMode="auto">
            <a:xfrm>
              <a:off x="1295402" y="1233482"/>
              <a:ext cx="1371601" cy="81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087940">
                <a:spcBef>
                  <a:spcPct val="50000"/>
                </a:spcBef>
                <a:buNone/>
              </a:pPr>
              <a:r>
                <a:rPr lang="en-US" altLang="zh-CN" sz="4000" b="1" dirty="0">
                  <a:solidFill>
                    <a:prstClr val="black"/>
                  </a:solidFill>
                  <a:latin typeface="Times New Roman" panose="02020603050405020304" pitchFamily="18" charset="0"/>
                  <a:ea typeface="宋体" panose="02010600030101010101" pitchFamily="2" charset="-122"/>
                </a:rPr>
                <a:t>34</a:t>
              </a:r>
            </a:p>
          </p:txBody>
        </p:sp>
        <p:sp>
          <p:nvSpPr>
            <p:cNvPr id="20" name="Text Box 7">
              <a:extLst>
                <a:ext uri="{FF2B5EF4-FFF2-40B4-BE49-F238E27FC236}">
                  <a16:creationId xmlns:a16="http://schemas.microsoft.com/office/drawing/2014/main" id="{C51DC223-B101-7ACD-0593-160BAA893979}"/>
                </a:ext>
              </a:extLst>
            </p:cNvPr>
            <p:cNvSpPr txBox="1">
              <a:spLocks noChangeArrowheads="1"/>
            </p:cNvSpPr>
            <p:nvPr/>
          </p:nvSpPr>
          <p:spPr bwMode="auto">
            <a:xfrm>
              <a:off x="1330169" y="1824214"/>
              <a:ext cx="1205343" cy="81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087940">
                <a:spcBef>
                  <a:spcPct val="50000"/>
                </a:spcBef>
                <a:buNone/>
              </a:pPr>
              <a:r>
                <a:rPr lang="en-US" altLang="zh-CN" sz="4000" b="1" u="sng" dirty="0">
                  <a:solidFill>
                    <a:prstClr val="black"/>
                  </a:solidFill>
                  <a:latin typeface=".VnAvantH" panose="020B7200000000000000" pitchFamily="34" charset="0"/>
                  <a:ea typeface="宋体" panose="02010600030101010101" pitchFamily="2" charset="-122"/>
                </a:rPr>
                <a:t>  </a:t>
              </a:r>
              <a:r>
                <a:rPr lang="en-US" altLang="zh-CN" sz="4000" b="1" u="sng" dirty="0">
                  <a:solidFill>
                    <a:prstClr val="black"/>
                  </a:solidFill>
                  <a:latin typeface="Times New Roman" panose="02020603050405020304" pitchFamily="18" charset="0"/>
                  <a:ea typeface="宋体" panose="02010600030101010101" pitchFamily="2" charset="-122"/>
                </a:rPr>
                <a:t>2</a:t>
              </a:r>
            </a:p>
          </p:txBody>
        </p:sp>
        <p:sp>
          <p:nvSpPr>
            <p:cNvPr id="21" name="Text Box 8">
              <a:extLst>
                <a:ext uri="{FF2B5EF4-FFF2-40B4-BE49-F238E27FC236}">
                  <a16:creationId xmlns:a16="http://schemas.microsoft.com/office/drawing/2014/main" id="{80A0D196-1BAC-6050-DE21-9DE4191ABB52}"/>
                </a:ext>
              </a:extLst>
            </p:cNvPr>
            <p:cNvSpPr txBox="1">
              <a:spLocks noChangeArrowheads="1"/>
            </p:cNvSpPr>
            <p:nvPr/>
          </p:nvSpPr>
          <p:spPr bwMode="auto">
            <a:xfrm>
              <a:off x="985577" y="1643069"/>
              <a:ext cx="609601" cy="81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087940">
                <a:spcBef>
                  <a:spcPct val="50000"/>
                </a:spcBef>
                <a:buNone/>
              </a:pPr>
              <a:r>
                <a:rPr lang="en-US" altLang="zh-CN" sz="4000" b="1" dirty="0">
                  <a:solidFill>
                    <a:prstClr val="black"/>
                  </a:solidFill>
                  <a:latin typeface="Times New Roman" panose="02020603050405020304" pitchFamily="18" charset="0"/>
                  <a:ea typeface="宋体" panose="02010600030101010101" pitchFamily="2" charset="-122"/>
                </a:rPr>
                <a:t>x</a:t>
              </a:r>
            </a:p>
          </p:txBody>
        </p:sp>
      </p:grpSp>
      <p:sp>
        <p:nvSpPr>
          <p:cNvPr id="22" name="Text Box 31">
            <a:extLst>
              <a:ext uri="{FF2B5EF4-FFF2-40B4-BE49-F238E27FC236}">
                <a16:creationId xmlns:a16="http://schemas.microsoft.com/office/drawing/2014/main" id="{2CFCBA8A-5417-3DBB-915B-BD292A0A0566}"/>
              </a:ext>
            </a:extLst>
          </p:cNvPr>
          <p:cNvSpPr txBox="1">
            <a:spLocks noChangeArrowheads="1"/>
          </p:cNvSpPr>
          <p:nvPr/>
        </p:nvSpPr>
        <p:spPr bwMode="auto">
          <a:xfrm>
            <a:off x="3221410" y="3972809"/>
            <a:ext cx="6913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087940">
              <a:spcBef>
                <a:spcPct val="50000"/>
              </a:spcBef>
              <a:buNone/>
            </a:pPr>
            <a:r>
              <a:rPr lang="en-US" altLang="zh-CN" sz="4000" b="1" dirty="0">
                <a:solidFill>
                  <a:srgbClr val="0000CC"/>
                </a:solidFill>
                <a:latin typeface="Times New Roman" panose="02020603050405020304" pitchFamily="18" charset="0"/>
                <a:ea typeface="宋体" panose="02010600030101010101" pitchFamily="2" charset="-122"/>
              </a:rPr>
              <a:t>68</a:t>
            </a:r>
          </a:p>
        </p:txBody>
      </p:sp>
      <p:pic>
        <p:nvPicPr>
          <p:cNvPr id="43" name="Picture 4">
            <a:extLst>
              <a:ext uri="{FF2B5EF4-FFF2-40B4-BE49-F238E27FC236}">
                <a16:creationId xmlns:a16="http://schemas.microsoft.com/office/drawing/2014/main" id="{5FF780F4-A8EB-6338-F3D2-BC19C1A474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147" t="28999" r="60517" b="64927"/>
          <a:stretch/>
        </p:blipFill>
        <p:spPr bwMode="auto">
          <a:xfrm>
            <a:off x="35625" y="0"/>
            <a:ext cx="1676639" cy="10687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2"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p:cNvSpPr/>
          <p:nvPr/>
        </p:nvSpPr>
        <p:spPr>
          <a:xfrm>
            <a:off x="178130" y="1721919"/>
            <a:ext cx="581891" cy="534391"/>
          </a:xfrm>
          <a:prstGeom prst="ellipse">
            <a:avLst/>
          </a:prstGeom>
          <a:solidFill>
            <a:srgbClr val="9181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ounded Rectangle 12"/>
          <p:cNvSpPr/>
          <p:nvPr/>
        </p:nvSpPr>
        <p:spPr>
          <a:xfrm>
            <a:off x="2493765" y="2422563"/>
            <a:ext cx="7065818" cy="1923802"/>
          </a:xfrm>
          <a:prstGeom prst="roundRect">
            <a:avLst/>
          </a:prstGeom>
          <a:solidFill>
            <a:schemeClr val="accent5">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20" name="TextBox 19"/>
          <p:cNvSpPr txBox="1"/>
          <p:nvPr/>
        </p:nvSpPr>
        <p:spPr>
          <a:xfrm>
            <a:off x="2127079" y="4791857"/>
            <a:ext cx="2029285"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10 x 8 =</a:t>
            </a:r>
          </a:p>
        </p:txBody>
      </p:sp>
      <p:sp>
        <p:nvSpPr>
          <p:cNvPr id="21" name="TextBox 20"/>
          <p:cNvSpPr txBox="1"/>
          <p:nvPr/>
        </p:nvSpPr>
        <p:spPr>
          <a:xfrm>
            <a:off x="6936114" y="5812492"/>
            <a:ext cx="1875377"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40 x 2 =</a:t>
            </a:r>
          </a:p>
        </p:txBody>
      </p:sp>
      <p:sp>
        <p:nvSpPr>
          <p:cNvPr id="22" name="TextBox 21"/>
          <p:cNvSpPr txBox="1"/>
          <p:nvPr/>
        </p:nvSpPr>
        <p:spPr>
          <a:xfrm>
            <a:off x="6936115" y="4926128"/>
            <a:ext cx="1934754"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20 x 4 =</a:t>
            </a:r>
          </a:p>
        </p:txBody>
      </p:sp>
      <p:sp>
        <p:nvSpPr>
          <p:cNvPr id="23" name="TextBox 22"/>
          <p:cNvSpPr txBox="1"/>
          <p:nvPr/>
        </p:nvSpPr>
        <p:spPr>
          <a:xfrm>
            <a:off x="2127079" y="5707718"/>
            <a:ext cx="2029285"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30 x 3 =</a:t>
            </a:r>
          </a:p>
        </p:txBody>
      </p:sp>
      <p:sp>
        <p:nvSpPr>
          <p:cNvPr id="24" name="TextBox 23">
            <a:extLst>
              <a:ext uri="{FF2B5EF4-FFF2-40B4-BE49-F238E27FC236}">
                <a16:creationId xmlns:a16="http://schemas.microsoft.com/office/drawing/2014/main" id="{C3C9AB97-78CF-B4FB-6C8D-1292A768CC0B}"/>
              </a:ext>
            </a:extLst>
          </p:cNvPr>
          <p:cNvSpPr txBox="1"/>
          <p:nvPr/>
        </p:nvSpPr>
        <p:spPr>
          <a:xfrm>
            <a:off x="4867274" y="4926128"/>
            <a:ext cx="1271015" cy="707886"/>
          </a:xfrm>
          <a:prstGeom prst="rect">
            <a:avLst/>
          </a:prstGeom>
          <a:noFill/>
        </p:spPr>
        <p:txBody>
          <a:bodyPr wrap="square" rtlCol="0">
            <a:spAutoFit/>
          </a:bodyPr>
          <a:lstStyle/>
          <a:p>
            <a:endParaRPr lang="en-US" sz="4000" b="1" dirty="0"/>
          </a:p>
        </p:txBody>
      </p:sp>
      <p:sp>
        <p:nvSpPr>
          <p:cNvPr id="9" name="TextBox 8"/>
          <p:cNvSpPr txBox="1"/>
          <p:nvPr/>
        </p:nvSpPr>
        <p:spPr>
          <a:xfrm>
            <a:off x="249382" y="1674421"/>
            <a:ext cx="5284520" cy="646331"/>
          </a:xfrm>
          <a:prstGeom prst="rect">
            <a:avLst/>
          </a:prstGeom>
          <a:noFill/>
        </p:spPr>
        <p:txBody>
          <a:bodyPr wrap="square" rtlCol="0">
            <a:spAutoFit/>
          </a:bodyPr>
          <a:lstStyle/>
          <a:p>
            <a:r>
              <a:rPr lang="en-US" sz="3600" b="1" dirty="0">
                <a:solidFill>
                  <a:schemeClr val="bg1"/>
                </a:solidFill>
                <a:latin typeface="Times New Roman" pitchFamily="18" charset="0"/>
                <a:cs typeface="Times New Roman" pitchFamily="18" charset="0"/>
              </a:rPr>
              <a:t>2 </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Tính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nhẩm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theo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mẫu</a:t>
            </a:r>
            <a:r>
              <a:rPr lang="en-US" sz="3600" b="1" dirty="0">
                <a:latin typeface="Times New Roman" pitchFamily="18" charset="0"/>
                <a:cs typeface="Times New Roman" pitchFamily="18" charset="0"/>
              </a:rPr>
              <a:t>)</a:t>
            </a:r>
            <a:endParaRPr lang="vi-VN" sz="3600" b="1" dirty="0">
              <a:latin typeface="Times New Roman" pitchFamily="18" charset="0"/>
              <a:cs typeface="Times New Roman" pitchFamily="18" charset="0"/>
            </a:endParaRPr>
          </a:p>
        </p:txBody>
      </p:sp>
      <p:sp>
        <p:nvSpPr>
          <p:cNvPr id="10" name="TextBox 9"/>
          <p:cNvSpPr txBox="1"/>
          <p:nvPr/>
        </p:nvSpPr>
        <p:spPr>
          <a:xfrm>
            <a:off x="2850024" y="2481940"/>
            <a:ext cx="3467595" cy="646331"/>
          </a:xfrm>
          <a:prstGeom prst="rect">
            <a:avLst/>
          </a:prstGeom>
          <a:noFill/>
        </p:spPr>
        <p:txBody>
          <a:bodyPr wrap="square" rtlCol="0">
            <a:spAutoFit/>
          </a:bodyPr>
          <a:lstStyle/>
          <a:p>
            <a:r>
              <a:rPr lang="en-US" sz="3600" b="1" dirty="0" err="1">
                <a:latin typeface="Times New Roman" pitchFamily="18" charset="0"/>
                <a:cs typeface="Times New Roman" pitchFamily="18" charset="0"/>
              </a:rPr>
              <a:t>Mẫu</a:t>
            </a:r>
            <a:r>
              <a:rPr lang="en-US" sz="3600" b="1" dirty="0">
                <a:latin typeface="Times New Roman" pitchFamily="18" charset="0"/>
                <a:cs typeface="Times New Roman" pitchFamily="18" charset="0"/>
              </a:rPr>
              <a:t>: 20 x </a:t>
            </a:r>
            <a:r>
              <a:rPr lang="en-US" sz="3600" b="1">
                <a:latin typeface="Times New Roman" pitchFamily="18" charset="0"/>
                <a:cs typeface="Times New Roman" pitchFamily="18" charset="0"/>
              </a:rPr>
              <a:t>3 = ?</a:t>
            </a:r>
            <a:endParaRPr lang="vi-VN" sz="3600" b="1" dirty="0">
              <a:latin typeface="Times New Roman" pitchFamily="18" charset="0"/>
              <a:cs typeface="Times New Roman" pitchFamily="18" charset="0"/>
            </a:endParaRPr>
          </a:p>
        </p:txBody>
      </p:sp>
      <p:sp>
        <p:nvSpPr>
          <p:cNvPr id="11" name="TextBox 10"/>
          <p:cNvSpPr txBox="1"/>
          <p:nvPr/>
        </p:nvSpPr>
        <p:spPr>
          <a:xfrm>
            <a:off x="4001895" y="3016332"/>
            <a:ext cx="3978270" cy="646331"/>
          </a:xfrm>
          <a:prstGeom prst="rect">
            <a:avLst/>
          </a:prstGeom>
          <a:noFill/>
        </p:spPr>
        <p:txBody>
          <a:bodyPr wrap="square" rtlCol="0">
            <a:spAutoFit/>
          </a:bodyPr>
          <a:lstStyle/>
          <a:p>
            <a:r>
              <a:rPr lang="en-US" sz="3600" b="1" dirty="0" err="1">
                <a:latin typeface="Times New Roman" pitchFamily="18" charset="0"/>
                <a:cs typeface="Times New Roman" pitchFamily="18" charset="0"/>
              </a:rPr>
              <a:t>Nhẩm</a:t>
            </a:r>
            <a:r>
              <a:rPr lang="en-US" sz="3600" b="1" dirty="0">
                <a:latin typeface="Times New Roman" pitchFamily="18" charset="0"/>
                <a:cs typeface="Times New Roman" pitchFamily="18" charset="0"/>
              </a:rPr>
              <a:t>: 2 </a:t>
            </a:r>
            <a:r>
              <a:rPr lang="en-US" sz="3600" b="1" dirty="0" err="1">
                <a:latin typeface="Times New Roman" pitchFamily="18" charset="0"/>
                <a:cs typeface="Times New Roman" pitchFamily="18" charset="0"/>
              </a:rPr>
              <a:t>chục</a:t>
            </a:r>
            <a:r>
              <a:rPr lang="en-US" sz="3600" b="1" dirty="0">
                <a:latin typeface="Times New Roman" pitchFamily="18" charset="0"/>
                <a:cs typeface="Times New Roman" pitchFamily="18" charset="0"/>
              </a:rPr>
              <a:t> x 3 =</a:t>
            </a:r>
            <a:endParaRPr lang="vi-VN" sz="3600" b="1" dirty="0">
              <a:latin typeface="Times New Roman" pitchFamily="18" charset="0"/>
              <a:cs typeface="Times New Roman" pitchFamily="18" charset="0"/>
            </a:endParaRPr>
          </a:p>
        </p:txBody>
      </p:sp>
      <p:sp>
        <p:nvSpPr>
          <p:cNvPr id="12" name="TextBox 11"/>
          <p:cNvSpPr txBox="1"/>
          <p:nvPr/>
        </p:nvSpPr>
        <p:spPr>
          <a:xfrm>
            <a:off x="5593223" y="3621973"/>
            <a:ext cx="2576945" cy="646331"/>
          </a:xfrm>
          <a:prstGeom prst="rect">
            <a:avLst/>
          </a:prstGeom>
          <a:noFill/>
        </p:spPr>
        <p:txBody>
          <a:bodyPr wrap="square" rtlCol="0">
            <a:spAutoFit/>
          </a:bodyPr>
          <a:lstStyle/>
          <a:p>
            <a:r>
              <a:rPr lang="en-US" sz="3600" b="1" dirty="0">
                <a:latin typeface="Times New Roman" pitchFamily="18" charset="0"/>
                <a:cs typeface="Times New Roman" pitchFamily="18" charset="0"/>
              </a:rPr>
              <a:t>20 x 3 = 60</a:t>
            </a:r>
            <a:endParaRPr lang="vi-VN" sz="3600" b="1" dirty="0">
              <a:latin typeface="Times New Roman" pitchFamily="18" charset="0"/>
              <a:cs typeface="Times New Roman" pitchFamily="18" charset="0"/>
            </a:endParaRPr>
          </a:p>
        </p:txBody>
      </p:sp>
      <p:sp>
        <p:nvSpPr>
          <p:cNvPr id="14" name="TextBox 13"/>
          <p:cNvSpPr txBox="1"/>
          <p:nvPr/>
        </p:nvSpPr>
        <p:spPr>
          <a:xfrm>
            <a:off x="3920251" y="4779982"/>
            <a:ext cx="746749" cy="707886"/>
          </a:xfrm>
          <a:prstGeom prst="rect">
            <a:avLst/>
          </a:prstGeom>
          <a:noFill/>
        </p:spPr>
        <p:txBody>
          <a:bodyPr wrap="square" rtlCol="0">
            <a:spAutoFit/>
          </a:bodyPr>
          <a:lstStyle/>
          <a:p>
            <a:r>
              <a:rPr lang="en-US" sz="4000" b="1" dirty="0">
                <a:solidFill>
                  <a:srgbClr val="0000CC"/>
                </a:solidFill>
                <a:latin typeface="Times New Roman" panose="02020603050405020304" pitchFamily="18" charset="0"/>
                <a:cs typeface="Times New Roman" panose="02020603050405020304" pitchFamily="18" charset="0"/>
              </a:rPr>
              <a:t>80</a:t>
            </a:r>
          </a:p>
        </p:txBody>
      </p:sp>
      <p:sp>
        <p:nvSpPr>
          <p:cNvPr id="15" name="TextBox 14"/>
          <p:cNvSpPr txBox="1"/>
          <p:nvPr/>
        </p:nvSpPr>
        <p:spPr>
          <a:xfrm>
            <a:off x="3896501" y="5706257"/>
            <a:ext cx="746749" cy="707886"/>
          </a:xfrm>
          <a:prstGeom prst="rect">
            <a:avLst/>
          </a:prstGeom>
          <a:noFill/>
        </p:spPr>
        <p:txBody>
          <a:bodyPr wrap="square" rtlCol="0">
            <a:spAutoFit/>
          </a:bodyPr>
          <a:lstStyle/>
          <a:p>
            <a:r>
              <a:rPr lang="en-US" sz="4000" b="1" dirty="0">
                <a:solidFill>
                  <a:srgbClr val="0000CC"/>
                </a:solidFill>
                <a:latin typeface="Times New Roman" panose="02020603050405020304" pitchFamily="18" charset="0"/>
                <a:cs typeface="Times New Roman" panose="02020603050405020304" pitchFamily="18" charset="0"/>
              </a:rPr>
              <a:t>90</a:t>
            </a:r>
          </a:p>
        </p:txBody>
      </p:sp>
      <p:sp>
        <p:nvSpPr>
          <p:cNvPr id="16" name="TextBox 15"/>
          <p:cNvSpPr txBox="1"/>
          <p:nvPr/>
        </p:nvSpPr>
        <p:spPr>
          <a:xfrm>
            <a:off x="8717883" y="4922485"/>
            <a:ext cx="746749" cy="707886"/>
          </a:xfrm>
          <a:prstGeom prst="rect">
            <a:avLst/>
          </a:prstGeom>
          <a:noFill/>
        </p:spPr>
        <p:txBody>
          <a:bodyPr wrap="square" rtlCol="0">
            <a:spAutoFit/>
          </a:bodyPr>
          <a:lstStyle/>
          <a:p>
            <a:r>
              <a:rPr lang="en-US" sz="4000" b="1" dirty="0">
                <a:solidFill>
                  <a:srgbClr val="0000CC"/>
                </a:solidFill>
                <a:latin typeface="Times New Roman" panose="02020603050405020304" pitchFamily="18" charset="0"/>
                <a:cs typeface="Times New Roman" panose="02020603050405020304" pitchFamily="18" charset="0"/>
              </a:rPr>
              <a:t>80</a:t>
            </a:r>
          </a:p>
        </p:txBody>
      </p:sp>
      <p:sp>
        <p:nvSpPr>
          <p:cNvPr id="18" name="TextBox 17"/>
          <p:cNvSpPr txBox="1"/>
          <p:nvPr/>
        </p:nvSpPr>
        <p:spPr>
          <a:xfrm>
            <a:off x="8717881" y="5789385"/>
            <a:ext cx="746749" cy="707886"/>
          </a:xfrm>
          <a:prstGeom prst="rect">
            <a:avLst/>
          </a:prstGeom>
          <a:noFill/>
        </p:spPr>
        <p:txBody>
          <a:bodyPr wrap="square" rtlCol="0">
            <a:spAutoFit/>
          </a:bodyPr>
          <a:lstStyle/>
          <a:p>
            <a:r>
              <a:rPr lang="en-US" sz="4000" b="1" dirty="0">
                <a:solidFill>
                  <a:srgbClr val="0000CC"/>
                </a:solidFill>
                <a:latin typeface="Times New Roman" panose="02020603050405020304" pitchFamily="18" charset="0"/>
                <a:cs typeface="Times New Roman" panose="02020603050405020304" pitchFamily="18" charset="0"/>
              </a:rPr>
              <a:t>80</a:t>
            </a:r>
          </a:p>
        </p:txBody>
      </p:sp>
      <p:sp>
        <p:nvSpPr>
          <p:cNvPr id="27" name="TextBox 26"/>
          <p:cNvSpPr txBox="1"/>
          <p:nvPr/>
        </p:nvSpPr>
        <p:spPr>
          <a:xfrm>
            <a:off x="7897039" y="3004455"/>
            <a:ext cx="1496292" cy="646331"/>
          </a:xfrm>
          <a:prstGeom prst="rect">
            <a:avLst/>
          </a:prstGeom>
          <a:noFill/>
        </p:spPr>
        <p:txBody>
          <a:bodyPr wrap="square" rtlCol="0">
            <a:spAutoFit/>
          </a:bodyPr>
          <a:lstStyle/>
          <a:p>
            <a:r>
              <a:rPr lang="en-US" sz="3600" b="1" dirty="0">
                <a:latin typeface="Times New Roman" pitchFamily="18" charset="0"/>
                <a:cs typeface="Times New Roman" pitchFamily="18" charset="0"/>
              </a:rPr>
              <a:t>6 </a:t>
            </a:r>
            <a:r>
              <a:rPr lang="en-US" sz="3600" b="1" dirty="0" err="1">
                <a:latin typeface="Times New Roman" pitchFamily="18" charset="0"/>
                <a:cs typeface="Times New Roman" pitchFamily="18" charset="0"/>
              </a:rPr>
              <a:t>chục</a:t>
            </a:r>
            <a:endParaRPr lang="vi-VN" sz="3600" b="1" dirty="0">
              <a:latin typeface="Times New Roman" pitchFamily="18" charset="0"/>
              <a:cs typeface="Times New Roman" pitchFamily="18" charset="0"/>
            </a:endParaRPr>
          </a:p>
        </p:txBody>
      </p:sp>
      <p:pic>
        <p:nvPicPr>
          <p:cNvPr id="28" name="Picture 4">
            <a:extLst>
              <a:ext uri="{FF2B5EF4-FFF2-40B4-BE49-F238E27FC236}">
                <a16:creationId xmlns:a16="http://schemas.microsoft.com/office/drawing/2014/main" id="{5FF780F4-A8EB-6338-F3D2-BC19C1A474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147" t="28999" r="60517" b="64927"/>
          <a:stretch/>
        </p:blipFill>
        <p:spPr bwMode="auto">
          <a:xfrm>
            <a:off x="11874" y="63452"/>
            <a:ext cx="1496293" cy="9262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6" presetClass="entr" presetSubtype="21"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arn(inVertical)">
                                      <p:cBhvr>
                                        <p:cTn id="28" dur="500"/>
                                        <p:tgtEl>
                                          <p:spTgt spid="2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1" nodeType="click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1" nodeType="clickEffect">
                                  <p:stCondLst>
                                    <p:cond delay="0"/>
                                  </p:stCondLst>
                                  <p:childTnLst>
                                    <p:set>
                                      <p:cBhvr>
                                        <p:cTn id="4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10" grpId="0"/>
      <p:bldP spid="11" grpId="0"/>
      <p:bldP spid="12" grpId="0"/>
      <p:bldP spid="14" grpId="1"/>
      <p:bldP spid="15" grpId="0"/>
      <p:bldP spid="16" grpId="1"/>
      <p:bldP spid="18" grpId="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285005" y="1638795"/>
            <a:ext cx="463138" cy="439387"/>
          </a:xfrm>
          <a:prstGeom prst="ellipse">
            <a:avLst/>
          </a:prstGeom>
          <a:solidFill>
            <a:srgbClr val="9181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 name="Picture 3">
            <a:extLst>
              <a:ext uri="{FF2B5EF4-FFF2-40B4-BE49-F238E27FC236}">
                <a16:creationId xmlns:a16="http://schemas.microsoft.com/office/drawing/2014/main" id="{CF5B5D70-42A3-D6E4-1894-3FAE5AFB576D}"/>
              </a:ext>
            </a:extLst>
          </p:cNvPr>
          <p:cNvPicPr>
            <a:picLocks noChangeAspect="1"/>
          </p:cNvPicPr>
          <p:nvPr/>
        </p:nvPicPr>
        <p:blipFill>
          <a:blip r:embed="rId2"/>
          <a:srcRect t="32347" b="7096"/>
          <a:stretch>
            <a:fillRect/>
          </a:stretch>
        </p:blipFill>
        <p:spPr>
          <a:xfrm>
            <a:off x="6675907" y="3684497"/>
            <a:ext cx="4916384" cy="2818584"/>
          </a:xfrm>
          <a:prstGeom prst="rect">
            <a:avLst/>
          </a:prstGeom>
        </p:spPr>
      </p:pic>
      <p:sp>
        <p:nvSpPr>
          <p:cNvPr id="6" name="TextBox 5"/>
          <p:cNvSpPr txBox="1"/>
          <p:nvPr/>
        </p:nvSpPr>
        <p:spPr>
          <a:xfrm>
            <a:off x="178131" y="1579423"/>
            <a:ext cx="11574597" cy="2554545"/>
          </a:xfrm>
          <a:prstGeom prst="rect">
            <a:avLst/>
          </a:prstGeom>
          <a:noFill/>
        </p:spPr>
        <p:txBody>
          <a:bodyPr wrap="square" rtlCol="0">
            <a:spAutoFit/>
          </a:bodyPr>
          <a:lstStyle/>
          <a:p>
            <a:pPr algn="just"/>
            <a:r>
              <a:rPr lang="en-US" sz="4000" b="1" dirty="0">
                <a:solidFill>
                  <a:schemeClr val="bg1"/>
                </a:solidFill>
                <a:latin typeface="+mj-lt"/>
              </a:rPr>
              <a:t> </a:t>
            </a:r>
            <a:r>
              <a:rPr lang="vi-VN" sz="4000" b="1" dirty="0">
                <a:solidFill>
                  <a:schemeClr val="bg1"/>
                </a:solidFill>
                <a:latin typeface="+mj-lt"/>
              </a:rPr>
              <a:t>3</a:t>
            </a:r>
            <a:r>
              <a:rPr lang="en-US" sz="4000" b="1">
                <a:solidFill>
                  <a:schemeClr val="bg1"/>
                </a:solidFill>
                <a:latin typeface="+mj-lt"/>
              </a:rPr>
              <a:t>.</a:t>
            </a:r>
            <a:r>
              <a:rPr lang="vi-VN" sz="4000">
                <a:latin typeface="+mj-lt"/>
              </a:rPr>
              <a:t> Có </a:t>
            </a:r>
            <a:r>
              <a:rPr lang="vi-VN" sz="4000" dirty="0">
                <a:latin typeface="+mj-lt"/>
              </a:rPr>
              <a:t>3 bình chứa nước. Quạ phải thả 21 viên sỏi vào mỗi bình để nước dâng lên thì mới có thể uống được nước. Hỏi quạ phải thả bao nhiêu viên sỏi thì mới uống được nước ở cả 3 bình đó?</a:t>
            </a:r>
          </a:p>
        </p:txBody>
      </p:sp>
      <p:sp>
        <p:nvSpPr>
          <p:cNvPr id="7" name="TextBox 6"/>
          <p:cNvSpPr txBox="1"/>
          <p:nvPr/>
        </p:nvSpPr>
        <p:spPr>
          <a:xfrm>
            <a:off x="1250881" y="4879977"/>
            <a:ext cx="4561620" cy="1612942"/>
          </a:xfrm>
          <a:prstGeom prst="rect">
            <a:avLst/>
          </a:prstGeom>
          <a:noFill/>
        </p:spPr>
        <p:txBody>
          <a:bodyPr wrap="square" rtlCol="0">
            <a:spAutoFit/>
          </a:bodyPr>
          <a:lstStyle/>
          <a:p>
            <a:pPr algn="just">
              <a:lnSpc>
                <a:spcPct val="130000"/>
              </a:lnSpc>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1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bình</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21 </a:t>
            </a:r>
            <a:r>
              <a:rPr lang="en-US" sz="4000" dirty="0" err="1">
                <a:latin typeface="Times New Roman" panose="02020603050405020304" pitchFamily="18" charset="0"/>
                <a:cs typeface="Times New Roman" panose="02020603050405020304" pitchFamily="18" charset="0"/>
              </a:rPr>
              <a:t>viên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sỏi</a:t>
            </a:r>
            <a:r>
              <a:rPr lang="en-US" sz="4000" dirty="0">
                <a:latin typeface="Times New Roman" panose="02020603050405020304" pitchFamily="18" charset="0"/>
                <a:cs typeface="Times New Roman" panose="02020603050405020304" pitchFamily="18" charset="0"/>
              </a:rPr>
              <a:t> </a:t>
            </a:r>
          </a:p>
          <a:p>
            <a:pPr algn="just">
              <a:lnSpc>
                <a:spcPct val="130000"/>
              </a:lnSpc>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3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bình</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viên</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sỏi</a:t>
            </a:r>
            <a:r>
              <a:rPr lang="en-US" sz="4000" dirty="0">
                <a:solidFill>
                  <a:prstClr val="black"/>
                </a:solidFill>
                <a:latin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14783FF-E781-DAEB-4CD5-F1F2070A2FEA}"/>
              </a:ext>
            </a:extLst>
          </p:cNvPr>
          <p:cNvSpPr txBox="1"/>
          <p:nvPr/>
        </p:nvSpPr>
        <p:spPr>
          <a:xfrm>
            <a:off x="2247812" y="4193369"/>
            <a:ext cx="2202053" cy="707886"/>
          </a:xfrm>
          <a:prstGeom prst="rect">
            <a:avLst/>
          </a:prstGeom>
          <a:noFill/>
        </p:spPr>
        <p:txBody>
          <a:bodyPr wrap="square" rtlCol="0">
            <a:spAutoFit/>
          </a:bodyPr>
          <a:lstStyle/>
          <a:p>
            <a:r>
              <a:rPr lang="en-US" sz="4000" b="1" u="sng" dirty="0" err="1">
                <a:latin typeface="Times New Roman" panose="02020603050405020304" pitchFamily="18" charset="0"/>
                <a:cs typeface="Times New Roman" panose="02020603050405020304" pitchFamily="18" charset="0"/>
              </a:rPr>
              <a:t>Tóm</a:t>
            </a:r>
            <a:r>
              <a:rPr lang="en-US" sz="4000" b="1" u="sng" dirty="0">
                <a:latin typeface="Times New Roman" panose="02020603050405020304" pitchFamily="18" charset="0"/>
                <a:cs typeface="Times New Roman" panose="02020603050405020304" pitchFamily="18" charset="0"/>
              </a:rPr>
              <a:t> </a:t>
            </a:r>
            <a:r>
              <a:rPr lang="en-US" sz="4000" b="1" u="sng" dirty="0" err="1">
                <a:latin typeface="Times New Roman" panose="02020603050405020304" pitchFamily="18" charset="0"/>
                <a:cs typeface="Times New Roman" panose="02020603050405020304" pitchFamily="18" charset="0"/>
              </a:rPr>
              <a:t>tắt</a:t>
            </a:r>
            <a:endParaRPr lang="en-US" sz="4000" b="1" u="sng" dirty="0">
              <a:latin typeface="Times New Roman" panose="02020603050405020304" pitchFamily="18" charset="0"/>
              <a:cs typeface="Times New Roman" panose="02020603050405020304" pitchFamily="18" charset="0"/>
            </a:endParaRPr>
          </a:p>
        </p:txBody>
      </p:sp>
      <p:cxnSp>
        <p:nvCxnSpPr>
          <p:cNvPr id="32" name="Straight Connector 31"/>
          <p:cNvCxnSpPr>
            <a:cxnSpLocks/>
          </p:cNvCxnSpPr>
          <p:nvPr/>
        </p:nvCxnSpPr>
        <p:spPr>
          <a:xfrm>
            <a:off x="5162158" y="3428999"/>
            <a:ext cx="3721866" cy="1"/>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p:nvCxnSpPr>
        <p:spPr>
          <a:xfrm>
            <a:off x="3021106" y="4037610"/>
            <a:ext cx="1752773" cy="0"/>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p:cNvCxnSpPr>
          <p:nvPr/>
        </p:nvCxnSpPr>
        <p:spPr>
          <a:xfrm>
            <a:off x="285005" y="2845469"/>
            <a:ext cx="1848155" cy="0"/>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cxnSpLocks/>
          </p:cNvCxnSpPr>
          <p:nvPr/>
        </p:nvCxnSpPr>
        <p:spPr>
          <a:xfrm>
            <a:off x="8463962" y="2170625"/>
            <a:ext cx="2302650" cy="0"/>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pic>
        <p:nvPicPr>
          <p:cNvPr id="16" name="Picture 4">
            <a:extLst>
              <a:ext uri="{FF2B5EF4-FFF2-40B4-BE49-F238E27FC236}">
                <a16:creationId xmlns:a16="http://schemas.microsoft.com/office/drawing/2014/main" id="{5FF780F4-A8EB-6338-F3D2-BC19C1A474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147" t="28999" r="60517" b="64927"/>
          <a:stretch/>
        </p:blipFill>
        <p:spPr bwMode="auto">
          <a:xfrm>
            <a:off x="0" y="154169"/>
            <a:ext cx="1783517" cy="932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9805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barn(inVertical)">
                                      <p:cBhvr>
                                        <p:cTn id="25"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7E92DAA-506A-B637-A2FC-0C3AB2DAAAC2}"/>
              </a:ext>
            </a:extLst>
          </p:cNvPr>
          <p:cNvSpPr/>
          <p:nvPr/>
        </p:nvSpPr>
        <p:spPr>
          <a:xfrm>
            <a:off x="3706256" y="3706655"/>
            <a:ext cx="8247529" cy="279575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Oval 12"/>
          <p:cNvSpPr/>
          <p:nvPr/>
        </p:nvSpPr>
        <p:spPr>
          <a:xfrm>
            <a:off x="285005" y="1638795"/>
            <a:ext cx="463138" cy="439387"/>
          </a:xfrm>
          <a:prstGeom prst="ellipse">
            <a:avLst/>
          </a:prstGeom>
          <a:solidFill>
            <a:srgbClr val="9181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extBox 5"/>
          <p:cNvSpPr txBox="1"/>
          <p:nvPr/>
        </p:nvSpPr>
        <p:spPr>
          <a:xfrm>
            <a:off x="178130" y="1579423"/>
            <a:ext cx="11933187" cy="1754326"/>
          </a:xfrm>
          <a:prstGeom prst="rect">
            <a:avLst/>
          </a:prstGeom>
          <a:noFill/>
        </p:spPr>
        <p:txBody>
          <a:bodyPr wrap="square" rtlCol="0">
            <a:spAutoFit/>
          </a:bodyPr>
          <a:lstStyle/>
          <a:p>
            <a:pPr algn="just"/>
            <a:r>
              <a:rPr lang="en-US" sz="3600" b="1" dirty="0">
                <a:solidFill>
                  <a:schemeClr val="bg1"/>
                </a:solidFill>
                <a:latin typeface="+mj-lt"/>
              </a:rPr>
              <a:t> </a:t>
            </a:r>
            <a:r>
              <a:rPr lang="vi-VN" sz="3600" b="1">
                <a:solidFill>
                  <a:schemeClr val="bg1"/>
                </a:solidFill>
                <a:latin typeface="+mj-lt"/>
              </a:rPr>
              <a:t>3</a:t>
            </a:r>
            <a:r>
              <a:rPr lang="en-US" sz="3600" b="1">
                <a:solidFill>
                  <a:schemeClr val="bg1"/>
                </a:solidFill>
                <a:latin typeface="+mj-lt"/>
              </a:rPr>
              <a:t>.</a:t>
            </a:r>
            <a:r>
              <a:rPr lang="en-US" sz="3600">
                <a:latin typeface="+mj-lt"/>
              </a:rPr>
              <a:t> </a:t>
            </a:r>
            <a:r>
              <a:rPr lang="vi-VN" sz="3600" dirty="0">
                <a:latin typeface="+mj-lt"/>
              </a:rPr>
              <a:t>Có 3 bình chứa nước. Quạ phải thả 21 viên sỏi vào mỗi bình để nước dâng lên thì mới có thể uống được nước. Hỏi quạ phải thả bao nhiêu viên sỏi thì mới uống được nước ở cả 3 bình đó?</a:t>
            </a:r>
          </a:p>
        </p:txBody>
      </p:sp>
      <p:sp>
        <p:nvSpPr>
          <p:cNvPr id="7" name="TextBox 6"/>
          <p:cNvSpPr txBox="1"/>
          <p:nvPr/>
        </p:nvSpPr>
        <p:spPr>
          <a:xfrm>
            <a:off x="196942" y="4441371"/>
            <a:ext cx="3471890" cy="1308820"/>
          </a:xfrm>
          <a:prstGeom prst="rect">
            <a:avLst/>
          </a:prstGeom>
          <a:noFill/>
        </p:spPr>
        <p:txBody>
          <a:bodyPr wrap="square" rtlCol="0">
            <a:spAutoFit/>
          </a:bodyPr>
          <a:lstStyle/>
          <a:p>
            <a:pPr algn="just">
              <a:lnSpc>
                <a:spcPct val="130000"/>
              </a:lnSpc>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bình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21 </a:t>
            </a:r>
            <a:r>
              <a:rPr lang="en-US" sz="3200" dirty="0" err="1">
                <a:latin typeface="Times New Roman" panose="02020603050405020304" pitchFamily="18" charset="0"/>
                <a:cs typeface="Times New Roman" panose="02020603050405020304" pitchFamily="18" charset="0"/>
              </a:rPr>
              <a:t>viên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sỏi</a:t>
            </a:r>
            <a:r>
              <a:rPr lang="en-US" sz="3200" dirty="0">
                <a:latin typeface="Times New Roman" panose="02020603050405020304" pitchFamily="18" charset="0"/>
                <a:cs typeface="Times New Roman" panose="02020603050405020304" pitchFamily="18" charset="0"/>
              </a:rPr>
              <a:t> </a:t>
            </a:r>
          </a:p>
          <a:p>
            <a:pPr algn="just">
              <a:lnSpc>
                <a:spcPct val="130000"/>
              </a:lnSpc>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bình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viên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sỏi</a:t>
            </a:r>
            <a:r>
              <a:rPr lang="en-US" sz="3200" dirty="0">
                <a:solidFill>
                  <a:prstClr val="black"/>
                </a:solidFill>
                <a:latin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614783FF-E781-DAEB-4CD5-F1F2070A2FEA}"/>
              </a:ext>
            </a:extLst>
          </p:cNvPr>
          <p:cNvSpPr txBox="1"/>
          <p:nvPr/>
        </p:nvSpPr>
        <p:spPr>
          <a:xfrm>
            <a:off x="987688" y="3896936"/>
            <a:ext cx="1739851" cy="584775"/>
          </a:xfrm>
          <a:prstGeom prst="rect">
            <a:avLst/>
          </a:prstGeom>
          <a:noFill/>
        </p:spPr>
        <p:txBody>
          <a:bodyPr wrap="square" rtlCol="0">
            <a:spAutoFit/>
          </a:bodyPr>
          <a:lstStyle/>
          <a:p>
            <a:r>
              <a:rPr lang="en-US" sz="3200" b="1" u="sng" dirty="0" err="1">
                <a:latin typeface="Times New Roman" panose="02020603050405020304" pitchFamily="18" charset="0"/>
                <a:cs typeface="Times New Roman" panose="02020603050405020304" pitchFamily="18" charset="0"/>
              </a:rPr>
              <a:t>Tóm</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tắt</a:t>
            </a:r>
            <a:endParaRPr lang="en-US" sz="3200" b="1" u="sng"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6382797" y="3645924"/>
            <a:ext cx="2629866" cy="646331"/>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3600" b="1"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giải</a:t>
            </a:r>
            <a:endParaRPr kumimoji="0" lang="en-US"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extBox 11"/>
          <p:cNvSpPr txBox="1"/>
          <p:nvPr/>
        </p:nvSpPr>
        <p:spPr>
          <a:xfrm>
            <a:off x="3446514" y="4170452"/>
            <a:ext cx="8570026" cy="224388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Số </a:t>
            </a:r>
            <a:r>
              <a:rPr kumimoji="0" lang="en-US" sz="40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viên</a:t>
            </a:r>
            <a:r>
              <a:rPr kumimoji="0" lang="en-US" sz="40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err="1">
                <a:ln>
                  <a:noFill/>
                </a:ln>
                <a:solidFill>
                  <a:srgbClr val="0000CC"/>
                </a:solidFill>
                <a:effectLst/>
                <a:uLnTx/>
                <a:uFillTx/>
                <a:latin typeface="Times New Roman" panose="02020603050405020304" pitchFamily="18" charset="0"/>
                <a:ea typeface="+mn-ea"/>
                <a:cs typeface="Times New Roman" panose="02020603050405020304" pitchFamily="18" charset="0"/>
              </a:rPr>
              <a:t>sỏi</a:t>
            </a:r>
            <a:r>
              <a:rPr kumimoji="0" lang="en-US" sz="40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 phải</a:t>
            </a:r>
            <a:r>
              <a:rPr kumimoji="0" lang="en-US" sz="4000" b="1" i="0" u="none" strike="noStrike" kern="1200" cap="none" spc="0" normalizeH="0" noProof="0">
                <a:ln>
                  <a:noFill/>
                </a:ln>
                <a:solidFill>
                  <a:srgbClr val="0000CC"/>
                </a:solidFill>
                <a:effectLst/>
                <a:uLnTx/>
                <a:uFillTx/>
                <a:latin typeface="Times New Roman" panose="02020603050405020304" pitchFamily="18" charset="0"/>
                <a:ea typeface="+mn-ea"/>
                <a:cs typeface="Times New Roman" panose="02020603050405020304" pitchFamily="18" charset="0"/>
              </a:rPr>
              <a:t> thả ở </a:t>
            </a:r>
            <a:r>
              <a:rPr kumimoji="0" lang="en-US" sz="4000" b="1" i="0" u="none" strike="noStrike" kern="1200" cap="none" spc="0" normalizeH="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cả</a:t>
            </a:r>
            <a:r>
              <a:rPr kumimoji="0" lang="en-US" sz="4000" b="1" i="0" u="none" strike="noStrike" kern="1200" cap="none" spc="0" normalizeH="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3 </a:t>
            </a:r>
            <a:r>
              <a:rPr kumimoji="0" lang="en-US" sz="4000" b="1" i="0" u="none" strike="noStrike" kern="1200" cap="none" spc="0" normalizeH="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bình</a:t>
            </a:r>
            <a:r>
              <a:rPr kumimoji="0" lang="en-US" sz="4000" b="1" i="0" u="none" strike="noStrike" kern="1200" cap="none" spc="0" normalizeH="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là</a:t>
            </a:r>
            <a:r>
              <a:rPr kumimoji="0" lang="en-US" sz="40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21 x 3 = 63 (</a:t>
            </a:r>
            <a:r>
              <a:rPr kumimoji="0" lang="en-US" sz="40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viên</a:t>
            </a:r>
            <a:r>
              <a:rPr kumimoji="0" lang="en-US" sz="40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Đáp</a:t>
            </a:r>
            <a:r>
              <a:rPr kumimoji="0" lang="en-US" sz="4000" b="1" i="0" u="sng"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4000" b="1" i="0" u="sng"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số</a:t>
            </a:r>
            <a:r>
              <a:rPr kumimoji="0" lang="en-US" sz="40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63 </a:t>
            </a:r>
            <a:r>
              <a:rPr kumimoji="0" lang="en-US" sz="40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viên</a:t>
            </a:r>
            <a:r>
              <a:rPr kumimoji="0" lang="en-US" sz="40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sỏi</a:t>
            </a:r>
            <a:r>
              <a:rPr kumimoji="0" lang="en-US" sz="40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a:t>
            </a:r>
          </a:p>
        </p:txBody>
      </p:sp>
      <p:cxnSp>
        <p:nvCxnSpPr>
          <p:cNvPr id="32" name="Straight Connector 31"/>
          <p:cNvCxnSpPr>
            <a:cxnSpLocks/>
          </p:cNvCxnSpPr>
          <p:nvPr/>
        </p:nvCxnSpPr>
        <p:spPr>
          <a:xfrm>
            <a:off x="987688" y="3270436"/>
            <a:ext cx="3234688" cy="0"/>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p:nvCxnSpPr>
        <p:spPr>
          <a:xfrm>
            <a:off x="9250878" y="3275190"/>
            <a:ext cx="1730887" cy="0"/>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p:cNvCxnSpPr>
          <p:nvPr/>
        </p:nvCxnSpPr>
        <p:spPr>
          <a:xfrm flipV="1">
            <a:off x="7426329" y="2127075"/>
            <a:ext cx="2004542" cy="3524"/>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cxnSpLocks/>
          </p:cNvCxnSpPr>
          <p:nvPr/>
        </p:nvCxnSpPr>
        <p:spPr>
          <a:xfrm>
            <a:off x="10385215" y="2127075"/>
            <a:ext cx="1628655" cy="0"/>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pic>
        <p:nvPicPr>
          <p:cNvPr id="16" name="Picture 4">
            <a:extLst>
              <a:ext uri="{FF2B5EF4-FFF2-40B4-BE49-F238E27FC236}">
                <a16:creationId xmlns:a16="http://schemas.microsoft.com/office/drawing/2014/main" id="{5FF780F4-A8EB-6338-F3D2-BC19C1A474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147" t="28999" r="60517" b="64927"/>
          <a:stretch/>
        </p:blipFill>
        <p:spPr bwMode="auto">
          <a:xfrm>
            <a:off x="0" y="67513"/>
            <a:ext cx="1783517" cy="9325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549</TotalTime>
  <Words>324</Words>
  <Application>Microsoft Office PowerPoint</Application>
  <PresentationFormat>Widescreen</PresentationFormat>
  <Paragraphs>58</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.VnAvantH</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SURFACE</cp:lastModifiedBy>
  <cp:revision>59</cp:revision>
  <dcterms:created xsi:type="dcterms:W3CDTF">2023-09-29T07:43:30Z</dcterms:created>
  <dcterms:modified xsi:type="dcterms:W3CDTF">2024-12-16T08:01:19Z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54828A3372A54B8288CB9F7F233D695E_11</vt:lpwstr>
  </property>
  <property fmtid="{D5CDD505-2E9C-101B-9397-08002B2CF9AE}" pid="3" name="KSOProductBuildVer">
    <vt:lpwstr>1033-12.2.0.13215</vt:lpwstr>
  </property>
</Properties>
</file>