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11"/>
  </p:notesMasterIdLst>
  <p:handoutMasterIdLst>
    <p:handoutMasterId r:id="rId12"/>
  </p:handoutMasterIdLst>
  <p:sldIdLst>
    <p:sldId id="328" r:id="rId3"/>
    <p:sldId id="274" r:id="rId4"/>
    <p:sldId id="329" r:id="rId5"/>
    <p:sldId id="330" r:id="rId6"/>
    <p:sldId id="263" r:id="rId7"/>
    <p:sldId id="271" r:id="rId8"/>
    <p:sldId id="267" r:id="rId9"/>
    <p:sldId id="337" r:id="rId10"/>
  </p:sldIdLst>
  <p:sldSz cx="9144000" cy="5143500" type="screen16x9"/>
  <p:notesSz cx="9144000" cy="6858000"/>
  <p:custDataLst>
    <p:tags r:id="rId13"/>
  </p:custData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ô Huỳnh Thanh Thúy - Tiểu học Kinh Dinh" initials="NHTTThKD" lastIdx="1" clrIdx="0">
    <p:extLst>
      <p:ext uri="{19B8F6BF-5375-455C-9EA6-DF929625EA0E}">
        <p15:presenceInfo xmlns:p15="http://schemas.microsoft.com/office/powerpoint/2012/main" userId="S::5801510125@ninhthuan.itrithuc.vn::d7f415a1-4ccb-4686-81a0-ffc976d851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FF"/>
    <a:srgbClr val="F7B002"/>
    <a:srgbClr val="24A55B"/>
    <a:srgbClr val="DA1C7F"/>
    <a:srgbClr val="FAE80B"/>
    <a:srgbClr val="ECC404"/>
    <a:srgbClr val="EE5644"/>
    <a:srgbClr val="00A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66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-1890" y="-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7C3E5-5238-4144-BA91-823D9707241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65FD3-E814-4EC1-AAA5-8537F63C4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57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74E7C-0EC4-4ED4-B492-AE458D9E7708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1BF2D-F516-4BE3-9344-9C287D999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4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28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591"/>
            <a:ext cx="9144000" cy="5136909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9FD3020B-83E8-9AE2-1570-27859AE2BB85}"/>
              </a:ext>
            </a:extLst>
          </p:cNvPr>
          <p:cNvSpPr/>
          <p:nvPr userDrawn="1"/>
        </p:nvSpPr>
        <p:spPr>
          <a:xfrm>
            <a:off x="3305060" y="4840831"/>
            <a:ext cx="1277957" cy="2894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9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C3D3E-6F26-4403-B3A8-5216EA612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4FD2D-8B38-42C6-BFF7-ACECD7D6A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54127-16B6-49C7-82DF-2A49868E5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41BE-1021-4248-81FB-A58D6ACAC02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55B80-0068-41D3-968B-2C1337E5C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46BEF-9B1C-49B7-9743-42067A9A1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54AE-F8F1-4BA2-85CD-53F7732D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4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80010-266A-4EAF-82F1-AF3B63A5C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5A96D-D9CB-4D85-A9D6-46803F3EC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44119-DAEB-4FD7-9589-765F12E00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7E31E-79DB-4995-A6C0-760E07B44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41BE-1021-4248-81FB-A58D6ACAC02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14F6E-0125-41D4-B66B-6FC2A8138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0E038-F113-4B46-9C63-AD0B296CA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54AE-F8F1-4BA2-85CD-53F7732D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1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FC2F0-8949-42FD-ACCF-1F5CAD180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C5C32-B06D-49EB-98D7-2EE497203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7049F-C700-4A33-93D0-8D93CCA71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CC32C1-A727-4CA9-9BB9-96B1CD61C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B78D42-0173-437F-8D11-433F0E81A8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C6FCD5-D78E-441E-BFE9-3785CDED3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41BE-1021-4248-81FB-A58D6ACAC02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09799A-751C-4523-BECB-29AE2155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DD3F4-5D49-4ADB-8713-7AC7298BC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54AE-F8F1-4BA2-85CD-53F7732D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4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4278B-9B21-4A3D-A790-9E936F5E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7F9356-053E-4F5C-A08C-EB5A5C494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41BE-1021-4248-81FB-A58D6ACAC02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3A5B4-0400-4C0A-A52A-1B6244585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CA3C6-B3DC-4FD6-9019-47BDBDBC4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54AE-F8F1-4BA2-85CD-53F7732D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23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20829C-EE2F-4B4C-AD04-2A83E151C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41BE-1021-4248-81FB-A58D6ACAC02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016665-F571-47E4-A2AF-08B43F66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74DF2-4A5B-4A45-A963-F5B1A414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54AE-F8F1-4BA2-85CD-53F7732D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77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FAB1C-BECF-41F2-B53F-C37148ED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66822-CBAD-46CC-940C-9632EDAF8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61E59-FF07-44BA-9E30-ED7CAFE52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A822E-E265-4857-B246-25F94926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41BE-1021-4248-81FB-A58D6ACAC02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665EE-D8E2-4311-AEF5-ADB29DCAA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24279-E90C-416A-AFDC-7F1EFF047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54AE-F8F1-4BA2-85CD-53F7732D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51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D549-C245-4C8E-BFC6-DABBCA5BE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C90368-80B6-4354-86D0-4E3BAE9B01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E9914-7D18-4633-843C-63AB20DA1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BB904-1668-41B6-AD2B-B90C2E736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41BE-1021-4248-81FB-A58D6ACAC02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B9896-6B0C-42F2-8F35-CB73363BC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E932A-8360-438A-B797-9DA9688DD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54AE-F8F1-4BA2-85CD-53F7732D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94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0605B-6BEE-40F9-830C-DA2BFE63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DF499-600F-479B-88EF-E3264A4AB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60C04-951D-40A4-A0B7-F4DE05F99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41BE-1021-4248-81FB-A58D6ACAC02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23FA7-291A-4B13-81D8-0CA569607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6EBC5-7847-47C3-92A9-D67A7978A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54AE-F8F1-4BA2-85CD-53F7732D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08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EC93F0-5E7A-44F4-9EBF-25A4465264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3459E6-A25A-4E5F-8F7A-3871D518C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2BEB6-F8F1-4B04-ACEE-83625B1B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41BE-1021-4248-81FB-A58D6ACAC02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F8F2C-A271-46D7-A4C2-74AC6A48C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4341-0848-424A-B4A0-03B6DDF9C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54AE-F8F1-4BA2-85CD-53F7732D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8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2470414D-5CA5-4ED3-98B8-2269C3EF4161}"/>
              </a:ext>
            </a:extLst>
          </p:cNvPr>
          <p:cNvSpPr/>
          <p:nvPr userDrawn="1"/>
        </p:nvSpPr>
        <p:spPr>
          <a:xfrm>
            <a:off x="8030817" y="0"/>
            <a:ext cx="1123124" cy="8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FB2AC485-BF2F-378F-AB49-4D1A13214FB1}"/>
              </a:ext>
            </a:extLst>
          </p:cNvPr>
          <p:cNvSpPr/>
          <p:nvPr userDrawn="1"/>
        </p:nvSpPr>
        <p:spPr>
          <a:xfrm>
            <a:off x="7755875" y="4869455"/>
            <a:ext cx="1211855" cy="264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3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2470414D-5CA5-4ED3-98B8-2269C3EF4161}"/>
              </a:ext>
            </a:extLst>
          </p:cNvPr>
          <p:cNvSpPr/>
          <p:nvPr userDrawn="1"/>
        </p:nvSpPr>
        <p:spPr>
          <a:xfrm>
            <a:off x="8030817" y="0"/>
            <a:ext cx="1123124" cy="8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FB2AC485-BF2F-378F-AB49-4D1A13214FB1}"/>
              </a:ext>
            </a:extLst>
          </p:cNvPr>
          <p:cNvSpPr/>
          <p:nvPr userDrawn="1"/>
        </p:nvSpPr>
        <p:spPr>
          <a:xfrm>
            <a:off x="7755875" y="4869455"/>
            <a:ext cx="1211855" cy="264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6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2470414D-5CA5-4ED3-98B8-2269C3EF4161}"/>
              </a:ext>
            </a:extLst>
          </p:cNvPr>
          <p:cNvSpPr/>
          <p:nvPr userDrawn="1"/>
        </p:nvSpPr>
        <p:spPr>
          <a:xfrm>
            <a:off x="8030817" y="0"/>
            <a:ext cx="1123124" cy="8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FB2AC485-BF2F-378F-AB49-4D1A13214FB1}"/>
              </a:ext>
            </a:extLst>
          </p:cNvPr>
          <p:cNvSpPr/>
          <p:nvPr userDrawn="1"/>
        </p:nvSpPr>
        <p:spPr>
          <a:xfrm>
            <a:off x="7755875" y="4869455"/>
            <a:ext cx="1211855" cy="264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5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1CF7E-6DE5-4239-9E25-9006B8D8E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3EABC-FC0B-4D46-A4F9-DACE0D9C146E}" type="datetimeFigureOut">
              <a:rPr lang="en-US"/>
              <a:pPr>
                <a:defRPr/>
              </a:pPr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89099-87D4-4848-881B-F3F91CC3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1583C-4E29-47A6-8C26-85425508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E254E-54DB-4F79-B89C-CE523487256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96559710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1CF7E-6DE5-4239-9E25-9006B8D8E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3EABC-FC0B-4D46-A4F9-DACE0D9C146E}" type="datetimeFigureOut">
              <a:rPr lang="en-US"/>
              <a:pPr>
                <a:defRPr/>
              </a:pPr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89099-87D4-4848-881B-F3F91CC3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1583C-4E29-47A6-8C26-85425508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E254E-54DB-4F79-B89C-CE523487256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24655247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F348-A0CC-43B2-A4EE-482C3515366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D2C9-75AC-4413-983B-A550ED97F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8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FADC4-A321-495D-AE39-3F6B46DE8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1BFDA-1C9D-44F2-937B-1B6EFA26F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D26AA-7A89-4BF3-B881-08C45CB8D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41BE-1021-4248-81FB-A58D6ACAC02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B9B0D-D44D-45D1-A465-BCF165ED4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D7AA8-69B3-4330-87AE-86C4D6B0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54AE-F8F1-4BA2-85CD-53F7732D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0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9B766-98CD-4889-815E-CD1C7A6AD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D6C5A-A09F-4D52-9DD1-8D9595E79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2B14D-2ABC-4D6C-B849-7BF87911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41BE-1021-4248-81FB-A58D6ACAC02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4B1C0-2BC0-46AF-B244-AFD0A09A4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88D7B-0CF5-48F7-A8B5-F9D16615F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54AE-F8F1-4BA2-85CD-53F7732D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0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4" r:id="rId4"/>
    <p:sldLayoutId id="2147483651" r:id="rId5"/>
    <p:sldLayoutId id="2147483666" r:id="rId6"/>
    <p:sldLayoutId id="2147483667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5162A6-7FB6-4F03-B21B-01EE12C2B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AA346-E00E-4F87-B002-7ADC30745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EFD91-6DCB-4353-B896-A97A3C11D6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341BE-1021-4248-81FB-A58D6ACAC02A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556F1-FA9F-4864-8AA7-FC97DBF0D0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E12DF-98BE-4E19-AC4B-52C40E328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354AE-F8F1-4BA2-85CD-53F7732D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1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uAjLZ7d51A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" y="0"/>
            <a:ext cx="9144000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56942F-818F-4A94-B54D-D1D06B6A4F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25" b="99029" l="8850" r="85841">
                        <a14:foregroundMark x1="39823" y1="14563" x2="39823" y2="14563"/>
                        <a14:foregroundMark x1="60177" y1="17476" x2="60177" y2="17476"/>
                        <a14:foregroundMark x1="71681" y1="31068" x2="71681" y2="31068"/>
                        <a14:foregroundMark x1="78761" y1="44660" x2="78761" y2="44660"/>
                        <a14:foregroundMark x1="77876" y1="62136" x2="77876" y2="62136"/>
                        <a14:foregroundMark x1="68142" y1="79612" x2="68142" y2="79612"/>
                        <a14:foregroundMark x1="53097" y1="88350" x2="53097" y2="88350"/>
                        <a14:foregroundMark x1="38053" y1="87379" x2="38053" y2="87379"/>
                        <a14:foregroundMark x1="26549" y1="73786" x2="26549" y2="73786"/>
                        <a14:foregroundMark x1="17699" y1="59223" x2="17699" y2="59223"/>
                        <a14:foregroundMark x1="17699" y1="39806" x2="17699" y2="39806"/>
                        <a14:foregroundMark x1="27434" y1="24272" x2="27434" y2="24272"/>
                      </a14:backgroundRemoval>
                    </a14:imgEffect>
                  </a14:imgLayer>
                </a14:imgProps>
              </a:ext>
            </a:extLst>
          </a:blip>
          <a:srcRect l="10131" t="6928" r="14036"/>
          <a:stretch/>
        </p:blipFill>
        <p:spPr>
          <a:xfrm>
            <a:off x="8065482" y="-84915"/>
            <a:ext cx="1217697" cy="118161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914448A-B8DD-4F87-AEBD-61A3E4E5807C}"/>
              </a:ext>
            </a:extLst>
          </p:cNvPr>
          <p:cNvSpPr txBox="1"/>
          <p:nvPr/>
        </p:nvSpPr>
        <p:spPr>
          <a:xfrm>
            <a:off x="3145796" y="1181614"/>
            <a:ext cx="6383815" cy="5770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srgbClr val="00B050"/>
                </a:solidFill>
                <a:latin typeface="HP-087" panose="020B0803050302020204" pitchFamily="34" charset="0"/>
              </a:rPr>
              <a:t>B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+mn-cs"/>
              </a:rPr>
              <a:t>ài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+mn-cs"/>
              </a:rPr>
              <a:t> 2 VỀ THĂM QUÊ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AA9D90-6973-4980-B4B5-C69928590FAD}"/>
              </a:ext>
            </a:extLst>
          </p:cNvPr>
          <p:cNvSpPr txBox="1"/>
          <p:nvPr/>
        </p:nvSpPr>
        <p:spPr>
          <a:xfrm>
            <a:off x="3944919" y="2430941"/>
            <a:ext cx="4959099" cy="6848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3B</a:t>
            </a: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GV: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ĐỖ THỊ HOÀI PHƯƠNG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DE1E54-94C0-4720-806A-5E8CB5F38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6060" y="2772038"/>
            <a:ext cx="875775" cy="82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86063"/>
      </p:ext>
    </p:extLst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hương tiện Trực tuyến 5" title="Karaoke - Lớp Chúng Ta Đoàn Kết -  Âm Nhạc Lớp 3 || Lớp Nhạc doremi">
            <a:hlinkClick r:id="" action="ppaction://media"/>
            <a:extLst>
              <a:ext uri="{FF2B5EF4-FFF2-40B4-BE49-F238E27FC236}">
                <a16:creationId xmlns:a16="http://schemas.microsoft.com/office/drawing/2014/main" id="{5927088D-C555-450A-A3C5-3451622FCA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9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8C3ED37-C25D-4097-A37A-9170721888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9" r="1632" b="1072"/>
          <a:stretch/>
        </p:blipFill>
        <p:spPr>
          <a:xfrm>
            <a:off x="1143" y="0"/>
            <a:ext cx="9142857" cy="51435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41062" y="0"/>
            <a:ext cx="7670205" cy="654066"/>
            <a:chOff x="441061" y="0"/>
            <a:chExt cx="7670205" cy="654066"/>
          </a:xfrm>
        </p:grpSpPr>
        <p:pic>
          <p:nvPicPr>
            <p:cNvPr id="4" name="Picture 3" descr="A screenshot of a video game&#10;&#10;Description automatically generated with medium confidence">
              <a:extLst>
                <a:ext uri="{FF2B5EF4-FFF2-40B4-BE49-F238E27FC236}">
                  <a16:creationId xmlns:a16="http://schemas.microsoft.com/office/drawing/2014/main" id="{E8C3ED37-C25D-4097-A37A-9170721888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52" b="12947" l="6544" r="14747">
                          <a14:foregroundMark x1="8295" y1="2726" x2="8295" y2="2726"/>
                          <a14:foregroundMark x1="10968" y1="2215" x2="10968" y2="2215"/>
                          <a14:foregroundMark x1="12627" y1="2726" x2="12627" y2="2726"/>
                          <a14:foregroundMark x1="14009" y1="4089" x2="14009" y2="4089"/>
                          <a14:foregroundMark x1="14194" y1="7836" x2="14194" y2="7836"/>
                          <a14:foregroundMark x1="9032" y1="10903" x2="9032" y2="10903"/>
                          <a14:foregroundMark x1="7281" y1="9199" x2="7281" y2="9199"/>
                          <a14:foregroundMark x1="7189" y1="5451" x2="7189" y2="5451"/>
                          <a14:foregroundMark x1="11889" y1="2385" x2="11889" y2="2385"/>
                          <a14:foregroundMark x1="8203" y1="2896" x2="10415" y2="1874"/>
                          <a14:backgroundMark x1="8848" y1="2044" x2="8848" y2="2044"/>
                          <a14:backgroundMark x1="13641" y1="2385" x2="13641" y2="2385"/>
                          <a14:backgroundMark x1="12535" y1="1363" x2="12535" y2="1363"/>
                          <a14:backgroundMark x1="11521" y1="1022" x2="11521" y2="1022"/>
                          <a14:backgroundMark x1="7742" y1="2215" x2="11244" y2="1193"/>
                        </a14:backgroundRemoval>
                      </a14:imgEffect>
                    </a14:imgLayer>
                  </a14:imgProps>
                </a:ext>
              </a:extLst>
            </a:blip>
            <a:srcRect l="6656" t="783" r="85018" b="87293"/>
            <a:stretch/>
          </p:blipFill>
          <p:spPr>
            <a:xfrm>
              <a:off x="441061" y="0"/>
              <a:ext cx="860613" cy="654066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301674" y="126978"/>
              <a:ext cx="6809592" cy="4001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2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Dựa</a:t>
              </a:r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hoạt</a:t>
              </a:r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động</a:t>
              </a:r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</a:t>
              </a:r>
              <a:r>
                <a:rPr lang="en-US" sz="2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</a:t>
              </a:r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mẫu</a:t>
              </a:r>
              <a:r>
                <a:rPr lang="en-US" sz="2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).</a:t>
              </a:r>
              <a:endParaRPr lang="vi-VN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3248810" y="473298"/>
            <a:ext cx="14361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49501" y="473298"/>
            <a:ext cx="607807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06122" y="473298"/>
            <a:ext cx="103452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443857"/>
              </p:ext>
            </p:extLst>
          </p:nvPr>
        </p:nvGraphicFramePr>
        <p:xfrm>
          <a:off x="107576" y="3228638"/>
          <a:ext cx="5506122" cy="1828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13647">
                  <a:extLst>
                    <a:ext uri="{9D8B030D-6E8A-4147-A177-3AD203B41FA5}">
                      <a16:colId xmlns:a16="http://schemas.microsoft.com/office/drawing/2014/main" val="2147498702"/>
                    </a:ext>
                  </a:extLst>
                </a:gridCol>
                <a:gridCol w="1552502">
                  <a:extLst>
                    <a:ext uri="{9D8B030D-6E8A-4147-A177-3AD203B41FA5}">
                      <a16:colId xmlns:a16="http://schemas.microsoft.com/office/drawing/2014/main" val="797567830"/>
                    </a:ext>
                  </a:extLst>
                </a:gridCol>
                <a:gridCol w="2339973">
                  <a:extLst>
                    <a:ext uri="{9D8B030D-6E8A-4147-A177-3AD203B41FA5}">
                      <a16:colId xmlns:a16="http://schemas.microsoft.com/office/drawing/2014/main" val="2386964105"/>
                    </a:ext>
                  </a:extLst>
                </a:gridCol>
              </a:tblGrid>
              <a:tr h="282119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b="1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1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b="1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1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b="1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1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sự</a:t>
                      </a:r>
                      <a:r>
                        <a:rPr lang="en-US" b="1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1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vi-VN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b="1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1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b="1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1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b="1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1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b="1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1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vi-VN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185153"/>
                  </a:ext>
                </a:extLst>
              </a:tr>
              <a:tr h="282119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b="1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1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vi-VN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b="1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con </a:t>
                      </a:r>
                      <a:r>
                        <a:rPr lang="en-US" b="1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vi-VN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403452"/>
                  </a:ext>
                </a:extLst>
              </a:tr>
              <a:tr h="282119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bác</a:t>
                      </a:r>
                      <a:r>
                        <a:rPr lang="en-US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nông</a:t>
                      </a:r>
                      <a:r>
                        <a:rPr lang="en-US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dân</a:t>
                      </a:r>
                      <a:endParaRPr lang="vi-VN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gặt</a:t>
                      </a:r>
                      <a:r>
                        <a:rPr lang="en-US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lúa</a:t>
                      </a:r>
                      <a:endParaRPr lang="vi-VN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672699"/>
                  </a:ext>
                </a:extLst>
              </a:tr>
              <a:tr h="282119"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con </a:t>
                      </a:r>
                      <a:r>
                        <a:rPr lang="en-US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trâu</a:t>
                      </a:r>
                      <a:endParaRPr lang="vi-VN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gặm</a:t>
                      </a:r>
                      <a:r>
                        <a:rPr lang="en-US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cỏ</a:t>
                      </a:r>
                      <a:endParaRPr lang="vi-VN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872260"/>
                  </a:ext>
                </a:extLst>
              </a:tr>
              <a:tr h="28211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(…)</a:t>
                      </a:r>
                      <a:endParaRPr lang="vi-VN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(…)</a:t>
                      </a:r>
                      <a:endParaRPr lang="vi-VN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(…)</a:t>
                      </a:r>
                      <a:endParaRPr lang="vi-VN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236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94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622419"/>
              </p:ext>
            </p:extLst>
          </p:nvPr>
        </p:nvGraphicFramePr>
        <p:xfrm>
          <a:off x="398035" y="37143"/>
          <a:ext cx="8369448" cy="391968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22322">
                  <a:extLst>
                    <a:ext uri="{9D8B030D-6E8A-4147-A177-3AD203B41FA5}">
                      <a16:colId xmlns:a16="http://schemas.microsoft.com/office/drawing/2014/main" val="2147498702"/>
                    </a:ext>
                  </a:extLst>
                </a:gridCol>
                <a:gridCol w="2205148">
                  <a:extLst>
                    <a:ext uri="{9D8B030D-6E8A-4147-A177-3AD203B41FA5}">
                      <a16:colId xmlns:a16="http://schemas.microsoft.com/office/drawing/2014/main" val="797567830"/>
                    </a:ext>
                  </a:extLst>
                </a:gridCol>
                <a:gridCol w="3241978">
                  <a:extLst>
                    <a:ext uri="{9D8B030D-6E8A-4147-A177-3AD203B41FA5}">
                      <a16:colId xmlns:a16="http://schemas.microsoft.com/office/drawing/2014/main" val="2386964105"/>
                    </a:ext>
                  </a:extLst>
                </a:gridCol>
              </a:tblGrid>
              <a:tr h="4809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1800" b="1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1800" b="1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1800" b="1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sự</a:t>
                      </a:r>
                      <a:r>
                        <a:rPr lang="en-US" sz="1800" b="1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vi-VN" sz="18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1800" b="1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1800" b="1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1800" b="1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1800" b="1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vi-VN" sz="18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185153"/>
                  </a:ext>
                </a:extLst>
              </a:tr>
              <a:tr h="48094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1800" b="1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vi-VN" sz="18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1800" b="1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con </a:t>
                      </a:r>
                      <a:r>
                        <a:rPr lang="en-US" sz="1800" b="1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vi-VN" sz="18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403452"/>
                  </a:ext>
                </a:extLst>
              </a:tr>
              <a:tr h="440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bác</a:t>
                      </a:r>
                      <a:r>
                        <a:rPr lang="en-US" sz="18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nông</a:t>
                      </a:r>
                      <a:r>
                        <a:rPr lang="en-US" sz="18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dân</a:t>
                      </a:r>
                      <a:endParaRPr lang="vi-VN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gặt</a:t>
                      </a:r>
                      <a:r>
                        <a:rPr lang="en-US" sz="1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lúa</a:t>
                      </a:r>
                      <a:endParaRPr lang="vi-VN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672699"/>
                  </a:ext>
                </a:extLst>
              </a:tr>
              <a:tr h="422149"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872260"/>
                  </a:ext>
                </a:extLst>
              </a:tr>
              <a:tr h="416947"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236503"/>
                  </a:ext>
                </a:extLst>
              </a:tr>
              <a:tr h="398033"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508734"/>
                  </a:ext>
                </a:extLst>
              </a:tr>
              <a:tr h="430306"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gặm</a:t>
                      </a:r>
                      <a:r>
                        <a:rPr lang="en-US" sz="1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cỏ</a:t>
                      </a:r>
                      <a:endParaRPr lang="vi-VN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715830"/>
                  </a:ext>
                </a:extLst>
              </a:tr>
              <a:tr h="419548"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777555"/>
                  </a:ext>
                </a:extLst>
              </a:tr>
              <a:tr h="430306"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62409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9551" y="1040975"/>
            <a:ext cx="28661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endParaRPr lang="vi-VN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2978" y="1467396"/>
            <a:ext cx="10934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</a:t>
            </a:r>
            <a:endParaRPr lang="vi-VN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2978" y="1893817"/>
            <a:ext cx="10057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</a:t>
            </a:r>
            <a:endParaRPr lang="vi-VN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4492" y="2294076"/>
            <a:ext cx="18827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vi-VN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5370" y="2709033"/>
            <a:ext cx="10493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</a:t>
            </a:r>
            <a:endParaRPr lang="vi-VN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41074" y="3134993"/>
            <a:ext cx="877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</a:t>
            </a:r>
            <a:endParaRPr lang="vi-VN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2970" y="3550195"/>
            <a:ext cx="15540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endParaRPr lang="vi-VN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40664" y="1040975"/>
            <a:ext cx="28007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vi-VN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18139" y="1467993"/>
            <a:ext cx="31111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</a:t>
            </a:r>
            <a:endParaRPr lang="vi-VN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3636" y="1876380"/>
            <a:ext cx="31801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xách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lang="vi-VN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5510" y="2294076"/>
            <a:ext cx="19982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endParaRPr lang="vi-VN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5404" y="2711772"/>
            <a:ext cx="996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gặm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lang="vi-VN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9639" y="3117822"/>
            <a:ext cx="26854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mò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cua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 …</a:t>
            </a:r>
            <a:endParaRPr lang="vi-VN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77217" y="3543782"/>
            <a:ext cx="23930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bay/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vi-VN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448" y="3998688"/>
            <a:ext cx="9124614" cy="4639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 ngữ chỉ sự vật gồm các từ </a:t>
            </a:r>
            <a:r>
              <a:rPr lang="nl-NL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 người, con vật, cây cối, hiện tượng thiên nhiên,...</a:t>
            </a:r>
            <a:endParaRPr lang="vi-VN" sz="21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30" y="4436712"/>
            <a:ext cx="913263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 ngữ chỉ hoạt động là những từ chỉ: </a:t>
            </a:r>
            <a:r>
              <a:rPr lang="nl-NL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 chỉ, động tác, trạng thái, hoạt động,... của người hoặc con vật.</a:t>
            </a:r>
            <a:endParaRPr lang="vi-VN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16606" y="3233679"/>
            <a:ext cx="5567090" cy="1130179"/>
            <a:chOff x="252967" y="2364228"/>
            <a:chExt cx="5567090" cy="1130179"/>
          </a:xfrm>
        </p:grpSpPr>
        <p:sp>
          <p:nvSpPr>
            <p:cNvPr id="29" name="Cloud 28"/>
            <p:cNvSpPr/>
            <p:nvPr/>
          </p:nvSpPr>
          <p:spPr>
            <a:xfrm>
              <a:off x="252967" y="2364228"/>
              <a:ext cx="5567090" cy="1130179"/>
            </a:xfrm>
            <a:prstGeom prst="cloud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21393593">
              <a:off x="629070" y="2647241"/>
              <a:ext cx="4947188" cy="4505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nl-NL" sz="22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Từ ngữ chỉ sự vật gồm những từ chỉ gì?</a:t>
              </a:r>
              <a:endParaRPr lang="vi-VN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0" y="3007167"/>
            <a:ext cx="6873386" cy="1130179"/>
            <a:chOff x="252967" y="2364228"/>
            <a:chExt cx="5649880" cy="1130179"/>
          </a:xfrm>
        </p:grpSpPr>
        <p:sp>
          <p:nvSpPr>
            <p:cNvPr id="32" name="Cloud 31"/>
            <p:cNvSpPr/>
            <p:nvPr/>
          </p:nvSpPr>
          <p:spPr>
            <a:xfrm>
              <a:off x="252967" y="2364228"/>
              <a:ext cx="5567090" cy="1130179"/>
            </a:xfrm>
            <a:prstGeom prst="cloud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rot="21437376">
              <a:off x="751919" y="2675356"/>
              <a:ext cx="515092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2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Từ ngữ chỉ hoạt động là những từ như thế nào?</a:t>
              </a:r>
              <a:endPara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4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8490" y="451821"/>
            <a:ext cx="7670205" cy="654066"/>
            <a:chOff x="441061" y="0"/>
            <a:chExt cx="7670205" cy="654066"/>
          </a:xfrm>
        </p:grpSpPr>
        <p:pic>
          <p:nvPicPr>
            <p:cNvPr id="5" name="Picture 4" descr="A screenshot of a video game&#10;&#10;Description automatically generated with medium confidence">
              <a:extLst>
                <a:ext uri="{FF2B5EF4-FFF2-40B4-BE49-F238E27FC236}">
                  <a16:creationId xmlns:a16="http://schemas.microsoft.com/office/drawing/2014/main" id="{E8C3ED37-C25D-4097-A37A-9170721888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52" b="12947" l="6544" r="14747">
                          <a14:foregroundMark x1="8295" y1="2726" x2="8295" y2="2726"/>
                          <a14:foregroundMark x1="10968" y1="2215" x2="10968" y2="2215"/>
                          <a14:foregroundMark x1="12627" y1="2726" x2="12627" y2="2726"/>
                          <a14:foregroundMark x1="14009" y1="4089" x2="14009" y2="4089"/>
                          <a14:foregroundMark x1="14194" y1="7836" x2="14194" y2="7836"/>
                          <a14:foregroundMark x1="9032" y1="10903" x2="9032" y2="10903"/>
                          <a14:foregroundMark x1="7281" y1="9199" x2="7281" y2="9199"/>
                          <a14:foregroundMark x1="7189" y1="5451" x2="7189" y2="5451"/>
                          <a14:foregroundMark x1="11889" y1="2385" x2="11889" y2="2385"/>
                          <a14:foregroundMark x1="8203" y1="2896" x2="10415" y2="1874"/>
                          <a14:backgroundMark x1="8848" y1="2044" x2="8848" y2="2044"/>
                          <a14:backgroundMark x1="13641" y1="2385" x2="13641" y2="2385"/>
                          <a14:backgroundMark x1="12535" y1="1363" x2="12535" y2="1363"/>
                          <a14:backgroundMark x1="11521" y1="1022" x2="11521" y2="1022"/>
                          <a14:backgroundMark x1="7742" y1="2215" x2="11244" y2="1193"/>
                        </a14:backgroundRemoval>
                      </a14:imgEffect>
                    </a14:imgLayer>
                  </a14:imgProps>
                </a:ext>
              </a:extLst>
            </a:blip>
            <a:srcRect l="6656" t="783" r="85018" b="87293"/>
            <a:stretch/>
          </p:blipFill>
          <p:spPr>
            <a:xfrm>
              <a:off x="441061" y="0"/>
              <a:ext cx="860613" cy="65406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01674" y="73188"/>
              <a:ext cx="6809592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Dựa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1,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đặt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2904566" y="925079"/>
            <a:ext cx="3302597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27471" y="925079"/>
            <a:ext cx="876972" cy="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8948" y="1179075"/>
            <a:ext cx="259586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endParaRPr lang="vi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947" y="3066606"/>
            <a:ext cx="323196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vi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8947" y="1713928"/>
            <a:ext cx="764353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8947" y="3603577"/>
            <a:ext cx="528196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Cloud Callout 20"/>
          <p:cNvSpPr/>
          <p:nvPr/>
        </p:nvSpPr>
        <p:spPr>
          <a:xfrm rot="21319840">
            <a:off x="6100789" y="2283052"/>
            <a:ext cx="2694547" cy="1335165"/>
          </a:xfrm>
          <a:prstGeom prst="cloudCallout">
            <a:avLst>
              <a:gd name="adj1" fmla="val -90400"/>
              <a:gd name="adj2" fmla="val 1895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Thảo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luận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nhóm</a:t>
            </a:r>
            <a:r>
              <a:rPr lang="en-US" sz="2800" dirty="0">
                <a:solidFill>
                  <a:srgbClr val="002060"/>
                </a:solidFill>
              </a:rPr>
              <a:t> 4</a:t>
            </a:r>
          </a:p>
        </p:txBody>
      </p:sp>
      <p:sp>
        <p:nvSpPr>
          <p:cNvPr id="22" name="Oval 21"/>
          <p:cNvSpPr/>
          <p:nvPr/>
        </p:nvSpPr>
        <p:spPr>
          <a:xfrm>
            <a:off x="3990149" y="1654321"/>
            <a:ext cx="377456" cy="58087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Oval 22"/>
          <p:cNvSpPr/>
          <p:nvPr/>
        </p:nvSpPr>
        <p:spPr>
          <a:xfrm>
            <a:off x="3968633" y="3543970"/>
            <a:ext cx="1894284" cy="58087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879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209EEF4-3C10-42DD-B381-925A6B696154}"/>
              </a:ext>
            </a:extLst>
          </p:cNvPr>
          <p:cNvSpPr txBox="1"/>
          <p:nvPr/>
        </p:nvSpPr>
        <p:spPr>
          <a:xfrm>
            <a:off x="912214" y="181582"/>
            <a:ext cx="7310438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0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Bác nông dân là người làm ra hạt thóc.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0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Con trâu là bạn của nhà nông.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nl-NL" sz="20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UTM Avo" panose="02040603050506020204" pitchFamily="18" charset="0"/>
              <a:buChar char="-"/>
            </a:pPr>
            <a:r>
              <a:rPr lang="nl-NL" sz="20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 nông dân gặt lúa.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UTM Avo" panose="02040603050506020204" pitchFamily="18" charset="0"/>
              <a:buChar char="-"/>
            </a:pPr>
            <a:r>
              <a:rPr lang="nl-NL" sz="20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 nông dân cắt lúa.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UTM Avo" panose="02040603050506020204" pitchFamily="18" charset="0"/>
              <a:buChar char="-"/>
            </a:pPr>
            <a:r>
              <a:rPr lang="nl-NL" sz="20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 nông dân vác lúa / ôm lúa.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UTM Avo" panose="02040603050506020204" pitchFamily="18" charset="0"/>
              <a:buChar char="-"/>
            </a:pPr>
            <a:r>
              <a:rPr lang="nl-NL" sz="20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 nông dân đi xuống ruộng / mang nước xuống ruông.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UTM Avo" panose="02040603050506020204" pitchFamily="18" charset="0"/>
              <a:buChar char="-"/>
            </a:pPr>
            <a:r>
              <a:rPr lang="nl-NL" sz="20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 nhỏ thả diều / chơi diều.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UTM Avo" panose="02040603050506020204" pitchFamily="18" charset="0"/>
              <a:buChar char="-"/>
            </a:pPr>
            <a:r>
              <a:rPr lang="nl-NL" sz="20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 nhỏ ngồi trên lưng trâu.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UTM Avo" panose="02040603050506020204" pitchFamily="18" charset="0"/>
              <a:buChar char="-"/>
            </a:pPr>
            <a:r>
              <a:rPr lang="nl-NL" sz="20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Trâu  đang gặm cỏ.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UTM Avo" panose="02040603050506020204" pitchFamily="18" charset="0"/>
              <a:buChar char="-"/>
            </a:pPr>
            <a:r>
              <a:rPr lang="nl-NL" sz="20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 con vịt bơi dưới mương / bơi / mò cua ốc.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75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664868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589"/>
            <a:ext cx="9144000" cy="514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418" y="299288"/>
            <a:ext cx="888648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Chép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8344" y="884497"/>
            <a:ext cx="445885" cy="461665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endParaRPr lang="vi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0494" y="879574"/>
            <a:ext cx="487876" cy="461665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endParaRPr lang="vi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72357" y="1456949"/>
            <a:ext cx="2226833" cy="45182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chóc</a:t>
            </a:r>
            <a:endParaRPr lang="vi-VN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2356" y="2024479"/>
            <a:ext cx="2226833" cy="45182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endParaRPr lang="vi-VN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2357" y="2592010"/>
            <a:ext cx="2226833" cy="45182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endParaRPr lang="vi-VN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91093" y="1456949"/>
            <a:ext cx="4537642" cy="4518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bay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91094" y="2024479"/>
            <a:ext cx="4537640" cy="4518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đua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91093" y="2592010"/>
            <a:ext cx="4537641" cy="4518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32736" y="691345"/>
            <a:ext cx="15865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09140" y="691345"/>
            <a:ext cx="13928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36725" y="688792"/>
            <a:ext cx="15865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" idx="3"/>
            <a:endCxn id="12" idx="1"/>
          </p:cNvCxnSpPr>
          <p:nvPr/>
        </p:nvCxnSpPr>
        <p:spPr>
          <a:xfrm>
            <a:off x="2899190" y="1682860"/>
            <a:ext cx="1091904" cy="5675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3"/>
            <a:endCxn id="11" idx="1"/>
          </p:cNvCxnSpPr>
          <p:nvPr/>
        </p:nvCxnSpPr>
        <p:spPr>
          <a:xfrm flipV="1">
            <a:off x="2899189" y="1682860"/>
            <a:ext cx="1091904" cy="5675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3"/>
            <a:endCxn id="14" idx="1"/>
          </p:cNvCxnSpPr>
          <p:nvPr/>
        </p:nvCxnSpPr>
        <p:spPr>
          <a:xfrm>
            <a:off x="2899190" y="2817921"/>
            <a:ext cx="109190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971413" y="3354351"/>
            <a:ext cx="5854554" cy="4518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-&gt;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đua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638945" y="3899019"/>
            <a:ext cx="5486957" cy="4518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-&gt;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vi-VN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426046" y="4442384"/>
            <a:ext cx="5486957" cy="4518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-&gt;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745" y="71771"/>
            <a:ext cx="8979195" cy="4976037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93513" y="3993808"/>
            <a:ext cx="3751660" cy="1162478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11032" y="1993364"/>
            <a:ext cx="7029809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ctr">
              <a:buNone/>
            </a:pPr>
            <a:r>
              <a:rPr lang="en-US" altLang="zh-CN" sz="3600" b="1" dirty="0">
                <a:solidFill>
                  <a:srgbClr val="DC5D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TẠM BIỆT VÀ HẸN GẶP LẠI!</a:t>
            </a:r>
            <a:endParaRPr lang="zh-CN" altLang="en-US" sz="3600" b="1" dirty="0">
              <a:solidFill>
                <a:srgbClr val="DC5D3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911" y="3064193"/>
            <a:ext cx="1816418" cy="168783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53" y="306706"/>
            <a:ext cx="1222772" cy="1114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16" descr="2223be3d229db37d30f334096b915142">
            <a:extLst>
              <a:ext uri="{FF2B5EF4-FFF2-40B4-BE49-F238E27FC236}">
                <a16:creationId xmlns:a16="http://schemas.microsoft.com/office/drawing/2014/main" id="{20E868B6-9E3A-4DCE-8857-FC3AA41E651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13" y="2515378"/>
            <a:ext cx="2565246" cy="2413986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610C4D7C-F161-47F0-BD74-2D5F8B7C69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962" y="111113"/>
            <a:ext cx="3124133" cy="16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0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461700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2680</TotalTime>
  <Words>449</Words>
  <Application>Microsoft Office PowerPoint</Application>
  <PresentationFormat>On-screen Show (16:9)</PresentationFormat>
  <Paragraphs>71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HP-087</vt:lpstr>
      <vt:lpstr>Times New Roman</vt:lpstr>
      <vt:lpstr>UTM Avo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Ngô Huỳnh Thanh Thúy - Tiểu học Kinh Dinh</dc:creator>
  <cp:lastModifiedBy>My PC</cp:lastModifiedBy>
  <cp:revision>114</cp:revision>
  <dcterms:created xsi:type="dcterms:W3CDTF">2021-12-21T12:51:08Z</dcterms:created>
  <dcterms:modified xsi:type="dcterms:W3CDTF">2024-09-26T08:16:29Z</dcterms:modified>
</cp:coreProperties>
</file>