
<file path=[Content_Types].xml><?xml version="1.0" encoding="utf-8"?>
<Types xmlns="http://schemas.openxmlformats.org/package/2006/content-types">
  <Default Extension="png" ContentType="image/png"/>
  <Default Extension="svg" ContentType="image/svg+xml"/>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72" r:id="rId2"/>
    <p:sldId id="273" r:id="rId3"/>
    <p:sldId id="257" r:id="rId4"/>
    <p:sldId id="261" r:id="rId5"/>
    <p:sldId id="262" r:id="rId6"/>
    <p:sldId id="274" r:id="rId7"/>
    <p:sldId id="269" r:id="rId8"/>
    <p:sldId id="270" r:id="rId9"/>
    <p:sldId id="27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56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F72239-8750-4423-848D-11DBC9A98BE2}" type="datetimeFigureOut">
              <a:rPr lang="en-US" smtClean="0"/>
              <a:pPr/>
              <a:t>9/26/2024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567CDD-6175-4ACB-85F1-F67E8316741C}" type="slidenum">
              <a:rPr lang="en-US" smtClean="0"/>
              <a:pPr/>
              <a:t>‹#›</a:t>
            </a:fld>
            <a:endParaRPr lang="en-US"/>
          </a:p>
        </p:txBody>
      </p:sp>
    </p:spTree>
    <p:extLst>
      <p:ext uri="{BB962C8B-B14F-4D97-AF65-F5344CB8AC3E}">
        <p14:creationId xmlns:p14="http://schemas.microsoft.com/office/powerpoint/2010/main" val="3533161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BE156A-4136-4EF7-B4A5-1A28A9743B5C}" type="datetimeFigureOut">
              <a:rPr lang="en-US" smtClean="0"/>
              <a:pPr/>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5CB5C-48AF-496B-8B74-D126B45A5664}" type="slidenum">
              <a:rPr lang="en-US" smtClean="0"/>
              <a:pPr/>
              <a:t>‹#›</a:t>
            </a:fld>
            <a:endParaRPr lang="en-US"/>
          </a:p>
        </p:txBody>
      </p:sp>
    </p:spTree>
    <p:extLst>
      <p:ext uri="{BB962C8B-B14F-4D97-AF65-F5344CB8AC3E}">
        <p14:creationId xmlns:p14="http://schemas.microsoft.com/office/powerpoint/2010/main" val="500266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BE156A-4136-4EF7-B4A5-1A28A9743B5C}" type="datetimeFigureOut">
              <a:rPr lang="en-US" smtClean="0"/>
              <a:pPr/>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5CB5C-48AF-496B-8B74-D126B45A5664}" type="slidenum">
              <a:rPr lang="en-US" smtClean="0"/>
              <a:pPr/>
              <a:t>‹#›</a:t>
            </a:fld>
            <a:endParaRPr lang="en-US"/>
          </a:p>
        </p:txBody>
      </p:sp>
    </p:spTree>
    <p:extLst>
      <p:ext uri="{BB962C8B-B14F-4D97-AF65-F5344CB8AC3E}">
        <p14:creationId xmlns:p14="http://schemas.microsoft.com/office/powerpoint/2010/main" val="4195246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BE156A-4136-4EF7-B4A5-1A28A9743B5C}" type="datetimeFigureOut">
              <a:rPr lang="en-US" smtClean="0"/>
              <a:pPr/>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5CB5C-48AF-496B-8B74-D126B45A5664}" type="slidenum">
              <a:rPr lang="en-US" smtClean="0"/>
              <a:pPr/>
              <a:t>‹#›</a:t>
            </a:fld>
            <a:endParaRPr lang="en-US"/>
          </a:p>
        </p:txBody>
      </p:sp>
    </p:spTree>
    <p:extLst>
      <p:ext uri="{BB962C8B-B14F-4D97-AF65-F5344CB8AC3E}">
        <p14:creationId xmlns:p14="http://schemas.microsoft.com/office/powerpoint/2010/main" val="888864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2937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BE156A-4136-4EF7-B4A5-1A28A9743B5C}" type="datetimeFigureOut">
              <a:rPr lang="en-US" smtClean="0"/>
              <a:pPr/>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5CB5C-48AF-496B-8B74-D126B45A5664}" type="slidenum">
              <a:rPr lang="en-US" smtClean="0"/>
              <a:pPr/>
              <a:t>‹#›</a:t>
            </a:fld>
            <a:endParaRPr lang="en-US"/>
          </a:p>
        </p:txBody>
      </p:sp>
    </p:spTree>
    <p:extLst>
      <p:ext uri="{BB962C8B-B14F-4D97-AF65-F5344CB8AC3E}">
        <p14:creationId xmlns:p14="http://schemas.microsoft.com/office/powerpoint/2010/main" val="130525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BE156A-4136-4EF7-B4A5-1A28A9743B5C}" type="datetimeFigureOut">
              <a:rPr lang="en-US" smtClean="0"/>
              <a:pPr/>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5CB5C-48AF-496B-8B74-D126B45A5664}" type="slidenum">
              <a:rPr lang="en-US" smtClean="0"/>
              <a:pPr/>
              <a:t>‹#›</a:t>
            </a:fld>
            <a:endParaRPr lang="en-US"/>
          </a:p>
        </p:txBody>
      </p:sp>
    </p:spTree>
    <p:extLst>
      <p:ext uri="{BB962C8B-B14F-4D97-AF65-F5344CB8AC3E}">
        <p14:creationId xmlns:p14="http://schemas.microsoft.com/office/powerpoint/2010/main" val="3495191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BE156A-4136-4EF7-B4A5-1A28A9743B5C}" type="datetimeFigureOut">
              <a:rPr lang="en-US" smtClean="0"/>
              <a:pPr/>
              <a:t>9/26/2024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25CB5C-48AF-496B-8B74-D126B45A5664}" type="slidenum">
              <a:rPr lang="en-US" smtClean="0"/>
              <a:pPr/>
              <a:t>‹#›</a:t>
            </a:fld>
            <a:endParaRPr lang="en-US"/>
          </a:p>
        </p:txBody>
      </p:sp>
    </p:spTree>
    <p:extLst>
      <p:ext uri="{BB962C8B-B14F-4D97-AF65-F5344CB8AC3E}">
        <p14:creationId xmlns:p14="http://schemas.microsoft.com/office/powerpoint/2010/main" val="2420286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BE156A-4136-4EF7-B4A5-1A28A9743B5C}" type="datetimeFigureOut">
              <a:rPr lang="en-US" smtClean="0"/>
              <a:pPr/>
              <a:t>9/26/2024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25CB5C-48AF-496B-8B74-D126B45A5664}" type="slidenum">
              <a:rPr lang="en-US" smtClean="0"/>
              <a:pPr/>
              <a:t>‹#›</a:t>
            </a:fld>
            <a:endParaRPr lang="en-US"/>
          </a:p>
        </p:txBody>
      </p:sp>
    </p:spTree>
    <p:extLst>
      <p:ext uri="{BB962C8B-B14F-4D97-AF65-F5344CB8AC3E}">
        <p14:creationId xmlns:p14="http://schemas.microsoft.com/office/powerpoint/2010/main" val="412610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BE156A-4136-4EF7-B4A5-1A28A9743B5C}" type="datetimeFigureOut">
              <a:rPr lang="en-US" smtClean="0"/>
              <a:pPr/>
              <a:t>9/26/2024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25CB5C-48AF-496B-8B74-D126B45A5664}" type="slidenum">
              <a:rPr lang="en-US" smtClean="0"/>
              <a:pPr/>
              <a:t>‹#›</a:t>
            </a:fld>
            <a:endParaRPr lang="en-US"/>
          </a:p>
        </p:txBody>
      </p:sp>
    </p:spTree>
    <p:extLst>
      <p:ext uri="{BB962C8B-B14F-4D97-AF65-F5344CB8AC3E}">
        <p14:creationId xmlns:p14="http://schemas.microsoft.com/office/powerpoint/2010/main" val="4249491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BE156A-4136-4EF7-B4A5-1A28A9743B5C}" type="datetimeFigureOut">
              <a:rPr lang="en-US" smtClean="0"/>
              <a:pPr/>
              <a:t>9/26/2024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25CB5C-48AF-496B-8B74-D126B45A5664}" type="slidenum">
              <a:rPr lang="en-US" smtClean="0"/>
              <a:pPr/>
              <a:t>‹#›</a:t>
            </a:fld>
            <a:endParaRPr lang="en-US"/>
          </a:p>
        </p:txBody>
      </p:sp>
    </p:spTree>
    <p:extLst>
      <p:ext uri="{BB962C8B-B14F-4D97-AF65-F5344CB8AC3E}">
        <p14:creationId xmlns:p14="http://schemas.microsoft.com/office/powerpoint/2010/main" val="2118768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BE156A-4136-4EF7-B4A5-1A28A9743B5C}" type="datetimeFigureOut">
              <a:rPr lang="en-US" smtClean="0"/>
              <a:pPr/>
              <a:t>9/26/2024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25CB5C-48AF-496B-8B74-D126B45A5664}" type="slidenum">
              <a:rPr lang="en-US" smtClean="0"/>
              <a:pPr/>
              <a:t>‹#›</a:t>
            </a:fld>
            <a:endParaRPr lang="en-US"/>
          </a:p>
        </p:txBody>
      </p:sp>
    </p:spTree>
    <p:extLst>
      <p:ext uri="{BB962C8B-B14F-4D97-AF65-F5344CB8AC3E}">
        <p14:creationId xmlns:p14="http://schemas.microsoft.com/office/powerpoint/2010/main" val="1351964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BE156A-4136-4EF7-B4A5-1A28A9743B5C}" type="datetimeFigureOut">
              <a:rPr lang="en-US" smtClean="0"/>
              <a:pPr/>
              <a:t>9/26/2024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25CB5C-48AF-496B-8B74-D126B45A5664}" type="slidenum">
              <a:rPr lang="en-US" smtClean="0"/>
              <a:pPr/>
              <a:t>‹#›</a:t>
            </a:fld>
            <a:endParaRPr lang="en-US"/>
          </a:p>
        </p:txBody>
      </p:sp>
    </p:spTree>
    <p:extLst>
      <p:ext uri="{BB962C8B-B14F-4D97-AF65-F5344CB8AC3E}">
        <p14:creationId xmlns:p14="http://schemas.microsoft.com/office/powerpoint/2010/main" val="926221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BE156A-4136-4EF7-B4A5-1A28A9743B5C}" type="datetimeFigureOut">
              <a:rPr lang="en-US" smtClean="0"/>
              <a:pPr/>
              <a:t>9/26/2024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25CB5C-48AF-496B-8B74-D126B45A5664}" type="slidenum">
              <a:rPr lang="en-US" smtClean="0"/>
              <a:pPr/>
              <a:t>‹#›</a:t>
            </a:fld>
            <a:endParaRPr lang="en-US"/>
          </a:p>
        </p:txBody>
      </p:sp>
    </p:spTree>
    <p:extLst>
      <p:ext uri="{BB962C8B-B14F-4D97-AF65-F5344CB8AC3E}">
        <p14:creationId xmlns:p14="http://schemas.microsoft.com/office/powerpoint/2010/main" val="2446614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wmf"/><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image" Target="../media/image3.wmf"/><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microsoft.com/office/2007/relationships/hdphoto" Target="../media/hdphoto1.wdp"/><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11.png"/><Relationship Id="rId16" Type="http://schemas.openxmlformats.org/officeDocument/2006/relationships/image" Target="../media/image22.pn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17.png"/><Relationship Id="rId5" Type="http://schemas.openxmlformats.org/officeDocument/2006/relationships/image" Target="../media/image10.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2.png"/><Relationship Id="rId9" Type="http://schemas.openxmlformats.org/officeDocument/2006/relationships/image" Target="../media/image15.png"/><Relationship Id="rId14"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png"/><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microsoft.com/office/2007/relationships/hdphoto" Target="../media/hdphoto1.wdp"/><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11.png"/><Relationship Id="rId16" Type="http://schemas.openxmlformats.org/officeDocument/2006/relationships/image" Target="../media/image22.pn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17.png"/><Relationship Id="rId5" Type="http://schemas.openxmlformats.org/officeDocument/2006/relationships/image" Target="../media/image10.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2.png"/><Relationship Id="rId9" Type="http://schemas.openxmlformats.org/officeDocument/2006/relationships/image" Target="../media/image15.png"/><Relationship Id="rId1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image" Target="../media/image33.emf"/><Relationship Id="rId7" Type="http://schemas.openxmlformats.org/officeDocument/2006/relationships/image" Target="../media/image37.emf"/><Relationship Id="rId12" Type="http://schemas.openxmlformats.org/officeDocument/2006/relationships/image" Target="../media/image42.sv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emf"/><Relationship Id="rId11" Type="http://schemas.openxmlformats.org/officeDocument/2006/relationships/image" Target="../media/image41.png"/><Relationship Id="rId5" Type="http://schemas.openxmlformats.org/officeDocument/2006/relationships/image" Target="../media/image35.emf"/><Relationship Id="rId10" Type="http://schemas.openxmlformats.org/officeDocument/2006/relationships/image" Target="../media/image40.emf"/><Relationship Id="rId4" Type="http://schemas.openxmlformats.org/officeDocument/2006/relationships/image" Target="../media/image34.emf"/><Relationship Id="rId9" Type="http://schemas.openxmlformats.org/officeDocument/2006/relationships/image" Target="../media/image3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WordArt 2"/>
          <p:cNvSpPr>
            <a:spLocks noChangeArrowheads="1" noChangeShapeType="1" noTextEdit="1"/>
          </p:cNvSpPr>
          <p:nvPr/>
        </p:nvSpPr>
        <p:spPr bwMode="auto">
          <a:xfrm>
            <a:off x="7143758" y="1428736"/>
            <a:ext cx="3642341" cy="1524000"/>
          </a:xfrm>
          <a:prstGeom prst="rect">
            <a:avLst/>
          </a:prstGeom>
        </p:spPr>
        <p:txBody>
          <a:bodyPr wrap="none" fromWordArt="1">
            <a:prstTxWarp prst="textPlain">
              <a:avLst>
                <a:gd name="adj" fmla="val 50000"/>
              </a:avLst>
            </a:prstTxWarp>
          </a:bodyPr>
          <a:lstStyle/>
          <a:p>
            <a:pPr algn="ctr"/>
            <a:r>
              <a:rPr lang="en-US" sz="36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TIẾNG VIỆT</a:t>
            </a:r>
          </a:p>
          <a:p>
            <a:pPr algn="ctr"/>
            <a:r>
              <a:rPr lang="en-US" sz="36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LỚP 3A.</a:t>
            </a:r>
          </a:p>
        </p:txBody>
      </p:sp>
      <p:sp>
        <p:nvSpPr>
          <p:cNvPr id="2051" name="WordArt 3"/>
          <p:cNvSpPr>
            <a:spLocks noChangeArrowheads="1" noChangeShapeType="1" noTextEdit="1"/>
          </p:cNvSpPr>
          <p:nvPr/>
        </p:nvSpPr>
        <p:spPr bwMode="auto">
          <a:xfrm>
            <a:off x="571461" y="3571876"/>
            <a:ext cx="8286808" cy="1341628"/>
          </a:xfrm>
          <a:prstGeom prst="rect">
            <a:avLst/>
          </a:prstGeom>
        </p:spPr>
        <p:txBody>
          <a:bodyPr wrap="none" fromWordArt="1">
            <a:prstTxWarp prst="textPlain">
              <a:avLst>
                <a:gd name="adj" fmla="val 50000"/>
              </a:avLst>
            </a:prstTxWarp>
          </a:bodyPr>
          <a:lstStyle/>
          <a:p>
            <a:pPr algn="ctr"/>
            <a:r>
              <a:rPr lang="en-US" sz="36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TỪ NGỮ CHỈ HOẠT ĐỘNG</a:t>
            </a:r>
          </a:p>
          <a:p>
            <a:pPr algn="ctr"/>
            <a:r>
              <a:rPr lang="en-US" sz="36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CÂU NÊU HOẠT ĐỘNG.</a:t>
            </a:r>
          </a:p>
        </p:txBody>
      </p:sp>
      <p:sp>
        <p:nvSpPr>
          <p:cNvPr id="2052" name="WordArt 4"/>
          <p:cNvSpPr>
            <a:spLocks noChangeArrowheads="1" noChangeShapeType="1" noTextEdit="1"/>
          </p:cNvSpPr>
          <p:nvPr/>
        </p:nvSpPr>
        <p:spPr bwMode="auto">
          <a:xfrm>
            <a:off x="2190723" y="6032512"/>
            <a:ext cx="7810555" cy="825489"/>
          </a:xfrm>
          <a:prstGeom prst="rect">
            <a:avLst/>
          </a:prstGeom>
        </p:spPr>
        <p:txBody>
          <a:bodyPr wrap="none" fromWordArt="1">
            <a:prstTxWarp prst="textPlain">
              <a:avLst>
                <a:gd name="adj" fmla="val 50000"/>
              </a:avLst>
            </a:prstTxWarp>
          </a:bodyPr>
          <a:lstStyle/>
          <a:p>
            <a:pPr algn="ctr"/>
            <a:r>
              <a:rPr lang="en-US" sz="3600" b="1" kern="10" dirty="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GIÁO VIÊN: ĐẶNG THỊ YẾN.</a:t>
            </a:r>
          </a:p>
        </p:txBody>
      </p:sp>
      <p:grpSp>
        <p:nvGrpSpPr>
          <p:cNvPr id="2" name="Group 18"/>
          <p:cNvGrpSpPr>
            <a:grpSpLocks/>
          </p:cNvGrpSpPr>
          <p:nvPr/>
        </p:nvGrpSpPr>
        <p:grpSpPr bwMode="auto">
          <a:xfrm>
            <a:off x="1714470" y="1142984"/>
            <a:ext cx="3581431" cy="1998682"/>
            <a:chOff x="5225" y="9335"/>
            <a:chExt cx="2520" cy="1750"/>
          </a:xfrm>
        </p:grpSpPr>
        <p:sp>
          <p:nvSpPr>
            <p:cNvPr id="2059" name="AutoShape 27" descr="2"/>
            <p:cNvSpPr>
              <a:spLocks noChangeArrowheads="1"/>
            </p:cNvSpPr>
            <p:nvPr/>
          </p:nvSpPr>
          <p:spPr bwMode="auto">
            <a:xfrm>
              <a:off x="5225" y="10187"/>
              <a:ext cx="2520" cy="898"/>
            </a:xfrm>
            <a:prstGeom prst="wave">
              <a:avLst>
                <a:gd name="adj1" fmla="val 20644"/>
                <a:gd name="adj2" fmla="val 0"/>
              </a:avLst>
            </a:prstGeom>
            <a:blipFill dpi="0" rotWithShape="0">
              <a:blip r:embed="rId2"/>
              <a:srcRect/>
              <a:stretch>
                <a:fillRect/>
              </a:stretch>
            </a:blipFill>
            <a:ln>
              <a:noFill/>
            </a:ln>
            <a:effectLst>
              <a:outerShdw dist="107763" dir="2700000" algn="ctr" rotWithShape="0">
                <a:srgbClr val="C0C0C0"/>
              </a:outerShdw>
            </a:effectLst>
            <a:extLst>
              <a:ext uri="{91240B29-F687-4F45-9708-019B960494DF}">
                <a14:hiddenLine xmlns:a14="http://schemas.microsoft.com/office/drawing/2010/main" w="9525">
                  <a:solidFill>
                    <a:srgbClr val="000000"/>
                  </a:solidFill>
                  <a:round/>
                  <a:headEnd/>
                  <a:tailEnd/>
                </a14:hiddenLine>
              </a:ext>
            </a:extLst>
          </p:spPr>
          <p:txBody>
            <a:bodyPr lIns="91435" tIns="45718" rIns="91435" bIns="4571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a:latin typeface="VNI-Times" pitchFamily="2" charset="0"/>
              </a:endParaRPr>
            </a:p>
          </p:txBody>
        </p:sp>
        <p:pic>
          <p:nvPicPr>
            <p:cNvPr id="2060" name="Picture 26" descr="cosm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2" y="9335"/>
              <a:ext cx="1080"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25" descr="BOOK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4" y="10122"/>
              <a:ext cx="126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24" descr="BOOK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2" y="9848"/>
              <a:ext cx="1635"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23" descr="QUILLP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5" y="9336"/>
              <a:ext cx="70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4" name="Text Box 22"/>
            <p:cNvSpPr txBox="1">
              <a:spLocks noChangeArrowheads="1"/>
            </p:cNvSpPr>
            <p:nvPr/>
          </p:nvSpPr>
          <p:spPr bwMode="auto">
            <a:xfrm>
              <a:off x="5867" y="9897"/>
              <a:ext cx="9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800" b="1">
                  <a:latin typeface="Times New Roman" panose="02020603050405020304" pitchFamily="18" charset="0"/>
                  <a:cs typeface="Times New Roman" panose="02020603050405020304" pitchFamily="18" charset="0"/>
                </a:rPr>
                <a:t> </a:t>
              </a:r>
              <a:endParaRPr lang="en-US" altLang="en-US" sz="4800">
                <a:latin typeface="Times New Roman" panose="02020603050405020304" pitchFamily="18" charset="0"/>
                <a:cs typeface="Times New Roman" panose="02020603050405020304" pitchFamily="18" charset="0"/>
              </a:endParaRPr>
            </a:p>
          </p:txBody>
        </p:sp>
        <p:sp>
          <p:nvSpPr>
            <p:cNvPr id="2065" name="Text Box 21"/>
            <p:cNvSpPr txBox="1">
              <a:spLocks noChangeArrowheads="1"/>
            </p:cNvSpPr>
            <p:nvPr/>
          </p:nvSpPr>
          <p:spPr bwMode="auto">
            <a:xfrm>
              <a:off x="6665" y="9863"/>
              <a:ext cx="577"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4800">
                <a:latin typeface="Times New Roman" panose="02020603050405020304" pitchFamily="18" charset="0"/>
                <a:cs typeface="Arial" panose="020B0604020202020204" pitchFamily="34" charset="0"/>
              </a:endParaRPr>
            </a:p>
          </p:txBody>
        </p:sp>
        <p:sp>
          <p:nvSpPr>
            <p:cNvPr id="2066" name="WordArt 20"/>
            <p:cNvSpPr>
              <a:spLocks noChangeArrowheads="1" noChangeShapeType="1" noTextEdit="1"/>
            </p:cNvSpPr>
            <p:nvPr/>
          </p:nvSpPr>
          <p:spPr bwMode="auto">
            <a:xfrm rot="1334491">
              <a:off x="6130" y="10696"/>
              <a:ext cx="600" cy="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9282"/>
                </a:avLst>
              </a:prstTxWarp>
            </a:bodyPr>
            <a:lstStyle/>
            <a:p>
              <a:pPr algn="ctr"/>
              <a:r>
                <a:rPr lang="en-US" b="1" kern="10">
                  <a:solidFill>
                    <a:srgbClr val="FFFFFF"/>
                  </a:solidFill>
                  <a:latin typeface="Times New Roman" panose="02020603050405020304" pitchFamily="18" charset="0"/>
                  <a:cs typeface="Times New Roman" panose="02020603050405020304" pitchFamily="18" charset="0"/>
                </a:rPr>
                <a:t>NĂM </a:t>
              </a:r>
            </a:p>
          </p:txBody>
        </p:sp>
        <p:sp>
          <p:nvSpPr>
            <p:cNvPr id="2067" name="Text Box 19"/>
            <p:cNvSpPr txBox="1">
              <a:spLocks noChangeArrowheads="1"/>
            </p:cNvSpPr>
            <p:nvPr/>
          </p:nvSpPr>
          <p:spPr bwMode="auto">
            <a:xfrm>
              <a:off x="6623" y="10049"/>
              <a:ext cx="7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4800">
                <a:latin typeface="Times New Roman" panose="02020603050405020304" pitchFamily="18" charset="0"/>
                <a:cs typeface="Arial" panose="020B0604020202020204" pitchFamily="34" charset="0"/>
              </a:endParaRPr>
            </a:p>
          </p:txBody>
        </p:sp>
      </p:grpSp>
      <p:sp>
        <p:nvSpPr>
          <p:cNvPr id="2054" name="WordArt 16"/>
          <p:cNvSpPr>
            <a:spLocks noChangeArrowheads="1" noChangeShapeType="1" noTextEdit="1"/>
          </p:cNvSpPr>
          <p:nvPr/>
        </p:nvSpPr>
        <p:spPr bwMode="auto">
          <a:xfrm>
            <a:off x="2667003" y="152403"/>
            <a:ext cx="7086599" cy="693273"/>
          </a:xfrm>
          <a:prstGeom prst="rect">
            <a:avLst/>
          </a:prstGeom>
        </p:spPr>
        <p:txBody>
          <a:bodyPr wrap="none" fromWordArt="1">
            <a:prstTxWarp prst="textPlain">
              <a:avLst>
                <a:gd name="adj" fmla="val 50000"/>
              </a:avLst>
            </a:prstTxWarp>
          </a:bodyPr>
          <a:lstStyle/>
          <a:p>
            <a:pPr algn="ctr"/>
            <a:r>
              <a:rPr lang="vi-VN" sz="36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TRƯỜNG TIỂU HỌC</a:t>
            </a:r>
            <a:r>
              <a:rPr lang="en-US" sz="36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TÂN VIÊN</a:t>
            </a:r>
            <a:r>
              <a:rPr lang="vi-VN" sz="36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a:t>
            </a:r>
            <a:endParaRPr lang="en-US" sz="36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pic>
        <p:nvPicPr>
          <p:cNvPr id="2055" name="Picture 3" descr="WhitecornerFlow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4857760"/>
            <a:ext cx="2504735" cy="1924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4" descr="WhitecornerFlow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39301" y="4714884"/>
            <a:ext cx="2552700" cy="2066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 y="2"/>
            <a:ext cx="970871" cy="248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F4D71"/>
                  </a:outerShdw>
                </a:effectLst>
              </a14:hiddenEffects>
            </a:ext>
          </a:extLst>
        </p:spPr>
      </p:pic>
      <p:pic>
        <p:nvPicPr>
          <p:cNvPr id="2058" name="Picture 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25254" y="-1"/>
            <a:ext cx="1293700" cy="248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F4D71"/>
                  </a:outerShdw>
                </a:effectLst>
              </a14:hiddenEffects>
            </a:ext>
          </a:extLst>
        </p:spPr>
      </p:pic>
    </p:spTree>
    <p:extLst>
      <p:ext uri="{BB962C8B-B14F-4D97-AF65-F5344CB8AC3E}">
        <p14:creationId xmlns:p14="http://schemas.microsoft.com/office/powerpoint/2010/main" val="424058205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F3A127F-698C-476E-9C3C-9316E9F2C9F3}"/>
              </a:ext>
            </a:extLst>
          </p:cNvPr>
          <p:cNvPicPr>
            <a:picLocks noChangeAspect="1"/>
          </p:cNvPicPr>
          <p:nvPr/>
        </p:nvPicPr>
        <p:blipFill rotWithShape="1">
          <a:blip r:embed="rId2">
            <a:extLst>
              <a:ext uri="{28A0092B-C50C-407E-A947-70E740481C1C}">
                <a14:useLocalDpi xmlns:a14="http://schemas.microsoft.com/office/drawing/2010/main" val="0"/>
              </a:ext>
            </a:extLst>
          </a:blip>
          <a:srcRect l="44444"/>
          <a:stretch/>
        </p:blipFill>
        <p:spPr>
          <a:xfrm>
            <a:off x="0" y="0"/>
            <a:ext cx="12192000" cy="6858000"/>
          </a:xfrm>
          <a:prstGeom prst="rect">
            <a:avLst/>
          </a:prstGeom>
        </p:spPr>
      </p:pic>
      <p:sp>
        <p:nvSpPr>
          <p:cNvPr id="7" name="TextBox 6">
            <a:extLst>
              <a:ext uri="{FF2B5EF4-FFF2-40B4-BE49-F238E27FC236}">
                <a16:creationId xmlns:a16="http://schemas.microsoft.com/office/drawing/2014/main" id="{47A41B59-F2E2-4B99-98C1-D1BB8620A681}"/>
              </a:ext>
            </a:extLst>
          </p:cNvPr>
          <p:cNvSpPr txBox="1"/>
          <p:nvPr/>
        </p:nvSpPr>
        <p:spPr>
          <a:xfrm>
            <a:off x="0" y="1571612"/>
            <a:ext cx="5161936" cy="1052596"/>
          </a:xfrm>
          <a:prstGeom prst="rect">
            <a:avLst/>
          </a:prstGeom>
          <a:noFill/>
        </p:spPr>
        <p:txBody>
          <a:bodyPr wrap="square" rtlCol="0">
            <a:spAutoFit/>
          </a:bodyPr>
          <a:lstStyle/>
          <a:p>
            <a:pPr marL="0" marR="0" lvl="0" indent="0" algn="ctr" defTabSz="457200" rtl="0" eaLnBrk="1" fontAlgn="auto" latinLnBrk="0" hangingPunct="1">
              <a:lnSpc>
                <a:spcPct val="13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D8387"/>
                </a:solidFill>
                <a:effectLst/>
                <a:uLnTx/>
                <a:uFillTx/>
                <a:latin typeface="Times New Roman" pitchFamily="18" charset="0"/>
                <a:cs typeface="Times New Roman" pitchFamily="18" charset="0"/>
              </a:rPr>
              <a:t>KHỞI ĐỘNG</a:t>
            </a:r>
          </a:p>
        </p:txBody>
      </p:sp>
      <p:sp>
        <p:nvSpPr>
          <p:cNvPr id="4" name="TextBox 3">
            <a:extLst>
              <a:ext uri="{FF2B5EF4-FFF2-40B4-BE49-F238E27FC236}">
                <a16:creationId xmlns:a16="http://schemas.microsoft.com/office/drawing/2014/main" id="{0CCB1FF8-74C6-4A97-8557-A943D9F02CEA}"/>
              </a:ext>
            </a:extLst>
          </p:cNvPr>
          <p:cNvSpPr txBox="1"/>
          <p:nvPr/>
        </p:nvSpPr>
        <p:spPr>
          <a:xfrm>
            <a:off x="0" y="0"/>
            <a:ext cx="12192000" cy="55399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Thứ</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Năm</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ngày</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26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tháng</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9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năm</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2024</a:t>
            </a:r>
          </a:p>
        </p:txBody>
      </p:sp>
      <p:sp>
        <p:nvSpPr>
          <p:cNvPr id="5" name="TextBox 4">
            <a:extLst>
              <a:ext uri="{FF2B5EF4-FFF2-40B4-BE49-F238E27FC236}">
                <a16:creationId xmlns:a16="http://schemas.microsoft.com/office/drawing/2014/main" id="{400AE0F4-0AA4-4ADD-A631-FE4E3DC65E3E}"/>
              </a:ext>
            </a:extLst>
          </p:cNvPr>
          <p:cNvSpPr txBox="1"/>
          <p:nvPr/>
        </p:nvSpPr>
        <p:spPr>
          <a:xfrm>
            <a:off x="0" y="616178"/>
            <a:ext cx="12192000" cy="55399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Tiếng</a:t>
            </a:r>
            <a:r>
              <a:rPr kumimoji="0" lang="en-US" sz="3600" b="1" i="0" u="none" strike="noStrike" kern="1200" cap="none" spc="0" normalizeH="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srgbClr val="0000FF"/>
                </a:solidFill>
                <a:effectLst/>
                <a:uLnTx/>
                <a:uFillTx/>
                <a:latin typeface="Times New Roman" panose="02020603050405020304" pitchFamily="18" charset="0"/>
                <a:cs typeface="Times New Roman" panose="02020603050405020304" pitchFamily="18" charset="0"/>
              </a:rPr>
              <a:t>Việt</a:t>
            </a:r>
            <a:endPar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7660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F45581DB-A3D7-4C1A-9892-48C9BD3C3F8F}"/>
              </a:ext>
            </a:extLst>
          </p:cNvPr>
          <p:cNvSpPr txBox="1"/>
          <p:nvPr/>
        </p:nvSpPr>
        <p:spPr>
          <a:xfrm>
            <a:off x="0" y="884585"/>
            <a:ext cx="12192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Từ ngữ chỉ hoạt động. Câu nêu hoạt động</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CCB1FF8-74C6-4A97-8557-A943D9F02CEA}"/>
              </a:ext>
            </a:extLst>
          </p:cNvPr>
          <p:cNvSpPr txBox="1"/>
          <p:nvPr/>
        </p:nvSpPr>
        <p:spPr>
          <a:xfrm>
            <a:off x="0" y="0"/>
            <a:ext cx="12192000" cy="49244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Thứ</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Năm</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ngày</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26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tháng</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9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năm</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2024</a:t>
            </a:r>
          </a:p>
        </p:txBody>
      </p:sp>
      <p:sp>
        <p:nvSpPr>
          <p:cNvPr id="10" name="TextBox 9">
            <a:extLst>
              <a:ext uri="{FF2B5EF4-FFF2-40B4-BE49-F238E27FC236}">
                <a16:creationId xmlns:a16="http://schemas.microsoft.com/office/drawing/2014/main" id="{400AE0F4-0AA4-4ADD-A631-FE4E3DC65E3E}"/>
              </a:ext>
            </a:extLst>
          </p:cNvPr>
          <p:cNvSpPr txBox="1"/>
          <p:nvPr/>
        </p:nvSpPr>
        <p:spPr>
          <a:xfrm>
            <a:off x="0" y="485549"/>
            <a:ext cx="12192000" cy="49244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Tiếng</a:t>
            </a:r>
            <a:r>
              <a:rPr kumimoji="0" lang="en-US" sz="3200" b="1" i="0" u="none" strike="noStrike" kern="1200" cap="none" spc="0" normalizeH="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0000FF"/>
                </a:solidFill>
                <a:effectLst/>
                <a:uLnTx/>
                <a:uFillTx/>
                <a:latin typeface="Times New Roman" panose="02020603050405020304" pitchFamily="18" charset="0"/>
                <a:cs typeface="Times New Roman" panose="02020603050405020304" pitchFamily="18" charset="0"/>
              </a:rPr>
              <a:t>Việt</a:t>
            </a:r>
            <a:endPar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11" name="TextBox 10"/>
          <p:cNvSpPr txBox="1"/>
          <p:nvPr/>
        </p:nvSpPr>
        <p:spPr>
          <a:xfrm>
            <a:off x="0" y="1391419"/>
            <a:ext cx="12192000" cy="461665"/>
          </a:xfrm>
          <a:prstGeom prst="rect">
            <a:avLst/>
          </a:prstGeom>
          <a:noFill/>
        </p:spPr>
        <p:txBody>
          <a:bodyPr wrap="square" lIns="0" tIns="0" rIns="0" bIns="0" rtlCol="0">
            <a:spAutoFit/>
          </a:bodyPr>
          <a:lstStyle/>
          <a:p>
            <a:r>
              <a:rPr lang="vi-VN" sz="3000" b="1" dirty="0">
                <a:solidFill>
                  <a:srgbClr val="002060"/>
                </a:solidFill>
                <a:latin typeface="Times New Roman" panose="02020603050405020304" pitchFamily="18" charset="0"/>
                <a:cs typeface="Times New Roman" panose="02020603050405020304" pitchFamily="18" charset="0"/>
              </a:rPr>
              <a:t>1 .</a:t>
            </a:r>
            <a:r>
              <a:rPr lang="vi-VN" sz="3000" b="1" dirty="0">
                <a:solidFill>
                  <a:schemeClr val="accent6">
                    <a:lumMod val="75000"/>
                  </a:schemeClr>
                </a:solidFill>
                <a:latin typeface="Times New Roman" panose="02020603050405020304" pitchFamily="18" charset="0"/>
                <a:cs typeface="Times New Roman" panose="02020603050405020304" pitchFamily="18" charset="0"/>
              </a:rPr>
              <a:t>Tìm những từ ngữ chỉ hoạt động kết hợp được với mỗi từ chỉ sự vật sau:</a:t>
            </a:r>
            <a:endParaRPr lang="en-US" sz="3000" b="1" dirty="0">
              <a:solidFill>
                <a:schemeClr val="accent6">
                  <a:lumMod val="75000"/>
                </a:schemeClr>
              </a:solidFill>
              <a:latin typeface="Times New Roman" panose="02020603050405020304" pitchFamily="18" charset="0"/>
              <a:cs typeface="Times New Roman" panose="02020603050405020304" pitchFamily="18" charset="0"/>
            </a:endParaRPr>
          </a:p>
        </p:txBody>
      </p:sp>
      <p:grpSp>
        <p:nvGrpSpPr>
          <p:cNvPr id="13" name="Group 12">
            <a:extLst>
              <a:ext uri="{FF2B5EF4-FFF2-40B4-BE49-F238E27FC236}">
                <a16:creationId xmlns:a16="http://schemas.microsoft.com/office/drawing/2014/main" id="{ED78CD33-B535-492D-9A5D-B2F0F286B77C}"/>
              </a:ext>
            </a:extLst>
          </p:cNvPr>
          <p:cNvGrpSpPr/>
          <p:nvPr/>
        </p:nvGrpSpPr>
        <p:grpSpPr>
          <a:xfrm>
            <a:off x="3777070" y="2596772"/>
            <a:ext cx="1683205" cy="1121761"/>
            <a:chOff x="6410789" y="819970"/>
            <a:chExt cx="4322439" cy="1121761"/>
          </a:xfrm>
        </p:grpSpPr>
        <p:pic>
          <p:nvPicPr>
            <p:cNvPr id="14" name="Picture 13">
              <a:extLst>
                <a:ext uri="{FF2B5EF4-FFF2-40B4-BE49-F238E27FC236}">
                  <a16:creationId xmlns:a16="http://schemas.microsoft.com/office/drawing/2014/main" id="{36AC6D96-E670-4EFB-BC2D-0274B571D8DE}"/>
                </a:ext>
              </a:extLst>
            </p:cNvPr>
            <p:cNvPicPr>
              <a:picLocks noChangeAspect="1"/>
            </p:cNvPicPr>
            <p:nvPr/>
          </p:nvPicPr>
          <p:blipFill>
            <a:blip r:embed="rId2">
              <a:extLst>
                <a:ext uri="{BEBA8EAE-BF5A-486C-A8C5-ECC9F3942E4B}">
                  <a14:imgProps xmlns:a14="http://schemas.microsoft.com/office/drawing/2010/main">
                    <a14:imgLayer>
                      <a14:imgEffect>
                        <a14:artisticBlur/>
                      </a14:imgEffect>
                    </a14:imgLayer>
                  </a14:imgProps>
                </a:ext>
              </a:extLst>
            </a:blip>
            <a:stretch>
              <a:fillRect/>
            </a:stretch>
          </p:blipFill>
          <p:spPr>
            <a:xfrm>
              <a:off x="6410789" y="819970"/>
              <a:ext cx="4322439" cy="1121761"/>
            </a:xfrm>
            <a:prstGeom prst="rect">
              <a:avLst/>
            </a:prstGeom>
          </p:spPr>
        </p:pic>
        <p:sp>
          <p:nvSpPr>
            <p:cNvPr id="15" name="TextBox 14">
              <a:extLst>
                <a:ext uri="{FF2B5EF4-FFF2-40B4-BE49-F238E27FC236}">
                  <a16:creationId xmlns:a16="http://schemas.microsoft.com/office/drawing/2014/main" id="{981B52E5-04F9-4CCA-9A26-EB815E7DFE32}"/>
                </a:ext>
              </a:extLst>
            </p:cNvPr>
            <p:cNvSpPr txBox="1"/>
            <p:nvPr/>
          </p:nvSpPr>
          <p:spPr>
            <a:xfrm>
              <a:off x="6410789" y="915929"/>
              <a:ext cx="4001657" cy="861774"/>
            </a:xfrm>
            <a:prstGeom prst="rect">
              <a:avLst/>
            </a:prstGeom>
            <a:noFill/>
          </p:spPr>
          <p:txBody>
            <a:bodyPr wrap="square" rtlCol="0">
              <a:spAutoFit/>
            </a:bodyPr>
            <a:lstStyle/>
            <a:p>
              <a:pPr algn="ctr">
                <a:defRPr/>
              </a:pPr>
              <a:r>
                <a:rPr lang="vi-VN" sz="5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thịt</a:t>
              </a:r>
              <a:endParaRPr lang="en-US" sz="5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6" name="Group 15">
            <a:extLst>
              <a:ext uri="{FF2B5EF4-FFF2-40B4-BE49-F238E27FC236}">
                <a16:creationId xmlns:a16="http://schemas.microsoft.com/office/drawing/2014/main" id="{83A2753F-1BF9-4251-B36D-4404B48BE7EE}"/>
              </a:ext>
            </a:extLst>
          </p:cNvPr>
          <p:cNvGrpSpPr/>
          <p:nvPr/>
        </p:nvGrpSpPr>
        <p:grpSpPr>
          <a:xfrm>
            <a:off x="1216750" y="2555867"/>
            <a:ext cx="1683205" cy="1121761"/>
            <a:chOff x="6410789" y="2733385"/>
            <a:chExt cx="4350737" cy="1121761"/>
          </a:xfrm>
        </p:grpSpPr>
        <p:pic>
          <p:nvPicPr>
            <p:cNvPr id="17" name="Picture 16">
              <a:extLst>
                <a:ext uri="{FF2B5EF4-FFF2-40B4-BE49-F238E27FC236}">
                  <a16:creationId xmlns:a16="http://schemas.microsoft.com/office/drawing/2014/main" id="{409C59C0-923F-44BA-BB77-DDAD379BB34D}"/>
                </a:ext>
              </a:extLst>
            </p:cNvPr>
            <p:cNvPicPr>
              <a:picLocks noChangeAspect="1"/>
            </p:cNvPicPr>
            <p:nvPr/>
          </p:nvPicPr>
          <p:blipFill>
            <a:blip r:embed="rId3">
              <a:extLst>
                <a:ext uri="{BEBA8EAE-BF5A-486C-A8C5-ECC9F3942E4B}">
                  <a14:imgProps xmlns:a14="http://schemas.microsoft.com/office/drawing/2010/main">
                    <a14:imgLayer>
                      <a14:imgEffect>
                        <a14:artisticBlur/>
                      </a14:imgEffect>
                    </a14:imgLayer>
                  </a14:imgProps>
                </a:ext>
              </a:extLst>
            </a:blip>
            <a:stretch>
              <a:fillRect/>
            </a:stretch>
          </p:blipFill>
          <p:spPr>
            <a:xfrm>
              <a:off x="6410789" y="2733385"/>
              <a:ext cx="4322439" cy="1121761"/>
            </a:xfrm>
            <a:prstGeom prst="rect">
              <a:avLst/>
            </a:prstGeom>
          </p:spPr>
        </p:pic>
        <p:sp>
          <p:nvSpPr>
            <p:cNvPr id="18" name="TextBox 17">
              <a:extLst>
                <a:ext uri="{FF2B5EF4-FFF2-40B4-BE49-F238E27FC236}">
                  <a16:creationId xmlns:a16="http://schemas.microsoft.com/office/drawing/2014/main" id="{5112DD45-04B6-4341-B52F-C51E481DDD02}"/>
                </a:ext>
              </a:extLst>
            </p:cNvPr>
            <p:cNvSpPr txBox="1"/>
            <p:nvPr/>
          </p:nvSpPr>
          <p:spPr>
            <a:xfrm>
              <a:off x="6593234" y="2868421"/>
              <a:ext cx="4168292" cy="861774"/>
            </a:xfrm>
            <a:prstGeom prst="rect">
              <a:avLst/>
            </a:prstGeom>
            <a:noFill/>
          </p:spPr>
          <p:txBody>
            <a:bodyPr wrap="square" rtlCol="0">
              <a:spAutoFit/>
            </a:bodyPr>
            <a:lstStyle/>
            <a:p>
              <a:pPr algn="ctr">
                <a:defRPr/>
              </a:pPr>
              <a:r>
                <a:rPr lang="vi-VN" sz="5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rau</a:t>
              </a:r>
              <a:endParaRPr lang="en-US" sz="5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9" name="Group 18">
            <a:extLst>
              <a:ext uri="{FF2B5EF4-FFF2-40B4-BE49-F238E27FC236}">
                <a16:creationId xmlns:a16="http://schemas.microsoft.com/office/drawing/2014/main" id="{82581FAD-0CC0-4D0A-81AE-2CB434FFE815}"/>
              </a:ext>
            </a:extLst>
          </p:cNvPr>
          <p:cNvGrpSpPr/>
          <p:nvPr/>
        </p:nvGrpSpPr>
        <p:grpSpPr>
          <a:xfrm>
            <a:off x="6219823" y="2579747"/>
            <a:ext cx="1683205" cy="1121761"/>
            <a:chOff x="6410789" y="819970"/>
            <a:chExt cx="4322439" cy="1121761"/>
          </a:xfrm>
        </p:grpSpPr>
        <p:pic>
          <p:nvPicPr>
            <p:cNvPr id="20" name="Picture 19">
              <a:extLst>
                <a:ext uri="{FF2B5EF4-FFF2-40B4-BE49-F238E27FC236}">
                  <a16:creationId xmlns:a16="http://schemas.microsoft.com/office/drawing/2014/main" id="{7368A64C-A2F9-49C2-B678-32673EE299E6}"/>
                </a:ext>
              </a:extLst>
            </p:cNvPr>
            <p:cNvPicPr>
              <a:picLocks noChangeAspect="1"/>
            </p:cNvPicPr>
            <p:nvPr/>
          </p:nvPicPr>
          <p:blipFill>
            <a:blip r:embed="rId2">
              <a:extLst>
                <a:ext uri="{BEBA8EAE-BF5A-486C-A8C5-ECC9F3942E4B}">
                  <a14:imgProps xmlns:a14="http://schemas.microsoft.com/office/drawing/2010/main">
                    <a14:imgLayer>
                      <a14:imgEffect>
                        <a14:artisticBlur/>
                      </a14:imgEffect>
                    </a14:imgLayer>
                  </a14:imgProps>
                </a:ext>
              </a:extLst>
            </a:blip>
            <a:stretch>
              <a:fillRect/>
            </a:stretch>
          </p:blipFill>
          <p:spPr>
            <a:xfrm>
              <a:off x="6410789" y="819970"/>
              <a:ext cx="4322439" cy="1121761"/>
            </a:xfrm>
            <a:prstGeom prst="rect">
              <a:avLst/>
            </a:prstGeom>
          </p:spPr>
        </p:pic>
        <p:sp>
          <p:nvSpPr>
            <p:cNvPr id="21" name="TextBox 20">
              <a:extLst>
                <a:ext uri="{FF2B5EF4-FFF2-40B4-BE49-F238E27FC236}">
                  <a16:creationId xmlns:a16="http://schemas.microsoft.com/office/drawing/2014/main" id="{5D223C0D-CFAD-4919-B8DD-FC6D7001499C}"/>
                </a:ext>
              </a:extLst>
            </p:cNvPr>
            <p:cNvSpPr txBox="1"/>
            <p:nvPr/>
          </p:nvSpPr>
          <p:spPr>
            <a:xfrm>
              <a:off x="6735045" y="915929"/>
              <a:ext cx="3858659" cy="861774"/>
            </a:xfrm>
            <a:prstGeom prst="rect">
              <a:avLst/>
            </a:prstGeom>
            <a:noFill/>
          </p:spPr>
          <p:txBody>
            <a:bodyPr wrap="square" rtlCol="0">
              <a:spAutoFit/>
            </a:bodyPr>
            <a:lstStyle/>
            <a:p>
              <a:pPr algn="ctr">
                <a:defRPr/>
              </a:pPr>
              <a:r>
                <a:rPr lang="vi-VN" sz="5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cá</a:t>
              </a:r>
              <a:endParaRPr lang="en-US" sz="5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3078223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ppt_x"/>
                                          </p:val>
                                        </p:tav>
                                        <p:tav tm="100000">
                                          <p:val>
                                            <p:strVal val="#ppt_x"/>
                                          </p:val>
                                        </p:tav>
                                      </p:tavLst>
                                    </p:anim>
                                    <p:anim calcmode="lin" valueType="num">
                                      <p:cBhvr additive="base">
                                        <p:cTn id="19" dur="500" fill="hold"/>
                                        <p:tgtEl>
                                          <p:spTgt spid="16"/>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2" presetClass="entr" presetSubtype="4" fill="hold" nodeType="after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ppt_x"/>
                                          </p:val>
                                        </p:tav>
                                        <p:tav tm="100000">
                                          <p:val>
                                            <p:strVal val="#ppt_x"/>
                                          </p:val>
                                        </p:tav>
                                      </p:tavLst>
                                    </p:anim>
                                    <p:anim calcmode="lin" valueType="num">
                                      <p:cBhvr additive="base">
                                        <p:cTn id="2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9C59C0-923F-44BA-BB77-DDAD379BB34D}"/>
              </a:ext>
            </a:extLst>
          </p:cNvPr>
          <p:cNvPicPr>
            <a:picLocks noChangeAspect="1"/>
          </p:cNvPicPr>
          <p:nvPr/>
        </p:nvPicPr>
        <p:blipFill>
          <a:blip r:embed="rId2">
            <a:extLst>
              <a:ext uri="{BEBA8EAE-BF5A-486C-A8C5-ECC9F3942E4B}">
                <a14:imgProps xmlns:a14="http://schemas.microsoft.com/office/drawing/2010/main">
                  <a14:imgLayer r:embed="rId3">
                    <a14:imgEffect>
                      <a14:artisticBlur/>
                    </a14:imgEffect>
                  </a14:imgLayer>
                </a14:imgProps>
              </a:ext>
            </a:extLst>
          </a:blip>
          <a:stretch>
            <a:fillRect/>
          </a:stretch>
        </p:blipFill>
        <p:spPr>
          <a:xfrm>
            <a:off x="3035300" y="1851935"/>
            <a:ext cx="1841500" cy="1121761"/>
          </a:xfrm>
          <a:prstGeom prst="rect">
            <a:avLst/>
          </a:prstGeom>
        </p:spPr>
      </p:pic>
      <p:sp>
        <p:nvSpPr>
          <p:cNvPr id="3" name="TextBox 2">
            <a:extLst>
              <a:ext uri="{FF2B5EF4-FFF2-40B4-BE49-F238E27FC236}">
                <a16:creationId xmlns:a16="http://schemas.microsoft.com/office/drawing/2014/main" id="{5112DD45-04B6-4341-B52F-C51E481DDD02}"/>
              </a:ext>
            </a:extLst>
          </p:cNvPr>
          <p:cNvSpPr txBox="1"/>
          <p:nvPr/>
        </p:nvSpPr>
        <p:spPr>
          <a:xfrm>
            <a:off x="2995284" y="1821057"/>
            <a:ext cx="1841500" cy="1107996"/>
          </a:xfrm>
          <a:prstGeom prst="rect">
            <a:avLst/>
          </a:prstGeom>
          <a:noFill/>
        </p:spPr>
        <p:txBody>
          <a:bodyPr wrap="square" rtlCol="0">
            <a:spAutoFit/>
          </a:bodyPr>
          <a:lstStyle/>
          <a:p>
            <a:pPr algn="ctr">
              <a:defRPr/>
            </a:pPr>
            <a:r>
              <a:rPr lang="vi-VN" sz="6600" b="1">
                <a:solidFill>
                  <a:prstClr val="white"/>
                </a:solidFill>
                <a:latin typeface="+mj-lt"/>
                <a:ea typeface="Arial-Rounded" panose="020B0500000000000000" pitchFamily="34" charset="0"/>
                <a:cs typeface="Arial-Rounded" panose="020B0500000000000000" pitchFamily="34" charset="0"/>
              </a:rPr>
              <a:t>rau</a:t>
            </a:r>
            <a:endParaRPr lang="en-US" sz="6600" b="1" dirty="0">
              <a:solidFill>
                <a:prstClr val="white"/>
              </a:solidFill>
              <a:latin typeface="+mj-lt"/>
              <a:ea typeface="Arial-Rounded" panose="020B0500000000000000" pitchFamily="34" charset="0"/>
              <a:cs typeface="Arial-Rounded" panose="020B0500000000000000" pitchFamily="34" charset="0"/>
            </a:endParaRPr>
          </a:p>
        </p:txBody>
      </p:sp>
      <p:sp>
        <p:nvSpPr>
          <p:cNvPr id="5" name="Rectangle 4"/>
          <p:cNvSpPr/>
          <p:nvPr/>
        </p:nvSpPr>
        <p:spPr>
          <a:xfrm>
            <a:off x="939591" y="3463896"/>
            <a:ext cx="1536700" cy="66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27323" y="3412863"/>
            <a:ext cx="1536701" cy="646331"/>
          </a:xfrm>
          <a:prstGeom prst="rect">
            <a:avLst/>
          </a:prstGeom>
          <a:noFill/>
        </p:spPr>
        <p:txBody>
          <a:bodyPr wrap="square" rtlCol="0">
            <a:spAutoFit/>
          </a:bodyPr>
          <a:lstStyle/>
          <a:p>
            <a:pPr algn="ctr"/>
            <a:r>
              <a:rPr lang="vi-VN" sz="3600">
                <a:solidFill>
                  <a:schemeClr val="bg1"/>
                </a:solidFill>
                <a:latin typeface="+mj-lt"/>
              </a:rPr>
              <a:t>luộc</a:t>
            </a:r>
            <a:endParaRPr lang="en-US" sz="3600">
              <a:solidFill>
                <a:schemeClr val="bg1"/>
              </a:solidFill>
              <a:latin typeface="+mj-lt"/>
            </a:endParaRPr>
          </a:p>
        </p:txBody>
      </p:sp>
      <p:cxnSp>
        <p:nvCxnSpPr>
          <p:cNvPr id="8" name="Straight Arrow Connector 7"/>
          <p:cNvCxnSpPr/>
          <p:nvPr/>
        </p:nvCxnSpPr>
        <p:spPr>
          <a:xfrm>
            <a:off x="2464025" y="945467"/>
            <a:ext cx="685575" cy="9469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943127" y="1165726"/>
            <a:ext cx="1536700" cy="66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43127" y="1929791"/>
            <a:ext cx="1536700" cy="66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latin typeface="+mj-lt"/>
              </a:rPr>
              <a:t>xào</a:t>
            </a:r>
            <a:endParaRPr lang="en-US" sz="3600">
              <a:latin typeface="+mj-lt"/>
            </a:endParaRPr>
          </a:p>
        </p:txBody>
      </p:sp>
      <p:sp>
        <p:nvSpPr>
          <p:cNvPr id="16" name="TextBox 15"/>
          <p:cNvSpPr txBox="1"/>
          <p:nvPr/>
        </p:nvSpPr>
        <p:spPr>
          <a:xfrm>
            <a:off x="1162274" y="1154852"/>
            <a:ext cx="1066800" cy="646331"/>
          </a:xfrm>
          <a:prstGeom prst="rect">
            <a:avLst/>
          </a:prstGeom>
          <a:noFill/>
        </p:spPr>
        <p:txBody>
          <a:bodyPr wrap="square" rtlCol="0">
            <a:spAutoFit/>
          </a:bodyPr>
          <a:lstStyle/>
          <a:p>
            <a:pPr algn="ctr"/>
            <a:r>
              <a:rPr lang="vi-VN" sz="3600" dirty="0">
                <a:solidFill>
                  <a:schemeClr val="bg1"/>
                </a:solidFill>
                <a:latin typeface="+mj-lt"/>
              </a:rPr>
              <a:t>rửa</a:t>
            </a:r>
            <a:r>
              <a:rPr lang="vi-VN" sz="3600" dirty="0"/>
              <a:t> </a:t>
            </a:r>
            <a:endParaRPr lang="en-US" sz="3600" dirty="0"/>
          </a:p>
        </p:txBody>
      </p:sp>
      <p:cxnSp>
        <p:nvCxnSpPr>
          <p:cNvPr id="18" name="Straight Arrow Connector 17"/>
          <p:cNvCxnSpPr/>
          <p:nvPr/>
        </p:nvCxnSpPr>
        <p:spPr>
          <a:xfrm>
            <a:off x="2425701" y="2077659"/>
            <a:ext cx="609211" cy="2507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2425701" y="2504891"/>
            <a:ext cx="606127" cy="5177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946599" y="2702341"/>
            <a:ext cx="1536700" cy="66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latin typeface="+mj-lt"/>
              </a:rPr>
              <a:t>thái</a:t>
            </a:r>
            <a:endParaRPr lang="en-US" sz="3600">
              <a:latin typeface="+mj-lt"/>
            </a:endParaRPr>
          </a:p>
        </p:txBody>
      </p:sp>
      <p:cxnSp>
        <p:nvCxnSpPr>
          <p:cNvPr id="30" name="Straight Arrow Connector 29"/>
          <p:cNvCxnSpPr/>
          <p:nvPr/>
        </p:nvCxnSpPr>
        <p:spPr>
          <a:xfrm flipV="1">
            <a:off x="2495117" y="2844523"/>
            <a:ext cx="590886" cy="6712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1" name="Picture 30"/>
          <p:cNvPicPr>
            <a:picLocks noChangeAspect="1"/>
          </p:cNvPicPr>
          <p:nvPr/>
        </p:nvPicPr>
        <p:blipFill>
          <a:blip r:embed="rId4"/>
          <a:stretch>
            <a:fillRect/>
          </a:stretch>
        </p:blipFill>
        <p:spPr>
          <a:xfrm>
            <a:off x="9664700" y="925789"/>
            <a:ext cx="1583636" cy="1341236"/>
          </a:xfrm>
          <a:prstGeom prst="rect">
            <a:avLst/>
          </a:prstGeom>
        </p:spPr>
      </p:pic>
      <p:pic>
        <p:nvPicPr>
          <p:cNvPr id="32" name="Picture 31"/>
          <p:cNvPicPr>
            <a:picLocks noChangeAspect="1"/>
          </p:cNvPicPr>
          <p:nvPr/>
        </p:nvPicPr>
        <p:blipFill>
          <a:blip r:embed="rId4"/>
          <a:stretch>
            <a:fillRect/>
          </a:stretch>
        </p:blipFill>
        <p:spPr>
          <a:xfrm>
            <a:off x="10053252" y="925789"/>
            <a:ext cx="1647136" cy="1341236"/>
          </a:xfrm>
          <a:prstGeom prst="rect">
            <a:avLst/>
          </a:prstGeom>
        </p:spPr>
      </p:pic>
      <p:grpSp>
        <p:nvGrpSpPr>
          <p:cNvPr id="34" name="Group 33">
            <a:extLst>
              <a:ext uri="{FF2B5EF4-FFF2-40B4-BE49-F238E27FC236}">
                <a16:creationId xmlns:a16="http://schemas.microsoft.com/office/drawing/2014/main" id="{ED78CD33-B535-492D-9A5D-B2F0F286B77C}"/>
              </a:ext>
            </a:extLst>
          </p:cNvPr>
          <p:cNvGrpSpPr/>
          <p:nvPr/>
        </p:nvGrpSpPr>
        <p:grpSpPr>
          <a:xfrm>
            <a:off x="9596416" y="978494"/>
            <a:ext cx="2150057" cy="1160491"/>
            <a:chOff x="6092720" y="781240"/>
            <a:chExt cx="4640508" cy="1160491"/>
          </a:xfrm>
        </p:grpSpPr>
        <p:pic>
          <p:nvPicPr>
            <p:cNvPr id="35" name="Picture 34">
              <a:extLst>
                <a:ext uri="{FF2B5EF4-FFF2-40B4-BE49-F238E27FC236}">
                  <a16:creationId xmlns:a16="http://schemas.microsoft.com/office/drawing/2014/main" id="{36AC6D96-E670-4EFB-BC2D-0274B571D8DE}"/>
                </a:ext>
              </a:extLst>
            </p:cNvPr>
            <p:cNvPicPr>
              <a:picLocks noChangeAspect="1"/>
            </p:cNvPicPr>
            <p:nvPr/>
          </p:nvPicPr>
          <p:blipFill>
            <a:blip r:embed="rId5">
              <a:extLst>
                <a:ext uri="{BEBA8EAE-BF5A-486C-A8C5-ECC9F3942E4B}">
                  <a14:imgProps xmlns:a14="http://schemas.microsoft.com/office/drawing/2010/main">
                    <a14:imgLayer r:embed="rId6">
                      <a14:imgEffect>
                        <a14:artisticBlur/>
                      </a14:imgEffect>
                    </a14:imgLayer>
                  </a14:imgProps>
                </a:ext>
              </a:extLst>
            </a:blip>
            <a:stretch>
              <a:fillRect/>
            </a:stretch>
          </p:blipFill>
          <p:spPr>
            <a:xfrm>
              <a:off x="6410789" y="819970"/>
              <a:ext cx="4322439" cy="1121761"/>
            </a:xfrm>
            <a:prstGeom prst="rect">
              <a:avLst/>
            </a:prstGeom>
          </p:spPr>
        </p:pic>
        <p:sp>
          <p:nvSpPr>
            <p:cNvPr id="36" name="TextBox 35">
              <a:extLst>
                <a:ext uri="{FF2B5EF4-FFF2-40B4-BE49-F238E27FC236}">
                  <a16:creationId xmlns:a16="http://schemas.microsoft.com/office/drawing/2014/main" id="{981B52E5-04F9-4CCA-9A26-EB815E7DFE32}"/>
                </a:ext>
              </a:extLst>
            </p:cNvPr>
            <p:cNvSpPr txBox="1"/>
            <p:nvPr/>
          </p:nvSpPr>
          <p:spPr>
            <a:xfrm>
              <a:off x="6092720" y="781240"/>
              <a:ext cx="4612392" cy="1107996"/>
            </a:xfrm>
            <a:prstGeom prst="rect">
              <a:avLst/>
            </a:prstGeom>
            <a:noFill/>
          </p:spPr>
          <p:txBody>
            <a:bodyPr wrap="square" rtlCol="0">
              <a:spAutoFit/>
            </a:bodyPr>
            <a:lstStyle/>
            <a:p>
              <a:pPr algn="ctr">
                <a:defRPr/>
              </a:pPr>
              <a:r>
                <a:rPr lang="vi-VN" sz="6600" b="1">
                  <a:solidFill>
                    <a:prstClr val="white"/>
                  </a:solidFill>
                  <a:latin typeface="+mj-lt"/>
                  <a:ea typeface="Arial-Rounded" panose="020B0500000000000000" pitchFamily="34" charset="0"/>
                  <a:cs typeface="Arial-Rounded" panose="020B0500000000000000" pitchFamily="34" charset="0"/>
                </a:rPr>
                <a:t>thịt</a:t>
              </a:r>
              <a:endParaRPr lang="en-US" sz="6600" b="1" dirty="0">
                <a:solidFill>
                  <a:prstClr val="white"/>
                </a:solidFill>
                <a:latin typeface="+mj-lt"/>
                <a:ea typeface="Arial-Rounded" panose="020B0500000000000000" pitchFamily="34" charset="0"/>
                <a:cs typeface="Arial-Rounded" panose="020B0500000000000000" pitchFamily="34" charset="0"/>
              </a:endParaRPr>
            </a:p>
          </p:txBody>
        </p:sp>
      </p:grpSp>
      <p:sp>
        <p:nvSpPr>
          <p:cNvPr id="38" name="Rounded Rectangle 37"/>
          <p:cNvSpPr/>
          <p:nvPr/>
        </p:nvSpPr>
        <p:spPr>
          <a:xfrm>
            <a:off x="7383586" y="302540"/>
            <a:ext cx="1498600" cy="653619"/>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442477" y="218073"/>
            <a:ext cx="1170499" cy="1200329"/>
          </a:xfrm>
          <a:prstGeom prst="rect">
            <a:avLst/>
          </a:prstGeom>
          <a:noFill/>
        </p:spPr>
        <p:txBody>
          <a:bodyPr wrap="square" rtlCol="0">
            <a:spAutoFit/>
          </a:bodyPr>
          <a:lstStyle/>
          <a:p>
            <a:pPr algn="ctr"/>
            <a:r>
              <a:rPr lang="vi-VN" sz="3600">
                <a:solidFill>
                  <a:schemeClr val="accent4">
                    <a:lumMod val="40000"/>
                    <a:lumOff val="60000"/>
                  </a:schemeClr>
                </a:solidFill>
                <a:latin typeface="+mj-lt"/>
              </a:rPr>
              <a:t>mua</a:t>
            </a:r>
            <a:endParaRPr lang="en-US" sz="3600">
              <a:solidFill>
                <a:schemeClr val="accent4">
                  <a:lumMod val="40000"/>
                  <a:lumOff val="60000"/>
                </a:schemeClr>
              </a:solidFill>
              <a:latin typeface="+mj-lt"/>
            </a:endParaRPr>
          </a:p>
          <a:p>
            <a:pPr algn="ctr"/>
            <a:r>
              <a:rPr lang="vi-VN" sz="3600">
                <a:solidFill>
                  <a:srgbClr val="FFFF00"/>
                </a:solidFill>
              </a:rPr>
              <a:t> </a:t>
            </a:r>
            <a:endParaRPr lang="en-US" sz="3600">
              <a:solidFill>
                <a:srgbClr val="FFFF00"/>
              </a:solidFill>
            </a:endParaRPr>
          </a:p>
        </p:txBody>
      </p:sp>
      <p:cxnSp>
        <p:nvCxnSpPr>
          <p:cNvPr id="41" name="Straight Arrow Connector 40"/>
          <p:cNvCxnSpPr/>
          <p:nvPr/>
        </p:nvCxnSpPr>
        <p:spPr>
          <a:xfrm>
            <a:off x="8902700" y="1216905"/>
            <a:ext cx="632672" cy="2051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5" name="Picture 44"/>
          <p:cNvPicPr>
            <a:picLocks noChangeAspect="1"/>
          </p:cNvPicPr>
          <p:nvPr/>
        </p:nvPicPr>
        <p:blipFill>
          <a:blip r:embed="rId7"/>
          <a:stretch>
            <a:fillRect/>
          </a:stretch>
        </p:blipFill>
        <p:spPr>
          <a:xfrm>
            <a:off x="413831" y="4509154"/>
            <a:ext cx="3053269" cy="2465689"/>
          </a:xfrm>
          <a:prstGeom prst="rect">
            <a:avLst/>
          </a:prstGeom>
        </p:spPr>
      </p:pic>
      <p:cxnSp>
        <p:nvCxnSpPr>
          <p:cNvPr id="47" name="Straight Arrow Connector 46"/>
          <p:cNvCxnSpPr/>
          <p:nvPr/>
        </p:nvCxnSpPr>
        <p:spPr>
          <a:xfrm>
            <a:off x="8855146" y="818237"/>
            <a:ext cx="665249" cy="3928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0" name="Picture 49"/>
          <p:cNvPicPr>
            <a:picLocks noChangeAspect="1"/>
          </p:cNvPicPr>
          <p:nvPr/>
        </p:nvPicPr>
        <p:blipFill>
          <a:blip r:embed="rId8"/>
          <a:stretch>
            <a:fillRect/>
          </a:stretch>
        </p:blipFill>
        <p:spPr>
          <a:xfrm>
            <a:off x="953390" y="290886"/>
            <a:ext cx="1548518" cy="969694"/>
          </a:xfrm>
          <a:prstGeom prst="rect">
            <a:avLst/>
          </a:prstGeom>
        </p:spPr>
      </p:pic>
      <p:cxnSp>
        <p:nvCxnSpPr>
          <p:cNvPr id="52" name="Straight Arrow Connector 51"/>
          <p:cNvCxnSpPr>
            <a:stCxn id="9" idx="3"/>
          </p:cNvCxnSpPr>
          <p:nvPr/>
        </p:nvCxnSpPr>
        <p:spPr>
          <a:xfrm>
            <a:off x="2479827" y="1495926"/>
            <a:ext cx="555085" cy="5535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7" name="Picture 56"/>
          <p:cNvPicPr>
            <a:picLocks noChangeAspect="1"/>
          </p:cNvPicPr>
          <p:nvPr/>
        </p:nvPicPr>
        <p:blipFill>
          <a:blip r:embed="rId9"/>
          <a:stretch>
            <a:fillRect/>
          </a:stretch>
        </p:blipFill>
        <p:spPr>
          <a:xfrm>
            <a:off x="7383172" y="1820985"/>
            <a:ext cx="1511939" cy="664522"/>
          </a:xfrm>
          <a:prstGeom prst="rect">
            <a:avLst/>
          </a:prstGeom>
        </p:spPr>
      </p:pic>
      <p:pic>
        <p:nvPicPr>
          <p:cNvPr id="59" name="Picture 58"/>
          <p:cNvPicPr>
            <a:picLocks noChangeAspect="1"/>
          </p:cNvPicPr>
          <p:nvPr/>
        </p:nvPicPr>
        <p:blipFill>
          <a:blip r:embed="rId10"/>
          <a:stretch>
            <a:fillRect/>
          </a:stretch>
        </p:blipFill>
        <p:spPr>
          <a:xfrm>
            <a:off x="7389368" y="1051391"/>
            <a:ext cx="1505843" cy="664522"/>
          </a:xfrm>
          <a:prstGeom prst="rect">
            <a:avLst/>
          </a:prstGeom>
        </p:spPr>
      </p:pic>
      <p:sp>
        <p:nvSpPr>
          <p:cNvPr id="60" name="TextBox 59"/>
          <p:cNvSpPr txBox="1"/>
          <p:nvPr/>
        </p:nvSpPr>
        <p:spPr>
          <a:xfrm>
            <a:off x="7506372" y="1014643"/>
            <a:ext cx="1076760" cy="646331"/>
          </a:xfrm>
          <a:prstGeom prst="rect">
            <a:avLst/>
          </a:prstGeom>
          <a:noFill/>
        </p:spPr>
        <p:txBody>
          <a:bodyPr wrap="square" rtlCol="0">
            <a:spAutoFit/>
          </a:bodyPr>
          <a:lstStyle/>
          <a:p>
            <a:pPr algn="ctr"/>
            <a:r>
              <a:rPr lang="vi-VN" sz="3600">
                <a:solidFill>
                  <a:schemeClr val="accent4">
                    <a:lumMod val="40000"/>
                    <a:lumOff val="60000"/>
                  </a:schemeClr>
                </a:solidFill>
                <a:latin typeface="+mj-lt"/>
              </a:rPr>
              <a:t>rửa</a:t>
            </a:r>
            <a:endParaRPr lang="en-US" sz="3600">
              <a:solidFill>
                <a:schemeClr val="accent4">
                  <a:lumMod val="40000"/>
                  <a:lumOff val="60000"/>
                </a:schemeClr>
              </a:solidFill>
              <a:latin typeface="+mj-lt"/>
            </a:endParaRPr>
          </a:p>
        </p:txBody>
      </p:sp>
      <p:sp>
        <p:nvSpPr>
          <p:cNvPr id="61" name="TextBox 60"/>
          <p:cNvSpPr txBox="1"/>
          <p:nvPr/>
        </p:nvSpPr>
        <p:spPr>
          <a:xfrm>
            <a:off x="7452909" y="1815820"/>
            <a:ext cx="1265542" cy="646331"/>
          </a:xfrm>
          <a:prstGeom prst="rect">
            <a:avLst/>
          </a:prstGeom>
          <a:noFill/>
        </p:spPr>
        <p:txBody>
          <a:bodyPr wrap="square" rtlCol="0">
            <a:spAutoFit/>
          </a:bodyPr>
          <a:lstStyle/>
          <a:p>
            <a:r>
              <a:rPr lang="vi-VN" sz="3600">
                <a:latin typeface="+mj-lt"/>
              </a:rPr>
              <a:t>  </a:t>
            </a:r>
            <a:r>
              <a:rPr lang="vi-VN" sz="3600">
                <a:solidFill>
                  <a:schemeClr val="accent4">
                    <a:lumMod val="40000"/>
                    <a:lumOff val="60000"/>
                  </a:schemeClr>
                </a:solidFill>
                <a:latin typeface="+mj-lt"/>
              </a:rPr>
              <a:t>cắt</a:t>
            </a:r>
            <a:endParaRPr lang="en-US" sz="3600">
              <a:solidFill>
                <a:schemeClr val="accent4">
                  <a:lumMod val="40000"/>
                  <a:lumOff val="60000"/>
                </a:schemeClr>
              </a:solidFill>
              <a:latin typeface="+mj-lt"/>
            </a:endParaRPr>
          </a:p>
        </p:txBody>
      </p:sp>
      <p:pic>
        <p:nvPicPr>
          <p:cNvPr id="63" name="Picture 62"/>
          <p:cNvPicPr>
            <a:picLocks noChangeAspect="1"/>
          </p:cNvPicPr>
          <p:nvPr/>
        </p:nvPicPr>
        <p:blipFill>
          <a:blip r:embed="rId11"/>
          <a:stretch>
            <a:fillRect/>
          </a:stretch>
        </p:blipFill>
        <p:spPr>
          <a:xfrm>
            <a:off x="7397636" y="2590191"/>
            <a:ext cx="1511939" cy="664522"/>
          </a:xfrm>
          <a:prstGeom prst="rect">
            <a:avLst/>
          </a:prstGeom>
        </p:spPr>
      </p:pic>
      <p:sp>
        <p:nvSpPr>
          <p:cNvPr id="64" name="TextBox 63"/>
          <p:cNvSpPr txBox="1"/>
          <p:nvPr/>
        </p:nvSpPr>
        <p:spPr>
          <a:xfrm>
            <a:off x="7530104" y="2674729"/>
            <a:ext cx="1111151" cy="646331"/>
          </a:xfrm>
          <a:prstGeom prst="rect">
            <a:avLst/>
          </a:prstGeom>
          <a:noFill/>
        </p:spPr>
        <p:txBody>
          <a:bodyPr wrap="square" rtlCol="0">
            <a:spAutoFit/>
          </a:bodyPr>
          <a:lstStyle/>
          <a:p>
            <a:pPr algn="ctr"/>
            <a:r>
              <a:rPr lang="vi-VN" sz="3600">
                <a:solidFill>
                  <a:schemeClr val="accent4">
                    <a:lumMod val="40000"/>
                    <a:lumOff val="60000"/>
                  </a:schemeClr>
                </a:solidFill>
                <a:latin typeface="+mj-lt"/>
              </a:rPr>
              <a:t>kho</a:t>
            </a:r>
            <a:endParaRPr lang="en-US" sz="3600">
              <a:solidFill>
                <a:schemeClr val="accent4">
                  <a:lumMod val="40000"/>
                  <a:lumOff val="60000"/>
                </a:schemeClr>
              </a:solidFill>
              <a:latin typeface="+mj-lt"/>
            </a:endParaRPr>
          </a:p>
        </p:txBody>
      </p:sp>
      <p:cxnSp>
        <p:nvCxnSpPr>
          <p:cNvPr id="66" name="Straight Arrow Connector 65"/>
          <p:cNvCxnSpPr>
            <a:stCxn id="57" idx="3"/>
          </p:cNvCxnSpPr>
          <p:nvPr/>
        </p:nvCxnSpPr>
        <p:spPr>
          <a:xfrm flipV="1">
            <a:off x="8895111" y="1715913"/>
            <a:ext cx="625284" cy="4373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V="1">
            <a:off x="8976688" y="1993121"/>
            <a:ext cx="699852" cy="8294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70" name="Picture 69"/>
          <p:cNvPicPr>
            <a:picLocks noChangeAspect="1"/>
          </p:cNvPicPr>
          <p:nvPr/>
        </p:nvPicPr>
        <p:blipFill>
          <a:blip r:embed="rId12"/>
          <a:stretch>
            <a:fillRect/>
          </a:stretch>
        </p:blipFill>
        <p:spPr>
          <a:xfrm>
            <a:off x="10364369" y="3340726"/>
            <a:ext cx="1591794" cy="664522"/>
          </a:xfrm>
          <a:prstGeom prst="rect">
            <a:avLst/>
          </a:prstGeom>
        </p:spPr>
      </p:pic>
      <p:pic>
        <p:nvPicPr>
          <p:cNvPr id="71" name="Picture 70"/>
          <p:cNvPicPr>
            <a:picLocks noChangeAspect="1"/>
          </p:cNvPicPr>
          <p:nvPr/>
        </p:nvPicPr>
        <p:blipFill>
          <a:blip r:embed="rId12"/>
          <a:stretch>
            <a:fillRect/>
          </a:stretch>
        </p:blipFill>
        <p:spPr>
          <a:xfrm>
            <a:off x="7491461" y="3333329"/>
            <a:ext cx="1511939" cy="664522"/>
          </a:xfrm>
          <a:prstGeom prst="rect">
            <a:avLst/>
          </a:prstGeom>
        </p:spPr>
      </p:pic>
      <p:sp>
        <p:nvSpPr>
          <p:cNvPr id="73" name="TextBox 72"/>
          <p:cNvSpPr txBox="1"/>
          <p:nvPr/>
        </p:nvSpPr>
        <p:spPr>
          <a:xfrm>
            <a:off x="7825084" y="3269334"/>
            <a:ext cx="1239995" cy="646331"/>
          </a:xfrm>
          <a:prstGeom prst="rect">
            <a:avLst/>
          </a:prstGeom>
          <a:noFill/>
        </p:spPr>
        <p:txBody>
          <a:bodyPr wrap="square" rtlCol="0">
            <a:spAutoFit/>
          </a:bodyPr>
          <a:lstStyle/>
          <a:p>
            <a:r>
              <a:rPr lang="vi-VN" sz="3600">
                <a:solidFill>
                  <a:schemeClr val="accent4">
                    <a:lumMod val="40000"/>
                    <a:lumOff val="60000"/>
                  </a:schemeClr>
                </a:solidFill>
                <a:latin typeface="+mj-lt"/>
              </a:rPr>
              <a:t>rang</a:t>
            </a:r>
            <a:endParaRPr lang="en-US" sz="3600">
              <a:solidFill>
                <a:schemeClr val="accent4">
                  <a:lumMod val="40000"/>
                  <a:lumOff val="60000"/>
                </a:schemeClr>
              </a:solidFill>
              <a:latin typeface="+mj-lt"/>
            </a:endParaRPr>
          </a:p>
        </p:txBody>
      </p:sp>
      <p:sp>
        <p:nvSpPr>
          <p:cNvPr id="74" name="TextBox 73"/>
          <p:cNvSpPr txBox="1"/>
          <p:nvPr/>
        </p:nvSpPr>
        <p:spPr>
          <a:xfrm>
            <a:off x="10528741" y="3349822"/>
            <a:ext cx="1427421" cy="646331"/>
          </a:xfrm>
          <a:prstGeom prst="rect">
            <a:avLst/>
          </a:prstGeom>
          <a:noFill/>
        </p:spPr>
        <p:txBody>
          <a:bodyPr wrap="square" rtlCol="0">
            <a:spAutoFit/>
          </a:bodyPr>
          <a:lstStyle/>
          <a:p>
            <a:r>
              <a:rPr lang="vi-VN" sz="3600">
                <a:solidFill>
                  <a:schemeClr val="accent4">
                    <a:lumMod val="40000"/>
                    <a:lumOff val="60000"/>
                  </a:schemeClr>
                </a:solidFill>
                <a:latin typeface="+mj-lt"/>
              </a:rPr>
              <a:t>nướng</a:t>
            </a:r>
            <a:endParaRPr lang="en-US" sz="3600">
              <a:solidFill>
                <a:schemeClr val="accent4">
                  <a:lumMod val="40000"/>
                  <a:lumOff val="60000"/>
                </a:schemeClr>
              </a:solidFill>
              <a:latin typeface="+mj-lt"/>
            </a:endParaRPr>
          </a:p>
        </p:txBody>
      </p:sp>
      <p:cxnSp>
        <p:nvCxnSpPr>
          <p:cNvPr id="76" name="Straight Arrow Connector 75"/>
          <p:cNvCxnSpPr/>
          <p:nvPr/>
        </p:nvCxnSpPr>
        <p:spPr>
          <a:xfrm flipV="1">
            <a:off x="9469617" y="2403625"/>
            <a:ext cx="472589" cy="13993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H="1" flipV="1">
            <a:off x="10509143" y="2276121"/>
            <a:ext cx="193033" cy="10593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a:off x="5892258" y="3244334"/>
            <a:ext cx="407484" cy="369332"/>
          </a:xfrm>
          <a:prstGeom prst="rect">
            <a:avLst/>
          </a:prstGeom>
        </p:spPr>
        <p:txBody>
          <a:bodyPr wrap="none">
            <a:spAutoFit/>
          </a:bodyPr>
          <a:lstStyle/>
          <a:p>
            <a:pPr algn="ctr">
              <a:defRPr/>
            </a:pPr>
            <a:r>
              <a:rPr lang="vi-VN" b="1">
                <a:solidFill>
                  <a:prstClr val="white"/>
                </a:solidFill>
                <a:latin typeface="Arial-Rounded" panose="020B0500000000000000" pitchFamily="34" charset="0"/>
                <a:ea typeface="Arial-Rounded" panose="020B0500000000000000" pitchFamily="34" charset="0"/>
                <a:cs typeface="Arial-Rounded" panose="020B0500000000000000" pitchFamily="34" charset="0"/>
              </a:rPr>
              <a:t>cá</a:t>
            </a:r>
            <a:endParaRPr lang="en-US"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83" name="Picture 82"/>
          <p:cNvPicPr>
            <a:picLocks noChangeAspect="1"/>
          </p:cNvPicPr>
          <p:nvPr/>
        </p:nvPicPr>
        <p:blipFill>
          <a:blip r:embed="rId13"/>
          <a:stretch>
            <a:fillRect/>
          </a:stretch>
        </p:blipFill>
        <p:spPr>
          <a:xfrm>
            <a:off x="5327837" y="5652483"/>
            <a:ext cx="2533464" cy="1017097"/>
          </a:xfrm>
          <a:prstGeom prst="rect">
            <a:avLst/>
          </a:prstGeom>
        </p:spPr>
      </p:pic>
      <p:sp>
        <p:nvSpPr>
          <p:cNvPr id="84" name="TextBox 83"/>
          <p:cNvSpPr txBox="1"/>
          <p:nvPr/>
        </p:nvSpPr>
        <p:spPr>
          <a:xfrm>
            <a:off x="5567767" y="5481472"/>
            <a:ext cx="1891304" cy="1107996"/>
          </a:xfrm>
          <a:prstGeom prst="rect">
            <a:avLst/>
          </a:prstGeom>
          <a:noFill/>
        </p:spPr>
        <p:txBody>
          <a:bodyPr wrap="square" rtlCol="0">
            <a:spAutoFit/>
          </a:bodyPr>
          <a:lstStyle/>
          <a:p>
            <a:pPr algn="ctr"/>
            <a:r>
              <a:rPr lang="vi-VN" sz="6600" b="1">
                <a:solidFill>
                  <a:schemeClr val="bg1"/>
                </a:solidFill>
                <a:latin typeface="+mj-lt"/>
              </a:rPr>
              <a:t>cá</a:t>
            </a:r>
            <a:endParaRPr lang="en-US" sz="6600" b="1">
              <a:solidFill>
                <a:schemeClr val="bg1"/>
              </a:solidFill>
              <a:latin typeface="+mj-lt"/>
            </a:endParaRPr>
          </a:p>
        </p:txBody>
      </p:sp>
      <p:sp>
        <p:nvSpPr>
          <p:cNvPr id="86" name="Oval 85"/>
          <p:cNvSpPr/>
          <p:nvPr/>
        </p:nvSpPr>
        <p:spPr>
          <a:xfrm>
            <a:off x="3568700" y="5741998"/>
            <a:ext cx="1268084" cy="84747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mj-lt"/>
              </a:rPr>
              <a:t>bắt</a:t>
            </a:r>
            <a:endParaRPr lang="en-US" sz="3600">
              <a:solidFill>
                <a:schemeClr val="tx1"/>
              </a:solidFill>
              <a:latin typeface="+mj-lt"/>
            </a:endParaRPr>
          </a:p>
        </p:txBody>
      </p:sp>
      <p:cxnSp>
        <p:nvCxnSpPr>
          <p:cNvPr id="89" name="Straight Arrow Connector 88"/>
          <p:cNvCxnSpPr>
            <a:stCxn id="86" idx="6"/>
            <a:endCxn id="83" idx="1"/>
          </p:cNvCxnSpPr>
          <p:nvPr/>
        </p:nvCxnSpPr>
        <p:spPr>
          <a:xfrm flipV="1">
            <a:off x="4836784" y="6161032"/>
            <a:ext cx="491053" cy="47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8" name="Oval 97"/>
          <p:cNvSpPr/>
          <p:nvPr/>
        </p:nvSpPr>
        <p:spPr>
          <a:xfrm>
            <a:off x="3954886" y="4708021"/>
            <a:ext cx="1125095" cy="839798"/>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4024184" y="4796618"/>
            <a:ext cx="852616" cy="646331"/>
          </a:xfrm>
          <a:prstGeom prst="rect">
            <a:avLst/>
          </a:prstGeom>
          <a:noFill/>
        </p:spPr>
        <p:txBody>
          <a:bodyPr wrap="square" rtlCol="0">
            <a:spAutoFit/>
          </a:bodyPr>
          <a:lstStyle/>
          <a:p>
            <a:r>
              <a:rPr lang="vi-VN" sz="3600">
                <a:latin typeface="+mj-lt"/>
              </a:rPr>
              <a:t>mổ</a:t>
            </a:r>
            <a:endParaRPr lang="en-US" sz="3600">
              <a:latin typeface="+mj-lt"/>
            </a:endParaRPr>
          </a:p>
        </p:txBody>
      </p:sp>
      <p:pic>
        <p:nvPicPr>
          <p:cNvPr id="105" name="Picture 104"/>
          <p:cNvPicPr>
            <a:picLocks noChangeAspect="1"/>
          </p:cNvPicPr>
          <p:nvPr/>
        </p:nvPicPr>
        <p:blipFill>
          <a:blip r:embed="rId14"/>
          <a:stretch>
            <a:fillRect/>
          </a:stretch>
        </p:blipFill>
        <p:spPr>
          <a:xfrm>
            <a:off x="5197439" y="4347518"/>
            <a:ext cx="1133954" cy="853514"/>
          </a:xfrm>
          <a:prstGeom prst="rect">
            <a:avLst/>
          </a:prstGeom>
        </p:spPr>
      </p:pic>
      <p:pic>
        <p:nvPicPr>
          <p:cNvPr id="106" name="Picture 105"/>
          <p:cNvPicPr>
            <a:picLocks noChangeAspect="1"/>
          </p:cNvPicPr>
          <p:nvPr/>
        </p:nvPicPr>
        <p:blipFill>
          <a:blip r:embed="rId15"/>
          <a:stretch>
            <a:fillRect/>
          </a:stretch>
        </p:blipFill>
        <p:spPr>
          <a:xfrm>
            <a:off x="6559328" y="4348906"/>
            <a:ext cx="1502404" cy="853514"/>
          </a:xfrm>
          <a:prstGeom prst="rect">
            <a:avLst/>
          </a:prstGeom>
        </p:spPr>
      </p:pic>
      <p:pic>
        <p:nvPicPr>
          <p:cNvPr id="107" name="Picture 106"/>
          <p:cNvPicPr>
            <a:picLocks noChangeAspect="1"/>
          </p:cNvPicPr>
          <p:nvPr/>
        </p:nvPicPr>
        <p:blipFill>
          <a:blip r:embed="rId15"/>
          <a:stretch>
            <a:fillRect/>
          </a:stretch>
        </p:blipFill>
        <p:spPr>
          <a:xfrm>
            <a:off x="8144868" y="4966842"/>
            <a:ext cx="1133954" cy="853514"/>
          </a:xfrm>
          <a:prstGeom prst="rect">
            <a:avLst/>
          </a:prstGeom>
        </p:spPr>
      </p:pic>
      <p:pic>
        <p:nvPicPr>
          <p:cNvPr id="108" name="Picture 107"/>
          <p:cNvPicPr>
            <a:picLocks noChangeAspect="1"/>
          </p:cNvPicPr>
          <p:nvPr/>
        </p:nvPicPr>
        <p:blipFill>
          <a:blip r:embed="rId15"/>
          <a:stretch>
            <a:fillRect/>
          </a:stretch>
        </p:blipFill>
        <p:spPr>
          <a:xfrm>
            <a:off x="8475838" y="5830154"/>
            <a:ext cx="1133954" cy="853514"/>
          </a:xfrm>
          <a:prstGeom prst="rect">
            <a:avLst/>
          </a:prstGeom>
        </p:spPr>
      </p:pic>
      <p:sp>
        <p:nvSpPr>
          <p:cNvPr id="109" name="TextBox 108"/>
          <p:cNvSpPr txBox="1"/>
          <p:nvPr/>
        </p:nvSpPr>
        <p:spPr>
          <a:xfrm>
            <a:off x="5346697" y="4404929"/>
            <a:ext cx="1118678" cy="646331"/>
          </a:xfrm>
          <a:prstGeom prst="rect">
            <a:avLst/>
          </a:prstGeom>
          <a:noFill/>
        </p:spPr>
        <p:txBody>
          <a:bodyPr wrap="square" rtlCol="0">
            <a:spAutoFit/>
          </a:bodyPr>
          <a:lstStyle/>
          <a:p>
            <a:r>
              <a:rPr lang="vi-VN" sz="3600">
                <a:latin typeface="+mj-lt"/>
              </a:rPr>
              <a:t>kho</a:t>
            </a:r>
            <a:endParaRPr lang="en-US" sz="3600">
              <a:latin typeface="+mj-lt"/>
            </a:endParaRPr>
          </a:p>
        </p:txBody>
      </p:sp>
      <p:sp>
        <p:nvSpPr>
          <p:cNvPr id="110" name="TextBox 109"/>
          <p:cNvSpPr txBox="1"/>
          <p:nvPr/>
        </p:nvSpPr>
        <p:spPr>
          <a:xfrm>
            <a:off x="6513419" y="4383690"/>
            <a:ext cx="1612881" cy="646331"/>
          </a:xfrm>
          <a:prstGeom prst="rect">
            <a:avLst/>
          </a:prstGeom>
          <a:noFill/>
        </p:spPr>
        <p:txBody>
          <a:bodyPr wrap="square" rtlCol="0">
            <a:spAutoFit/>
          </a:bodyPr>
          <a:lstStyle/>
          <a:p>
            <a:pPr algn="ctr"/>
            <a:r>
              <a:rPr lang="vi-VN" sz="3600">
                <a:latin typeface="+mj-lt"/>
              </a:rPr>
              <a:t>nướng</a:t>
            </a:r>
            <a:endParaRPr lang="en-US" sz="3600">
              <a:latin typeface="+mj-lt"/>
            </a:endParaRPr>
          </a:p>
        </p:txBody>
      </p:sp>
      <p:sp>
        <p:nvSpPr>
          <p:cNvPr id="111" name="TextBox 110"/>
          <p:cNvSpPr txBox="1"/>
          <p:nvPr/>
        </p:nvSpPr>
        <p:spPr>
          <a:xfrm>
            <a:off x="8278850" y="4998974"/>
            <a:ext cx="964220" cy="646331"/>
          </a:xfrm>
          <a:prstGeom prst="rect">
            <a:avLst/>
          </a:prstGeom>
          <a:noFill/>
        </p:spPr>
        <p:txBody>
          <a:bodyPr wrap="square" rtlCol="0">
            <a:spAutoFit/>
          </a:bodyPr>
          <a:lstStyle/>
          <a:p>
            <a:r>
              <a:rPr lang="vi-VN" sz="3600">
                <a:latin typeface="+mj-lt"/>
              </a:rPr>
              <a:t>rán</a:t>
            </a:r>
            <a:endParaRPr lang="en-US" sz="3600">
              <a:latin typeface="+mj-lt"/>
            </a:endParaRPr>
          </a:p>
        </p:txBody>
      </p:sp>
      <p:pic>
        <p:nvPicPr>
          <p:cNvPr id="112" name="Picture 111"/>
          <p:cNvPicPr>
            <a:picLocks noChangeAspect="1"/>
          </p:cNvPicPr>
          <p:nvPr/>
        </p:nvPicPr>
        <p:blipFill>
          <a:blip r:embed="rId16"/>
          <a:stretch>
            <a:fillRect/>
          </a:stretch>
        </p:blipFill>
        <p:spPr>
          <a:xfrm>
            <a:off x="9080769" y="3373921"/>
            <a:ext cx="1144380" cy="664522"/>
          </a:xfrm>
          <a:prstGeom prst="rect">
            <a:avLst/>
          </a:prstGeom>
        </p:spPr>
      </p:pic>
      <p:sp>
        <p:nvSpPr>
          <p:cNvPr id="113" name="TextBox 112"/>
          <p:cNvSpPr txBox="1"/>
          <p:nvPr/>
        </p:nvSpPr>
        <p:spPr>
          <a:xfrm>
            <a:off x="9179806" y="3349639"/>
            <a:ext cx="1168907" cy="646331"/>
          </a:xfrm>
          <a:prstGeom prst="rect">
            <a:avLst/>
          </a:prstGeom>
          <a:noFill/>
        </p:spPr>
        <p:txBody>
          <a:bodyPr wrap="square" rtlCol="0">
            <a:spAutoFit/>
          </a:bodyPr>
          <a:lstStyle/>
          <a:p>
            <a:r>
              <a:rPr lang="vi-VN" sz="3600">
                <a:solidFill>
                  <a:schemeClr val="accent4">
                    <a:lumMod val="40000"/>
                    <a:lumOff val="60000"/>
                  </a:schemeClr>
                </a:solidFill>
                <a:latin typeface="+mj-lt"/>
              </a:rPr>
              <a:t>hầm</a:t>
            </a:r>
            <a:endParaRPr lang="en-US" sz="3600">
              <a:solidFill>
                <a:schemeClr val="accent4">
                  <a:lumMod val="40000"/>
                  <a:lumOff val="60000"/>
                </a:schemeClr>
              </a:solidFill>
              <a:latin typeface="+mj-lt"/>
            </a:endParaRPr>
          </a:p>
        </p:txBody>
      </p:sp>
      <p:cxnSp>
        <p:nvCxnSpPr>
          <p:cNvPr id="115" name="Straight Arrow Connector 114"/>
          <p:cNvCxnSpPr/>
          <p:nvPr/>
        </p:nvCxnSpPr>
        <p:spPr>
          <a:xfrm flipV="1">
            <a:off x="8911276" y="2234756"/>
            <a:ext cx="852252" cy="14035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a:stCxn id="98" idx="5"/>
          </p:cNvCxnSpPr>
          <p:nvPr/>
        </p:nvCxnSpPr>
        <p:spPr>
          <a:xfrm>
            <a:off x="4915215" y="5424833"/>
            <a:ext cx="412622" cy="3171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a:off x="6019800" y="5201032"/>
            <a:ext cx="0" cy="4442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a:stCxn id="106" idx="2"/>
          </p:cNvCxnSpPr>
          <p:nvPr/>
        </p:nvCxnSpPr>
        <p:spPr>
          <a:xfrm flipH="1">
            <a:off x="7175500" y="5202420"/>
            <a:ext cx="135030" cy="4428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flipH="1">
            <a:off x="7861301" y="5645305"/>
            <a:ext cx="417549" cy="966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flipH="1" flipV="1">
            <a:off x="7861301" y="6350000"/>
            <a:ext cx="721831" cy="635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27" name="Picture 126"/>
          <p:cNvPicPr>
            <a:picLocks noChangeAspect="1"/>
          </p:cNvPicPr>
          <p:nvPr/>
        </p:nvPicPr>
        <p:blipFill>
          <a:blip r:embed="rId10"/>
          <a:stretch>
            <a:fillRect/>
          </a:stretch>
        </p:blipFill>
        <p:spPr>
          <a:xfrm>
            <a:off x="9022898" y="68688"/>
            <a:ext cx="1505843" cy="600738"/>
          </a:xfrm>
          <a:prstGeom prst="rect">
            <a:avLst/>
          </a:prstGeom>
        </p:spPr>
      </p:pic>
      <p:cxnSp>
        <p:nvCxnSpPr>
          <p:cNvPr id="129" name="Straight Arrow Connector 128"/>
          <p:cNvCxnSpPr/>
          <p:nvPr/>
        </p:nvCxnSpPr>
        <p:spPr>
          <a:xfrm>
            <a:off x="9992984" y="708424"/>
            <a:ext cx="355729" cy="2477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1" name="TextBox 130"/>
          <p:cNvSpPr txBox="1"/>
          <p:nvPr/>
        </p:nvSpPr>
        <p:spPr>
          <a:xfrm>
            <a:off x="9243070" y="40930"/>
            <a:ext cx="1184563" cy="646331"/>
          </a:xfrm>
          <a:prstGeom prst="rect">
            <a:avLst/>
          </a:prstGeom>
          <a:noFill/>
        </p:spPr>
        <p:txBody>
          <a:bodyPr wrap="square" rtlCol="0">
            <a:spAutoFit/>
          </a:bodyPr>
          <a:lstStyle/>
          <a:p>
            <a:r>
              <a:rPr lang="vi-VN" sz="3600">
                <a:solidFill>
                  <a:schemeClr val="accent4">
                    <a:lumMod val="40000"/>
                    <a:lumOff val="60000"/>
                  </a:schemeClr>
                </a:solidFill>
                <a:latin typeface="+mj-lt"/>
              </a:rPr>
              <a:t>luộc</a:t>
            </a:r>
            <a:endParaRPr lang="en-US" sz="3600">
              <a:solidFill>
                <a:schemeClr val="accent4">
                  <a:lumMod val="40000"/>
                  <a:lumOff val="60000"/>
                </a:schemeClr>
              </a:solidFill>
              <a:latin typeface="+mj-lt"/>
            </a:endParaRPr>
          </a:p>
        </p:txBody>
      </p:sp>
      <p:sp>
        <p:nvSpPr>
          <p:cNvPr id="134" name="Rectangle 133"/>
          <p:cNvSpPr/>
          <p:nvPr/>
        </p:nvSpPr>
        <p:spPr>
          <a:xfrm>
            <a:off x="8590891" y="5906568"/>
            <a:ext cx="979755" cy="646331"/>
          </a:xfrm>
          <a:prstGeom prst="rect">
            <a:avLst/>
          </a:prstGeom>
        </p:spPr>
        <p:txBody>
          <a:bodyPr wrap="none">
            <a:spAutoFit/>
          </a:bodyPr>
          <a:lstStyle/>
          <a:p>
            <a:r>
              <a:rPr lang="vi-VN" sz="3600">
                <a:latin typeface="+mj-lt"/>
              </a:rPr>
              <a:t>luộc</a:t>
            </a:r>
            <a:endParaRPr lang="en-US" sz="3600">
              <a:latin typeface="+mj-lt"/>
            </a:endParaRPr>
          </a:p>
        </p:txBody>
      </p:sp>
    </p:spTree>
    <p:extLst>
      <p:ext uri="{BB962C8B-B14F-4D97-AF65-F5344CB8AC3E}">
        <p14:creationId xmlns:p14="http://schemas.microsoft.com/office/powerpoint/2010/main" val="416529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55920B4F-8427-41D9-99D7-307778964D51}"/>
              </a:ext>
            </a:extLst>
          </p:cNvPr>
          <p:cNvSpPr txBox="1"/>
          <p:nvPr/>
        </p:nvSpPr>
        <p:spPr>
          <a:xfrm>
            <a:off x="850792" y="758563"/>
            <a:ext cx="5322066"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5504"/>
              </a:solidFill>
              <a:effectLst/>
              <a:uLnTx/>
              <a:uFillTx/>
              <a:latin typeface="Times New Roman" panose="02020603050405020304" pitchFamily="18" charset="0"/>
              <a:cs typeface="Times New Roman" panose="02020603050405020304" pitchFamily="18" charset="0"/>
            </a:endParaRPr>
          </a:p>
        </p:txBody>
      </p:sp>
      <p:grpSp>
        <p:nvGrpSpPr>
          <p:cNvPr id="15" name="Group 14">
            <a:extLst>
              <a:ext uri="{FF2B5EF4-FFF2-40B4-BE49-F238E27FC236}">
                <a16:creationId xmlns:a16="http://schemas.microsoft.com/office/drawing/2014/main" id="{CDEC8EA3-A5F7-4D78-9C5E-8D9029C4275A}"/>
              </a:ext>
            </a:extLst>
          </p:cNvPr>
          <p:cNvGrpSpPr/>
          <p:nvPr/>
        </p:nvGrpSpPr>
        <p:grpSpPr>
          <a:xfrm>
            <a:off x="145774" y="4624251"/>
            <a:ext cx="2061849" cy="2089630"/>
            <a:chOff x="915436" y="2555860"/>
            <a:chExt cx="4570964" cy="4322922"/>
          </a:xfrm>
        </p:grpSpPr>
        <p:sp>
          <p:nvSpPr>
            <p:cNvPr id="16" name="Oval 15">
              <a:extLst>
                <a:ext uri="{FF2B5EF4-FFF2-40B4-BE49-F238E27FC236}">
                  <a16:creationId xmlns:a16="http://schemas.microsoft.com/office/drawing/2014/main" id="{15773669-8CD4-4318-B634-0272864C70E1}"/>
                </a:ext>
              </a:extLst>
            </p:cNvPr>
            <p:cNvSpPr/>
            <p:nvPr/>
          </p:nvSpPr>
          <p:spPr>
            <a:xfrm>
              <a:off x="1791218" y="3048000"/>
              <a:ext cx="2819400" cy="281940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17" name="Picture 16">
              <a:extLst>
                <a:ext uri="{FF2B5EF4-FFF2-40B4-BE49-F238E27FC236}">
                  <a16:creationId xmlns:a16="http://schemas.microsoft.com/office/drawing/2014/main" id="{E9A00ED3-8760-49B6-B904-CFAF26B5DBE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111316" y="2555860"/>
              <a:ext cx="2471186" cy="2819400"/>
            </a:xfrm>
            <a:prstGeom prst="rect">
              <a:avLst/>
            </a:prstGeom>
          </p:spPr>
        </p:pic>
        <p:pic>
          <p:nvPicPr>
            <p:cNvPr id="18" name="Picture 17">
              <a:extLst>
                <a:ext uri="{FF2B5EF4-FFF2-40B4-BE49-F238E27FC236}">
                  <a16:creationId xmlns:a16="http://schemas.microsoft.com/office/drawing/2014/main" id="{586CBC00-0084-40F5-8276-742C88CB892D}"/>
                </a:ext>
              </a:extLst>
            </p:cNvPr>
            <p:cNvPicPr>
              <a:picLocks noChangeAspect="1"/>
            </p:cNvPicPr>
            <p:nvPr/>
          </p:nvPicPr>
          <p:blipFill>
            <a:blip r:embed="rId3"/>
            <a:stretch>
              <a:fillRect/>
            </a:stretch>
          </p:blipFill>
          <p:spPr>
            <a:xfrm>
              <a:off x="915436" y="5245808"/>
              <a:ext cx="4570964" cy="1632974"/>
            </a:xfrm>
            <a:prstGeom prst="rect">
              <a:avLst/>
            </a:prstGeom>
          </p:spPr>
        </p:pic>
        <p:pic>
          <p:nvPicPr>
            <p:cNvPr id="20" name="Picture 19">
              <a:extLst>
                <a:ext uri="{FF2B5EF4-FFF2-40B4-BE49-F238E27FC236}">
                  <a16:creationId xmlns:a16="http://schemas.microsoft.com/office/drawing/2014/main" id="{0546A582-59B9-48E8-B152-6CCB13C02617}"/>
                </a:ext>
              </a:extLst>
            </p:cNvPr>
            <p:cNvPicPr>
              <a:picLocks noChangeAspect="1"/>
            </p:cNvPicPr>
            <p:nvPr/>
          </p:nvPicPr>
          <p:blipFill>
            <a:blip r:embed="rId4"/>
            <a:stretch>
              <a:fillRect/>
            </a:stretch>
          </p:blipFill>
          <p:spPr>
            <a:xfrm>
              <a:off x="1604578" y="5347794"/>
              <a:ext cx="312068" cy="334578"/>
            </a:xfrm>
            <a:prstGeom prst="rect">
              <a:avLst/>
            </a:prstGeom>
          </p:spPr>
        </p:pic>
        <p:pic>
          <p:nvPicPr>
            <p:cNvPr id="21" name="Picture 20">
              <a:extLst>
                <a:ext uri="{FF2B5EF4-FFF2-40B4-BE49-F238E27FC236}">
                  <a16:creationId xmlns:a16="http://schemas.microsoft.com/office/drawing/2014/main" id="{80422773-F56A-4A76-9599-70A3CB19E40A}"/>
                </a:ext>
              </a:extLst>
            </p:cNvPr>
            <p:cNvPicPr>
              <a:picLocks noChangeAspect="1"/>
            </p:cNvPicPr>
            <p:nvPr/>
          </p:nvPicPr>
          <p:blipFill>
            <a:blip r:embed="rId5"/>
            <a:stretch>
              <a:fillRect/>
            </a:stretch>
          </p:blipFill>
          <p:spPr>
            <a:xfrm>
              <a:off x="1942906" y="5134889"/>
              <a:ext cx="452732" cy="459145"/>
            </a:xfrm>
            <a:prstGeom prst="rect">
              <a:avLst/>
            </a:prstGeom>
          </p:spPr>
        </p:pic>
        <p:pic>
          <p:nvPicPr>
            <p:cNvPr id="22" name="Picture 21">
              <a:extLst>
                <a:ext uri="{FF2B5EF4-FFF2-40B4-BE49-F238E27FC236}">
                  <a16:creationId xmlns:a16="http://schemas.microsoft.com/office/drawing/2014/main" id="{61B75004-F32D-4D20-8CFC-209A841BA925}"/>
                </a:ext>
              </a:extLst>
            </p:cNvPr>
            <p:cNvPicPr>
              <a:picLocks noChangeAspect="1"/>
            </p:cNvPicPr>
            <p:nvPr/>
          </p:nvPicPr>
          <p:blipFill>
            <a:blip r:embed="rId6"/>
            <a:stretch>
              <a:fillRect/>
            </a:stretch>
          </p:blipFill>
          <p:spPr>
            <a:xfrm>
              <a:off x="2337130" y="5364462"/>
              <a:ext cx="426284" cy="334578"/>
            </a:xfrm>
            <a:prstGeom prst="rect">
              <a:avLst/>
            </a:prstGeom>
          </p:spPr>
        </p:pic>
        <p:pic>
          <p:nvPicPr>
            <p:cNvPr id="23" name="Picture 22">
              <a:extLst>
                <a:ext uri="{FF2B5EF4-FFF2-40B4-BE49-F238E27FC236}">
                  <a16:creationId xmlns:a16="http://schemas.microsoft.com/office/drawing/2014/main" id="{51E1F8F9-5F1C-43ED-A5CE-A0458411D8EC}"/>
                </a:ext>
              </a:extLst>
            </p:cNvPr>
            <p:cNvPicPr>
              <a:picLocks noChangeAspect="1"/>
            </p:cNvPicPr>
            <p:nvPr/>
          </p:nvPicPr>
          <p:blipFill>
            <a:blip r:embed="rId7"/>
            <a:stretch>
              <a:fillRect/>
            </a:stretch>
          </p:blipFill>
          <p:spPr>
            <a:xfrm>
              <a:off x="2931272" y="5245808"/>
              <a:ext cx="838200" cy="453232"/>
            </a:xfrm>
            <a:prstGeom prst="rect">
              <a:avLst/>
            </a:prstGeom>
          </p:spPr>
        </p:pic>
        <p:pic>
          <p:nvPicPr>
            <p:cNvPr id="24" name="Picture 23">
              <a:extLst>
                <a:ext uri="{FF2B5EF4-FFF2-40B4-BE49-F238E27FC236}">
                  <a16:creationId xmlns:a16="http://schemas.microsoft.com/office/drawing/2014/main" id="{A84F4761-1AC1-444A-90B6-1210F2B861BE}"/>
                </a:ext>
              </a:extLst>
            </p:cNvPr>
            <p:cNvPicPr>
              <a:picLocks noChangeAspect="1"/>
            </p:cNvPicPr>
            <p:nvPr/>
          </p:nvPicPr>
          <p:blipFill>
            <a:blip r:embed="rId5"/>
            <a:stretch>
              <a:fillRect/>
            </a:stretch>
          </p:blipFill>
          <p:spPr>
            <a:xfrm>
              <a:off x="1866707" y="5245808"/>
              <a:ext cx="452732" cy="459145"/>
            </a:xfrm>
            <a:prstGeom prst="rect">
              <a:avLst/>
            </a:prstGeom>
          </p:spPr>
        </p:pic>
      </p:grpSp>
      <p:sp>
        <p:nvSpPr>
          <p:cNvPr id="46" name="Oval 45"/>
          <p:cNvSpPr/>
          <p:nvPr/>
        </p:nvSpPr>
        <p:spPr>
          <a:xfrm>
            <a:off x="496389" y="3507388"/>
            <a:ext cx="5980828" cy="192979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p:cNvPicPr>
            <a:picLocks noChangeAspect="1"/>
          </p:cNvPicPr>
          <p:nvPr/>
        </p:nvPicPr>
        <p:blipFill>
          <a:blip r:embed="rId8"/>
          <a:stretch>
            <a:fillRect/>
          </a:stretch>
        </p:blipFill>
        <p:spPr>
          <a:xfrm>
            <a:off x="6776001" y="3311387"/>
            <a:ext cx="5493298" cy="1995162"/>
          </a:xfrm>
          <a:prstGeom prst="rect">
            <a:avLst/>
          </a:prstGeom>
        </p:spPr>
      </p:pic>
      <p:sp>
        <p:nvSpPr>
          <p:cNvPr id="49" name="TextBox 48"/>
          <p:cNvSpPr txBox="1"/>
          <p:nvPr/>
        </p:nvSpPr>
        <p:spPr>
          <a:xfrm>
            <a:off x="4863548" y="4397327"/>
            <a:ext cx="2645538" cy="1537253"/>
          </a:xfrm>
          <a:prstGeom prst="rect">
            <a:avLst/>
          </a:prstGeom>
          <a:noFill/>
        </p:spPr>
        <p:txBody>
          <a:bodyPr wrap="square" lIns="0" tIns="0" rIns="0" bIns="0" rtlCol="0">
            <a:spAutoFit/>
          </a:bodyPr>
          <a:lstStyle/>
          <a:p>
            <a:pPr algn="l"/>
            <a:endParaRPr lang="en-US">
              <a:solidFill>
                <a:schemeClr val="tx1">
                  <a:lumMod val="50000"/>
                  <a:lumOff val="50000"/>
                </a:schemeClr>
              </a:solidFill>
            </a:endParaRPr>
          </a:p>
        </p:txBody>
      </p:sp>
      <p:sp>
        <p:nvSpPr>
          <p:cNvPr id="51" name="TextBox 50"/>
          <p:cNvSpPr txBox="1"/>
          <p:nvPr/>
        </p:nvSpPr>
        <p:spPr>
          <a:xfrm>
            <a:off x="886489" y="3952750"/>
            <a:ext cx="5331432" cy="984885"/>
          </a:xfrm>
          <a:prstGeom prst="rect">
            <a:avLst/>
          </a:prstGeom>
          <a:noFill/>
        </p:spPr>
        <p:txBody>
          <a:bodyPr wrap="square" lIns="0" tIns="0" rIns="0" bIns="0" rtlCol="0">
            <a:spAutoFit/>
          </a:bodyPr>
          <a:lstStyle/>
          <a:p>
            <a:pPr algn="ctr"/>
            <a:r>
              <a:rPr lang="vi-VN" sz="3200" dirty="0">
                <a:solidFill>
                  <a:schemeClr val="tx2">
                    <a:lumMod val="50000"/>
                  </a:schemeClr>
                </a:solidFill>
                <a:latin typeface="Times New Roman" panose="02020603050405020304" pitchFamily="18" charset="0"/>
                <a:cs typeface="Times New Roman" panose="02020603050405020304" pitchFamily="18" charset="0"/>
              </a:rPr>
              <a:t>Từ chỉ hoạt động </a:t>
            </a:r>
            <a:r>
              <a:rPr lang="vi-VN" sz="3200" b="1" dirty="0">
                <a:solidFill>
                  <a:schemeClr val="tx2">
                    <a:lumMod val="50000"/>
                  </a:schemeClr>
                </a:solidFill>
                <a:latin typeface="Times New Roman" panose="02020603050405020304" pitchFamily="18" charset="0"/>
                <a:cs typeface="Times New Roman" panose="02020603050405020304" pitchFamily="18" charset="0"/>
              </a:rPr>
              <a:t>di chuyển</a:t>
            </a:r>
          </a:p>
          <a:p>
            <a:pPr algn="ctr"/>
            <a:r>
              <a:rPr lang="vi-VN" sz="3200" dirty="0">
                <a:solidFill>
                  <a:srgbClr val="FF0000"/>
                </a:solidFill>
                <a:latin typeface="Times New Roman" panose="02020603050405020304" pitchFamily="18" charset="0"/>
                <a:cs typeface="Times New Roman" panose="02020603050405020304" pitchFamily="18" charset="0"/>
              </a:rPr>
              <a:t>M</a:t>
            </a:r>
            <a:r>
              <a:rPr lang="vi-VN" sz="3200" dirty="0">
                <a:solidFill>
                  <a:schemeClr val="tx2">
                    <a:lumMod val="50000"/>
                  </a:schemeClr>
                </a:solidFill>
                <a:latin typeface="Times New Roman" panose="02020603050405020304" pitchFamily="18" charset="0"/>
                <a:cs typeface="Times New Roman" panose="02020603050405020304" pitchFamily="18" charset="0"/>
              </a:rPr>
              <a:t>: đi</a:t>
            </a:r>
            <a:endParaRPr lang="en-US" sz="3200"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53" name="Rectangle 52"/>
          <p:cNvSpPr/>
          <p:nvPr/>
        </p:nvSpPr>
        <p:spPr>
          <a:xfrm>
            <a:off x="6583680" y="3930666"/>
            <a:ext cx="5608320" cy="1015663"/>
          </a:xfrm>
          <a:prstGeom prst="rect">
            <a:avLst/>
          </a:prstGeom>
        </p:spPr>
        <p:txBody>
          <a:bodyPr wrap="square">
            <a:spAutoFit/>
          </a:bodyPr>
          <a:lstStyle/>
          <a:p>
            <a:pPr algn="ctr"/>
            <a:r>
              <a:rPr lang="vi-VN" sz="3000" dirty="0">
                <a:solidFill>
                  <a:schemeClr val="tx2">
                    <a:lumMod val="50000"/>
                  </a:schemeClr>
                </a:solidFill>
                <a:latin typeface="Times New Roman" panose="02020603050405020304" pitchFamily="18" charset="0"/>
                <a:cs typeface="Times New Roman" panose="02020603050405020304" pitchFamily="18" charset="0"/>
              </a:rPr>
              <a:t>Từ chỉ hoạt động </a:t>
            </a:r>
            <a:r>
              <a:rPr lang="vi-VN" sz="3000" b="1" dirty="0">
                <a:solidFill>
                  <a:schemeClr val="tx2">
                    <a:lumMod val="50000"/>
                  </a:schemeClr>
                </a:solidFill>
                <a:latin typeface="Times New Roman" panose="02020603050405020304" pitchFamily="18" charset="0"/>
                <a:cs typeface="Times New Roman" panose="02020603050405020304" pitchFamily="18" charset="0"/>
              </a:rPr>
              <a:t>nấu ăn</a:t>
            </a:r>
          </a:p>
          <a:p>
            <a:pPr algn="ctr"/>
            <a:r>
              <a:rPr lang="vi-VN" sz="3000" dirty="0">
                <a:solidFill>
                  <a:srgbClr val="FF0000"/>
                </a:solidFill>
                <a:latin typeface="Times New Roman" panose="02020603050405020304" pitchFamily="18" charset="0"/>
                <a:cs typeface="Times New Roman" panose="02020603050405020304" pitchFamily="18" charset="0"/>
              </a:rPr>
              <a:t>M</a:t>
            </a:r>
            <a:r>
              <a:rPr lang="vi-VN" sz="3000" dirty="0">
                <a:solidFill>
                  <a:schemeClr val="tx2">
                    <a:lumMod val="50000"/>
                  </a:schemeClr>
                </a:solidFill>
                <a:latin typeface="Times New Roman" panose="02020603050405020304" pitchFamily="18" charset="0"/>
                <a:cs typeface="Times New Roman" panose="02020603050405020304" pitchFamily="18" charset="0"/>
              </a:rPr>
              <a:t>: kho</a:t>
            </a:r>
            <a:endParaRPr lang="en-US" sz="3000"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48" name="TextBox 47"/>
          <p:cNvSpPr txBox="1"/>
          <p:nvPr/>
        </p:nvSpPr>
        <p:spPr>
          <a:xfrm>
            <a:off x="0" y="1436914"/>
            <a:ext cx="12192000" cy="584775"/>
          </a:xfrm>
          <a:prstGeom prst="rect">
            <a:avLst/>
          </a:prstGeom>
          <a:noFill/>
        </p:spPr>
        <p:txBody>
          <a:bodyPr wrap="square" rtlCol="0">
            <a:spAutoFit/>
          </a:bodyPr>
          <a:lstStyle/>
          <a:p>
            <a:pPr lvl="0"/>
            <a:r>
              <a:rPr lang="vi-VN" sz="3200" b="1" dirty="0">
                <a:solidFill>
                  <a:srgbClr val="008000"/>
                </a:solidFill>
                <a:latin typeface="Times New Roman" panose="02020603050405020304" pitchFamily="18" charset="0"/>
                <a:cs typeface="Times New Roman" panose="02020603050405020304" pitchFamily="18" charset="0"/>
              </a:rPr>
              <a:t>2. Xếp các từ chỉ hoạt động dưới đây vào 2 nhóm</a:t>
            </a:r>
            <a:r>
              <a:rPr lang="en-US" sz="3200" b="1" dirty="0">
                <a:solidFill>
                  <a:srgbClr val="008000"/>
                </a:solidFill>
                <a:latin typeface="Times New Roman" panose="02020603050405020304" pitchFamily="18" charset="0"/>
                <a:cs typeface="Times New Roman" panose="02020603050405020304" pitchFamily="18" charset="0"/>
              </a:rPr>
              <a:t>: </a:t>
            </a:r>
          </a:p>
        </p:txBody>
      </p:sp>
      <p:sp>
        <p:nvSpPr>
          <p:cNvPr id="50" name="TextBox 49">
            <a:extLst>
              <a:ext uri="{FF2B5EF4-FFF2-40B4-BE49-F238E27FC236}">
                <a16:creationId xmlns:a16="http://schemas.microsoft.com/office/drawing/2014/main" id="{F45581DB-A3D7-4C1A-9892-48C9BD3C3F8F}"/>
              </a:ext>
            </a:extLst>
          </p:cNvPr>
          <p:cNvSpPr txBox="1"/>
          <p:nvPr/>
        </p:nvSpPr>
        <p:spPr>
          <a:xfrm>
            <a:off x="0" y="884585"/>
            <a:ext cx="12192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Từ ngữ chỉ hoạt động. Câu nêu hoạt động</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52" name="TextBox 51">
            <a:extLst>
              <a:ext uri="{FF2B5EF4-FFF2-40B4-BE49-F238E27FC236}">
                <a16:creationId xmlns:a16="http://schemas.microsoft.com/office/drawing/2014/main" id="{0CCB1FF8-74C6-4A97-8557-A943D9F02CEA}"/>
              </a:ext>
            </a:extLst>
          </p:cNvPr>
          <p:cNvSpPr txBox="1"/>
          <p:nvPr/>
        </p:nvSpPr>
        <p:spPr>
          <a:xfrm>
            <a:off x="0" y="0"/>
            <a:ext cx="12192000" cy="49244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Thứ</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Năm</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ngày</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26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tháng</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9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năm</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2024</a:t>
            </a:r>
          </a:p>
        </p:txBody>
      </p:sp>
      <p:sp>
        <p:nvSpPr>
          <p:cNvPr id="54" name="TextBox 53">
            <a:extLst>
              <a:ext uri="{FF2B5EF4-FFF2-40B4-BE49-F238E27FC236}">
                <a16:creationId xmlns:a16="http://schemas.microsoft.com/office/drawing/2014/main" id="{400AE0F4-0AA4-4ADD-A631-FE4E3DC65E3E}"/>
              </a:ext>
            </a:extLst>
          </p:cNvPr>
          <p:cNvSpPr txBox="1"/>
          <p:nvPr/>
        </p:nvSpPr>
        <p:spPr>
          <a:xfrm>
            <a:off x="0" y="485549"/>
            <a:ext cx="12192000" cy="49244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Tiếng</a:t>
            </a:r>
            <a:r>
              <a:rPr kumimoji="0" lang="en-US" sz="3200" b="1" i="0" u="none" strike="noStrike" kern="1200" cap="none" spc="0" normalizeH="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0000FF"/>
                </a:solidFill>
                <a:effectLst/>
                <a:uLnTx/>
                <a:uFillTx/>
                <a:latin typeface="Times New Roman" panose="02020603050405020304" pitchFamily="18" charset="0"/>
                <a:cs typeface="Times New Roman" panose="02020603050405020304" pitchFamily="18" charset="0"/>
              </a:rPr>
              <a:t>Việt</a:t>
            </a:r>
            <a:endPar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55" name="TextBox 54"/>
          <p:cNvSpPr txBox="1"/>
          <p:nvPr/>
        </p:nvSpPr>
        <p:spPr>
          <a:xfrm>
            <a:off x="1" y="2109127"/>
            <a:ext cx="1186910" cy="553998"/>
          </a:xfrm>
          <a:prstGeom prst="rect">
            <a:avLst/>
          </a:prstGeom>
          <a:solidFill>
            <a:schemeClr val="bg1"/>
          </a:solidFill>
        </p:spPr>
        <p:txBody>
          <a:bodyPr wrap="square" lIns="0" tIns="0" rIns="0" bIns="0" rtlCol="0">
            <a:spAutoFit/>
          </a:bodyPr>
          <a:lstStyle/>
          <a:p>
            <a:pPr algn="ctr"/>
            <a:r>
              <a:rPr lang="vi-VN" sz="3600" b="1" dirty="0">
                <a:solidFill>
                  <a:srgbClr val="0000FF"/>
                </a:solidFill>
                <a:latin typeface="Times New Roman" panose="02020603050405020304" pitchFamily="18" charset="0"/>
                <a:cs typeface="Times New Roman" panose="02020603050405020304" pitchFamily="18" charset="0"/>
              </a:rPr>
              <a:t>kho</a:t>
            </a:r>
            <a:endParaRPr lang="en-US" sz="3600" b="1" dirty="0">
              <a:solidFill>
                <a:srgbClr val="0000FF"/>
              </a:solidFill>
              <a:latin typeface="Times New Roman" panose="02020603050405020304" pitchFamily="18" charset="0"/>
              <a:cs typeface="Times New Roman" panose="02020603050405020304" pitchFamily="18" charset="0"/>
            </a:endParaRPr>
          </a:p>
        </p:txBody>
      </p:sp>
      <p:sp>
        <p:nvSpPr>
          <p:cNvPr id="56" name="TextBox 55"/>
          <p:cNvSpPr txBox="1"/>
          <p:nvPr/>
        </p:nvSpPr>
        <p:spPr>
          <a:xfrm>
            <a:off x="1486261" y="2101741"/>
            <a:ext cx="1186910" cy="553998"/>
          </a:xfrm>
          <a:prstGeom prst="rect">
            <a:avLst/>
          </a:prstGeom>
          <a:solidFill>
            <a:schemeClr val="bg1"/>
          </a:solidFill>
        </p:spPr>
        <p:txBody>
          <a:bodyPr wrap="square" lIns="0" tIns="0" rIns="0" bIns="0" rtlCol="0">
            <a:spAutoFit/>
          </a:bodyPr>
          <a:lstStyle/>
          <a:p>
            <a:pPr algn="ctr"/>
            <a:r>
              <a:rPr lang="vi-VN" sz="3600" b="1">
                <a:solidFill>
                  <a:srgbClr val="0000FF"/>
                </a:solidFill>
                <a:latin typeface="Times New Roman" panose="02020603050405020304" pitchFamily="18" charset="0"/>
                <a:cs typeface="Times New Roman" panose="02020603050405020304" pitchFamily="18" charset="0"/>
              </a:rPr>
              <a:t>xào</a:t>
            </a:r>
            <a:endParaRPr lang="en-US" sz="3600" b="1">
              <a:solidFill>
                <a:srgbClr val="0000FF"/>
              </a:solidFill>
              <a:latin typeface="Times New Roman" panose="02020603050405020304" pitchFamily="18" charset="0"/>
              <a:cs typeface="Times New Roman" panose="02020603050405020304" pitchFamily="18" charset="0"/>
            </a:endParaRPr>
          </a:p>
        </p:txBody>
      </p:sp>
      <p:sp>
        <p:nvSpPr>
          <p:cNvPr id="57" name="TextBox 56"/>
          <p:cNvSpPr txBox="1"/>
          <p:nvPr/>
        </p:nvSpPr>
        <p:spPr>
          <a:xfrm>
            <a:off x="0" y="2966690"/>
            <a:ext cx="1186910" cy="553998"/>
          </a:xfrm>
          <a:prstGeom prst="rect">
            <a:avLst/>
          </a:prstGeom>
          <a:solidFill>
            <a:schemeClr val="bg1"/>
          </a:solidFill>
        </p:spPr>
        <p:txBody>
          <a:bodyPr wrap="square" lIns="0" tIns="0" rIns="0" bIns="0" rtlCol="0">
            <a:spAutoFit/>
          </a:bodyPr>
          <a:lstStyle/>
          <a:p>
            <a:pPr algn="ctr"/>
            <a:r>
              <a:rPr lang="vi-VN" sz="3600" b="1">
                <a:solidFill>
                  <a:srgbClr val="0000FF"/>
                </a:solidFill>
                <a:latin typeface="Times New Roman" panose="02020603050405020304" pitchFamily="18" charset="0"/>
                <a:cs typeface="Times New Roman" panose="02020603050405020304" pitchFamily="18" charset="0"/>
              </a:rPr>
              <a:t>đi</a:t>
            </a:r>
            <a:endParaRPr lang="en-US" sz="3600" b="1">
              <a:solidFill>
                <a:srgbClr val="0000FF"/>
              </a:solidFill>
              <a:latin typeface="Times New Roman" panose="02020603050405020304" pitchFamily="18" charset="0"/>
              <a:cs typeface="Times New Roman" panose="02020603050405020304" pitchFamily="18" charset="0"/>
            </a:endParaRPr>
          </a:p>
        </p:txBody>
      </p:sp>
      <p:sp>
        <p:nvSpPr>
          <p:cNvPr id="58" name="TextBox 57"/>
          <p:cNvSpPr txBox="1"/>
          <p:nvPr/>
        </p:nvSpPr>
        <p:spPr>
          <a:xfrm>
            <a:off x="1420737" y="2938067"/>
            <a:ext cx="1186910" cy="553998"/>
          </a:xfrm>
          <a:prstGeom prst="rect">
            <a:avLst/>
          </a:prstGeom>
          <a:solidFill>
            <a:schemeClr val="bg1"/>
          </a:solidFill>
        </p:spPr>
        <p:txBody>
          <a:bodyPr wrap="square" lIns="0" tIns="0" rIns="0" bIns="0" rtlCol="0">
            <a:spAutoFit/>
          </a:bodyPr>
          <a:lstStyle/>
          <a:p>
            <a:pPr algn="ctr"/>
            <a:r>
              <a:rPr lang="vi-VN" sz="3600" b="1">
                <a:solidFill>
                  <a:srgbClr val="0000FF"/>
                </a:solidFill>
                <a:latin typeface="Times New Roman" panose="02020603050405020304" pitchFamily="18" charset="0"/>
                <a:cs typeface="Times New Roman" panose="02020603050405020304" pitchFamily="18" charset="0"/>
              </a:rPr>
              <a:t>ra</a:t>
            </a:r>
            <a:endParaRPr lang="en-US" sz="3600" b="1">
              <a:solidFill>
                <a:srgbClr val="0000FF"/>
              </a:solidFill>
              <a:latin typeface="Times New Roman" panose="02020603050405020304" pitchFamily="18" charset="0"/>
              <a:cs typeface="Times New Roman" panose="02020603050405020304" pitchFamily="18" charset="0"/>
            </a:endParaRPr>
          </a:p>
        </p:txBody>
      </p:sp>
      <p:sp>
        <p:nvSpPr>
          <p:cNvPr id="59" name="TextBox 58"/>
          <p:cNvSpPr txBox="1"/>
          <p:nvPr/>
        </p:nvSpPr>
        <p:spPr>
          <a:xfrm>
            <a:off x="3056465" y="2146660"/>
            <a:ext cx="1186910" cy="553998"/>
          </a:xfrm>
          <a:prstGeom prst="rect">
            <a:avLst/>
          </a:prstGeom>
          <a:solidFill>
            <a:schemeClr val="bg1"/>
          </a:solidFill>
        </p:spPr>
        <p:txBody>
          <a:bodyPr wrap="square" lIns="0" tIns="0" rIns="0" bIns="0" rtlCol="0">
            <a:spAutoFit/>
          </a:bodyPr>
          <a:lstStyle/>
          <a:p>
            <a:pPr algn="ctr"/>
            <a:r>
              <a:rPr lang="vi-VN" sz="3600" b="1">
                <a:solidFill>
                  <a:srgbClr val="0000FF"/>
                </a:solidFill>
                <a:latin typeface="Times New Roman" panose="02020603050405020304" pitchFamily="18" charset="0"/>
                <a:cs typeface="Times New Roman" panose="02020603050405020304" pitchFamily="18" charset="0"/>
              </a:rPr>
              <a:t>vào</a:t>
            </a:r>
            <a:endParaRPr lang="en-US" sz="3600" b="1">
              <a:solidFill>
                <a:srgbClr val="0000FF"/>
              </a:solidFill>
              <a:latin typeface="Times New Roman" panose="02020603050405020304" pitchFamily="18" charset="0"/>
              <a:cs typeface="Times New Roman" panose="02020603050405020304" pitchFamily="18" charset="0"/>
            </a:endParaRPr>
          </a:p>
        </p:txBody>
      </p:sp>
      <p:sp>
        <p:nvSpPr>
          <p:cNvPr id="60" name="TextBox 59"/>
          <p:cNvSpPr txBox="1"/>
          <p:nvPr/>
        </p:nvSpPr>
        <p:spPr>
          <a:xfrm>
            <a:off x="2968944" y="2897323"/>
            <a:ext cx="1531561" cy="553998"/>
          </a:xfrm>
          <a:prstGeom prst="rect">
            <a:avLst/>
          </a:prstGeom>
          <a:solidFill>
            <a:schemeClr val="bg1"/>
          </a:solidFill>
        </p:spPr>
        <p:txBody>
          <a:bodyPr wrap="square" lIns="0" tIns="0" rIns="0" bIns="0" rtlCol="0">
            <a:spAutoFit/>
          </a:bodyPr>
          <a:lstStyle/>
          <a:p>
            <a:pPr algn="ctr"/>
            <a:r>
              <a:rPr lang="vi-VN" sz="3600" b="1">
                <a:solidFill>
                  <a:srgbClr val="0000FF"/>
                </a:solidFill>
                <a:latin typeface="Times New Roman" panose="02020603050405020304" pitchFamily="18" charset="0"/>
                <a:cs typeface="Times New Roman" panose="02020603050405020304" pitchFamily="18" charset="0"/>
              </a:rPr>
              <a:t>nướng</a:t>
            </a:r>
            <a:endParaRPr lang="en-US" sz="3600" b="1">
              <a:solidFill>
                <a:srgbClr val="0000FF"/>
              </a:solidFill>
              <a:latin typeface="Times New Roman" panose="02020603050405020304" pitchFamily="18" charset="0"/>
              <a:cs typeface="Times New Roman" panose="02020603050405020304" pitchFamily="18" charset="0"/>
            </a:endParaRPr>
          </a:p>
        </p:txBody>
      </p:sp>
      <p:sp>
        <p:nvSpPr>
          <p:cNvPr id="61" name="TextBox 60"/>
          <p:cNvSpPr txBox="1"/>
          <p:nvPr/>
        </p:nvSpPr>
        <p:spPr>
          <a:xfrm>
            <a:off x="4602174" y="2154834"/>
            <a:ext cx="1186910" cy="553998"/>
          </a:xfrm>
          <a:prstGeom prst="rect">
            <a:avLst/>
          </a:prstGeom>
          <a:solidFill>
            <a:schemeClr val="bg1"/>
          </a:solidFill>
        </p:spPr>
        <p:txBody>
          <a:bodyPr wrap="square" lIns="0" tIns="0" rIns="0" bIns="0" rtlCol="0">
            <a:spAutoFit/>
          </a:bodyPr>
          <a:lstStyle/>
          <a:p>
            <a:pPr algn="ctr"/>
            <a:r>
              <a:rPr lang="vi-VN" sz="3600" b="1">
                <a:solidFill>
                  <a:srgbClr val="0000FF"/>
                </a:solidFill>
                <a:latin typeface="Times New Roman" panose="02020603050405020304" pitchFamily="18" charset="0"/>
                <a:cs typeface="Times New Roman" panose="02020603050405020304" pitchFamily="18" charset="0"/>
              </a:rPr>
              <a:t>lên</a:t>
            </a:r>
            <a:endParaRPr lang="en-US" sz="3600" b="1">
              <a:solidFill>
                <a:srgbClr val="0000FF"/>
              </a:solidFill>
              <a:latin typeface="Times New Roman" panose="02020603050405020304" pitchFamily="18" charset="0"/>
              <a:cs typeface="Times New Roman" panose="02020603050405020304" pitchFamily="18" charset="0"/>
            </a:endParaRPr>
          </a:p>
        </p:txBody>
      </p:sp>
      <p:sp>
        <p:nvSpPr>
          <p:cNvPr id="62" name="TextBox 61"/>
          <p:cNvSpPr txBox="1"/>
          <p:nvPr/>
        </p:nvSpPr>
        <p:spPr>
          <a:xfrm>
            <a:off x="6142332" y="2154834"/>
            <a:ext cx="1186910" cy="553998"/>
          </a:xfrm>
          <a:prstGeom prst="rect">
            <a:avLst/>
          </a:prstGeom>
          <a:solidFill>
            <a:schemeClr val="bg1"/>
          </a:solidFill>
        </p:spPr>
        <p:txBody>
          <a:bodyPr wrap="square" lIns="0" tIns="0" rIns="0" bIns="0" rtlCol="0">
            <a:spAutoFit/>
          </a:bodyPr>
          <a:lstStyle/>
          <a:p>
            <a:pPr algn="ctr"/>
            <a:r>
              <a:rPr lang="vi-VN" sz="3600" b="1" dirty="0">
                <a:solidFill>
                  <a:srgbClr val="0000FF"/>
                </a:solidFill>
                <a:latin typeface="Times New Roman" panose="02020603050405020304" pitchFamily="18" charset="0"/>
                <a:cs typeface="Times New Roman" panose="02020603050405020304" pitchFamily="18" charset="0"/>
              </a:rPr>
              <a:t>hầm</a:t>
            </a:r>
            <a:endParaRPr lang="en-US" sz="3600" b="1" dirty="0">
              <a:solidFill>
                <a:srgbClr val="0000FF"/>
              </a:solidFill>
              <a:latin typeface="Times New Roman" panose="02020603050405020304" pitchFamily="18" charset="0"/>
              <a:cs typeface="Times New Roman" panose="02020603050405020304" pitchFamily="18" charset="0"/>
            </a:endParaRPr>
          </a:p>
        </p:txBody>
      </p:sp>
      <p:sp>
        <p:nvSpPr>
          <p:cNvPr id="63" name="TextBox 62"/>
          <p:cNvSpPr txBox="1"/>
          <p:nvPr/>
        </p:nvSpPr>
        <p:spPr>
          <a:xfrm>
            <a:off x="4602174" y="2897323"/>
            <a:ext cx="1186910" cy="553998"/>
          </a:xfrm>
          <a:prstGeom prst="rect">
            <a:avLst/>
          </a:prstGeom>
          <a:solidFill>
            <a:schemeClr val="bg1"/>
          </a:solidFill>
        </p:spPr>
        <p:txBody>
          <a:bodyPr wrap="square" lIns="0" tIns="0" rIns="0" bIns="0" rtlCol="0">
            <a:spAutoFit/>
          </a:bodyPr>
          <a:lstStyle/>
          <a:p>
            <a:pPr algn="ctr"/>
            <a:r>
              <a:rPr lang="vi-VN" sz="3600" b="1">
                <a:solidFill>
                  <a:srgbClr val="0000FF"/>
                </a:solidFill>
                <a:latin typeface="Times New Roman" panose="02020603050405020304" pitchFamily="18" charset="0"/>
                <a:cs typeface="Times New Roman" panose="02020603050405020304" pitchFamily="18" charset="0"/>
              </a:rPr>
              <a:t>luộc</a:t>
            </a:r>
            <a:endParaRPr lang="en-US" sz="3600" b="1">
              <a:solidFill>
                <a:srgbClr val="0000FF"/>
              </a:solidFill>
              <a:latin typeface="Times New Roman" panose="02020603050405020304" pitchFamily="18" charset="0"/>
              <a:cs typeface="Times New Roman" panose="02020603050405020304" pitchFamily="18" charset="0"/>
            </a:endParaRPr>
          </a:p>
        </p:txBody>
      </p:sp>
      <p:sp>
        <p:nvSpPr>
          <p:cNvPr id="64" name="TextBox 63"/>
          <p:cNvSpPr txBox="1"/>
          <p:nvPr/>
        </p:nvSpPr>
        <p:spPr>
          <a:xfrm>
            <a:off x="6005303" y="2887940"/>
            <a:ext cx="1498534" cy="553998"/>
          </a:xfrm>
          <a:prstGeom prst="rect">
            <a:avLst/>
          </a:prstGeom>
          <a:solidFill>
            <a:schemeClr val="bg1"/>
          </a:solidFill>
        </p:spPr>
        <p:txBody>
          <a:bodyPr wrap="square" lIns="0" tIns="0" rIns="0" bIns="0" rtlCol="0">
            <a:spAutoFit/>
          </a:bodyPr>
          <a:lstStyle/>
          <a:p>
            <a:pPr algn="ctr"/>
            <a:r>
              <a:rPr lang="vi-VN" sz="3600" b="1">
                <a:solidFill>
                  <a:srgbClr val="0000FF"/>
                </a:solidFill>
                <a:latin typeface="Times New Roman" panose="02020603050405020304" pitchFamily="18" charset="0"/>
                <a:cs typeface="Times New Roman" panose="02020603050405020304" pitchFamily="18" charset="0"/>
              </a:rPr>
              <a:t>xuống</a:t>
            </a:r>
            <a:endParaRPr lang="en-US" sz="3600" b="1">
              <a:solidFill>
                <a:srgbClr val="0000FF"/>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2082017" y="5598942"/>
            <a:ext cx="10109981" cy="584775"/>
          </a:xfrm>
          <a:prstGeom prst="rect">
            <a:avLst/>
          </a:prstGeom>
          <a:noFill/>
        </p:spPr>
        <p:txBody>
          <a:bodyPr wrap="square" rtlCol="0">
            <a:spAutoFit/>
          </a:bodyPr>
          <a:lstStyle/>
          <a:p>
            <a:pPr lvl="0"/>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vi-VN" sz="3200" b="1" dirty="0">
                <a:solidFill>
                  <a:schemeClr val="tx2">
                    <a:lumMod val="50000"/>
                  </a:schemeClr>
                </a:solidFill>
                <a:latin typeface="Times New Roman" panose="02020603050405020304" pitchFamily="18" charset="0"/>
                <a:cs typeface="Times New Roman" panose="02020603050405020304" pitchFamily="18" charset="0"/>
              </a:rPr>
              <a:t>Từ chỉ hoạt động di chuyển</a:t>
            </a:r>
            <a:r>
              <a:rPr lang="en-US" sz="3200" b="1" dirty="0">
                <a:latin typeface="Times New Roman" panose="02020603050405020304" pitchFamily="18" charset="0"/>
                <a:cs typeface="Times New Roman" panose="02020603050405020304" pitchFamily="18" charset="0"/>
              </a:rPr>
              <a:t>: </a:t>
            </a:r>
            <a:r>
              <a:rPr lang="vi-VN" sz="3200"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đi</a:t>
            </a:r>
            <a:r>
              <a:rPr lang="en-US" sz="3200"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200"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ra </a:t>
            </a:r>
            <a:r>
              <a:rPr lang="en-US" sz="3200"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200"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vào</a:t>
            </a:r>
            <a:r>
              <a:rPr lang="en-US" sz="3200"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200"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xuống</a:t>
            </a:r>
            <a:r>
              <a:rPr lang="en-US" sz="3200"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200"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lên</a:t>
            </a:r>
            <a:r>
              <a:rPr lang="en-US" sz="3200" b="1" dirty="0">
                <a:latin typeface="Times New Roman" panose="02020603050405020304" pitchFamily="18" charset="0"/>
                <a:cs typeface="Times New Roman" panose="02020603050405020304" pitchFamily="18" charset="0"/>
              </a:rPr>
              <a:t> </a:t>
            </a:r>
            <a:endParaRPr lang="vi-VN" sz="3200" b="1"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2337053" y="6213987"/>
            <a:ext cx="9984377" cy="584775"/>
          </a:xfrm>
          <a:prstGeom prst="rect">
            <a:avLst/>
          </a:prstGeom>
          <a:noFill/>
        </p:spPr>
        <p:txBody>
          <a:bodyPr wrap="square" rtlCol="0">
            <a:spAutoFit/>
          </a:bodyPr>
          <a:lstStyle/>
          <a:p>
            <a:pPr lvl="0"/>
            <a:r>
              <a:rPr lang="en-US" sz="3200" b="1" dirty="0">
                <a:latin typeface="Times New Roman" panose="02020603050405020304" pitchFamily="18" charset="0"/>
                <a:cs typeface="Times New Roman" panose="02020603050405020304" pitchFamily="18" charset="0"/>
              </a:rPr>
              <a:t>* </a:t>
            </a:r>
            <a:r>
              <a:rPr lang="vi-VN" sz="3200" b="1" dirty="0">
                <a:solidFill>
                  <a:schemeClr val="tx2">
                    <a:lumMod val="50000"/>
                  </a:schemeClr>
                </a:solidFill>
                <a:latin typeface="Times New Roman" panose="02020603050405020304" pitchFamily="18" charset="0"/>
                <a:cs typeface="Times New Roman" panose="02020603050405020304" pitchFamily="18" charset="0"/>
              </a:rPr>
              <a:t>Từ chỉ hoạt động nấu ăn</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a:solidFill>
                  <a:schemeClr val="accent2">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k</a:t>
            </a:r>
            <a:r>
              <a:rPr lang="vi-VN" sz="3200" b="1" dirty="0">
                <a:solidFill>
                  <a:schemeClr val="accent2">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ho</a:t>
            </a:r>
            <a:r>
              <a:rPr lang="en-US" sz="3200" b="1" dirty="0">
                <a:solidFill>
                  <a:schemeClr val="accent2">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200" b="1" dirty="0">
                <a:solidFill>
                  <a:schemeClr val="accent2">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xào</a:t>
            </a:r>
            <a:r>
              <a:rPr lang="en-US" sz="3200" b="1" dirty="0">
                <a:solidFill>
                  <a:schemeClr val="accent2">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200" b="1" dirty="0">
                <a:solidFill>
                  <a:schemeClr val="accent2">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nướng</a:t>
            </a:r>
            <a:r>
              <a:rPr lang="en-US" sz="3200" b="1" dirty="0">
                <a:solidFill>
                  <a:schemeClr val="accent2">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200" b="1" dirty="0">
                <a:solidFill>
                  <a:schemeClr val="accent2">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luộc</a:t>
            </a:r>
            <a:r>
              <a:rPr lang="en-US" sz="3200" b="1" dirty="0">
                <a:solidFill>
                  <a:schemeClr val="accent2">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200" b="1" dirty="0">
                <a:solidFill>
                  <a:schemeClr val="accent2">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hầm</a:t>
            </a:r>
          </a:p>
        </p:txBody>
      </p:sp>
    </p:spTree>
    <p:extLst>
      <p:ext uri="{BB962C8B-B14F-4D97-AF65-F5344CB8AC3E}">
        <p14:creationId xmlns:p14="http://schemas.microsoft.com/office/powerpoint/2010/main" val="4040204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5"/>
                                        </p:tgtEl>
                                        <p:attrNameLst>
                                          <p:attrName>style.visibility</p:attrName>
                                        </p:attrNameLst>
                                      </p:cBhvr>
                                      <p:to>
                                        <p:strVal val="visible"/>
                                      </p:to>
                                    </p:set>
                                    <p:anim calcmode="lin" valueType="num">
                                      <p:cBhvr additive="base">
                                        <p:cTn id="12" dur="500" fill="hold"/>
                                        <p:tgtEl>
                                          <p:spTgt spid="55"/>
                                        </p:tgtEl>
                                        <p:attrNameLst>
                                          <p:attrName>ppt_x</p:attrName>
                                        </p:attrNameLst>
                                      </p:cBhvr>
                                      <p:tavLst>
                                        <p:tav tm="0">
                                          <p:val>
                                            <p:strVal val="#ppt_x"/>
                                          </p:val>
                                        </p:tav>
                                        <p:tav tm="100000">
                                          <p:val>
                                            <p:strVal val="#ppt_x"/>
                                          </p:val>
                                        </p:tav>
                                      </p:tavLst>
                                    </p:anim>
                                    <p:anim calcmode="lin" valueType="num">
                                      <p:cBhvr additive="base">
                                        <p:cTn id="13" dur="500" fill="hold"/>
                                        <p:tgtEl>
                                          <p:spTgt spid="5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cBhvr additive="base">
                                        <p:cTn id="17" dur="500" fill="hold"/>
                                        <p:tgtEl>
                                          <p:spTgt spid="56"/>
                                        </p:tgtEl>
                                        <p:attrNameLst>
                                          <p:attrName>ppt_x</p:attrName>
                                        </p:attrNameLst>
                                      </p:cBhvr>
                                      <p:tavLst>
                                        <p:tav tm="0">
                                          <p:val>
                                            <p:strVal val="#ppt_x"/>
                                          </p:val>
                                        </p:tav>
                                        <p:tav tm="100000">
                                          <p:val>
                                            <p:strVal val="#ppt_x"/>
                                          </p:val>
                                        </p:tav>
                                      </p:tavLst>
                                    </p:anim>
                                    <p:anim calcmode="lin" valueType="num">
                                      <p:cBhvr additive="base">
                                        <p:cTn id="18" dur="500" fill="hold"/>
                                        <p:tgtEl>
                                          <p:spTgt spid="5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59"/>
                                        </p:tgtEl>
                                        <p:attrNameLst>
                                          <p:attrName>style.visibility</p:attrName>
                                        </p:attrNameLst>
                                      </p:cBhvr>
                                      <p:to>
                                        <p:strVal val="visible"/>
                                      </p:to>
                                    </p:set>
                                    <p:anim calcmode="lin" valueType="num">
                                      <p:cBhvr additive="base">
                                        <p:cTn id="22" dur="500" fill="hold"/>
                                        <p:tgtEl>
                                          <p:spTgt spid="59"/>
                                        </p:tgtEl>
                                        <p:attrNameLst>
                                          <p:attrName>ppt_x</p:attrName>
                                        </p:attrNameLst>
                                      </p:cBhvr>
                                      <p:tavLst>
                                        <p:tav tm="0">
                                          <p:val>
                                            <p:strVal val="#ppt_x"/>
                                          </p:val>
                                        </p:tav>
                                        <p:tav tm="100000">
                                          <p:val>
                                            <p:strVal val="#ppt_x"/>
                                          </p:val>
                                        </p:tav>
                                      </p:tavLst>
                                    </p:anim>
                                    <p:anim calcmode="lin" valueType="num">
                                      <p:cBhvr additive="base">
                                        <p:cTn id="23" dur="500" fill="hold"/>
                                        <p:tgtEl>
                                          <p:spTgt spid="5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additive="base">
                                        <p:cTn id="27" dur="500" fill="hold"/>
                                        <p:tgtEl>
                                          <p:spTgt spid="61"/>
                                        </p:tgtEl>
                                        <p:attrNameLst>
                                          <p:attrName>ppt_x</p:attrName>
                                        </p:attrNameLst>
                                      </p:cBhvr>
                                      <p:tavLst>
                                        <p:tav tm="0">
                                          <p:val>
                                            <p:strVal val="#ppt_x"/>
                                          </p:val>
                                        </p:tav>
                                        <p:tav tm="100000">
                                          <p:val>
                                            <p:strVal val="#ppt_x"/>
                                          </p:val>
                                        </p:tav>
                                      </p:tavLst>
                                    </p:anim>
                                    <p:anim calcmode="lin" valueType="num">
                                      <p:cBhvr additive="base">
                                        <p:cTn id="28" dur="500" fill="hold"/>
                                        <p:tgtEl>
                                          <p:spTgt spid="61"/>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62"/>
                                        </p:tgtEl>
                                        <p:attrNameLst>
                                          <p:attrName>style.visibility</p:attrName>
                                        </p:attrNameLst>
                                      </p:cBhvr>
                                      <p:to>
                                        <p:strVal val="visible"/>
                                      </p:to>
                                    </p:set>
                                    <p:anim calcmode="lin" valueType="num">
                                      <p:cBhvr additive="base">
                                        <p:cTn id="32" dur="500" fill="hold"/>
                                        <p:tgtEl>
                                          <p:spTgt spid="62"/>
                                        </p:tgtEl>
                                        <p:attrNameLst>
                                          <p:attrName>ppt_x</p:attrName>
                                        </p:attrNameLst>
                                      </p:cBhvr>
                                      <p:tavLst>
                                        <p:tav tm="0">
                                          <p:val>
                                            <p:strVal val="#ppt_x"/>
                                          </p:val>
                                        </p:tav>
                                        <p:tav tm="100000">
                                          <p:val>
                                            <p:strVal val="#ppt_x"/>
                                          </p:val>
                                        </p:tav>
                                      </p:tavLst>
                                    </p:anim>
                                    <p:anim calcmode="lin" valueType="num">
                                      <p:cBhvr additive="base">
                                        <p:cTn id="33" dur="500" fill="hold"/>
                                        <p:tgtEl>
                                          <p:spTgt spid="62"/>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additive="base">
                                        <p:cTn id="37" dur="500" fill="hold"/>
                                        <p:tgtEl>
                                          <p:spTgt spid="57"/>
                                        </p:tgtEl>
                                        <p:attrNameLst>
                                          <p:attrName>ppt_x</p:attrName>
                                        </p:attrNameLst>
                                      </p:cBhvr>
                                      <p:tavLst>
                                        <p:tav tm="0">
                                          <p:val>
                                            <p:strVal val="#ppt_x"/>
                                          </p:val>
                                        </p:tav>
                                        <p:tav tm="100000">
                                          <p:val>
                                            <p:strVal val="#ppt_x"/>
                                          </p:val>
                                        </p:tav>
                                      </p:tavLst>
                                    </p:anim>
                                    <p:anim calcmode="lin" valueType="num">
                                      <p:cBhvr additive="base">
                                        <p:cTn id="38" dur="500" fill="hold"/>
                                        <p:tgtEl>
                                          <p:spTgt spid="57"/>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58"/>
                                        </p:tgtEl>
                                        <p:attrNameLst>
                                          <p:attrName>style.visibility</p:attrName>
                                        </p:attrNameLst>
                                      </p:cBhvr>
                                      <p:to>
                                        <p:strVal val="visible"/>
                                      </p:to>
                                    </p:set>
                                    <p:anim calcmode="lin" valueType="num">
                                      <p:cBhvr additive="base">
                                        <p:cTn id="42" dur="500" fill="hold"/>
                                        <p:tgtEl>
                                          <p:spTgt spid="58"/>
                                        </p:tgtEl>
                                        <p:attrNameLst>
                                          <p:attrName>ppt_x</p:attrName>
                                        </p:attrNameLst>
                                      </p:cBhvr>
                                      <p:tavLst>
                                        <p:tav tm="0">
                                          <p:val>
                                            <p:strVal val="#ppt_x"/>
                                          </p:val>
                                        </p:tav>
                                        <p:tav tm="100000">
                                          <p:val>
                                            <p:strVal val="#ppt_x"/>
                                          </p:val>
                                        </p:tav>
                                      </p:tavLst>
                                    </p:anim>
                                    <p:anim calcmode="lin" valueType="num">
                                      <p:cBhvr additive="base">
                                        <p:cTn id="43" dur="500" fill="hold"/>
                                        <p:tgtEl>
                                          <p:spTgt spid="58"/>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additive="base">
                                        <p:cTn id="47" dur="500" fill="hold"/>
                                        <p:tgtEl>
                                          <p:spTgt spid="60"/>
                                        </p:tgtEl>
                                        <p:attrNameLst>
                                          <p:attrName>ppt_x</p:attrName>
                                        </p:attrNameLst>
                                      </p:cBhvr>
                                      <p:tavLst>
                                        <p:tav tm="0">
                                          <p:val>
                                            <p:strVal val="#ppt_x"/>
                                          </p:val>
                                        </p:tav>
                                        <p:tav tm="100000">
                                          <p:val>
                                            <p:strVal val="#ppt_x"/>
                                          </p:val>
                                        </p:tav>
                                      </p:tavLst>
                                    </p:anim>
                                    <p:anim calcmode="lin" valueType="num">
                                      <p:cBhvr additive="base">
                                        <p:cTn id="48" dur="500" fill="hold"/>
                                        <p:tgtEl>
                                          <p:spTgt spid="60"/>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ppt_x"/>
                                          </p:val>
                                        </p:tav>
                                        <p:tav tm="100000">
                                          <p:val>
                                            <p:strVal val="#ppt_x"/>
                                          </p:val>
                                        </p:tav>
                                      </p:tavLst>
                                    </p:anim>
                                    <p:anim calcmode="lin" valueType="num">
                                      <p:cBhvr additive="base">
                                        <p:cTn id="53" dur="500" fill="hold"/>
                                        <p:tgtEl>
                                          <p:spTgt spid="63"/>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64"/>
                                        </p:tgtEl>
                                        <p:attrNameLst>
                                          <p:attrName>style.visibility</p:attrName>
                                        </p:attrNameLst>
                                      </p:cBhvr>
                                      <p:to>
                                        <p:strVal val="visible"/>
                                      </p:to>
                                    </p:set>
                                    <p:anim calcmode="lin" valueType="num">
                                      <p:cBhvr additive="base">
                                        <p:cTn id="57" dur="500" fill="hold"/>
                                        <p:tgtEl>
                                          <p:spTgt spid="64"/>
                                        </p:tgtEl>
                                        <p:attrNameLst>
                                          <p:attrName>ppt_x</p:attrName>
                                        </p:attrNameLst>
                                      </p:cBhvr>
                                      <p:tavLst>
                                        <p:tav tm="0">
                                          <p:val>
                                            <p:strVal val="#ppt_x"/>
                                          </p:val>
                                        </p:tav>
                                        <p:tav tm="100000">
                                          <p:val>
                                            <p:strVal val="#ppt_x"/>
                                          </p:val>
                                        </p:tav>
                                      </p:tavLst>
                                    </p:anim>
                                    <p:anim calcmode="lin" valueType="num">
                                      <p:cBhvr additive="base">
                                        <p:cTn id="58" dur="500" fill="hold"/>
                                        <p:tgtEl>
                                          <p:spTgt spid="64"/>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additive="base">
                                        <p:cTn id="62" dur="500" fill="hold"/>
                                        <p:tgtEl>
                                          <p:spTgt spid="51"/>
                                        </p:tgtEl>
                                        <p:attrNameLst>
                                          <p:attrName>ppt_x</p:attrName>
                                        </p:attrNameLst>
                                      </p:cBhvr>
                                      <p:tavLst>
                                        <p:tav tm="0">
                                          <p:val>
                                            <p:strVal val="#ppt_x"/>
                                          </p:val>
                                        </p:tav>
                                        <p:tav tm="100000">
                                          <p:val>
                                            <p:strVal val="#ppt_x"/>
                                          </p:val>
                                        </p:tav>
                                      </p:tavLst>
                                    </p:anim>
                                    <p:anim calcmode="lin" valueType="num">
                                      <p:cBhvr additive="base">
                                        <p:cTn id="63" dur="500" fill="hold"/>
                                        <p:tgtEl>
                                          <p:spTgt spid="51"/>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 calcmode="lin" valueType="num">
                                      <p:cBhvr additive="base">
                                        <p:cTn id="67" dur="500" fill="hold"/>
                                        <p:tgtEl>
                                          <p:spTgt spid="46"/>
                                        </p:tgtEl>
                                        <p:attrNameLst>
                                          <p:attrName>ppt_x</p:attrName>
                                        </p:attrNameLst>
                                      </p:cBhvr>
                                      <p:tavLst>
                                        <p:tav tm="0">
                                          <p:val>
                                            <p:strVal val="#ppt_x"/>
                                          </p:val>
                                        </p:tav>
                                        <p:tav tm="100000">
                                          <p:val>
                                            <p:strVal val="#ppt_x"/>
                                          </p:val>
                                        </p:tav>
                                      </p:tavLst>
                                    </p:anim>
                                    <p:anim calcmode="lin" valueType="num">
                                      <p:cBhvr additive="base">
                                        <p:cTn id="68" dur="500" fill="hold"/>
                                        <p:tgtEl>
                                          <p:spTgt spid="46"/>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nodeType="afterEffect">
                                  <p:stCondLst>
                                    <p:cond delay="0"/>
                                  </p:stCondLst>
                                  <p:childTnLst>
                                    <p:set>
                                      <p:cBhvr>
                                        <p:cTn id="71" dur="1" fill="hold">
                                          <p:stCondLst>
                                            <p:cond delay="0"/>
                                          </p:stCondLst>
                                        </p:cTn>
                                        <p:tgtEl>
                                          <p:spTgt spid="47"/>
                                        </p:tgtEl>
                                        <p:attrNameLst>
                                          <p:attrName>style.visibility</p:attrName>
                                        </p:attrNameLst>
                                      </p:cBhvr>
                                      <p:to>
                                        <p:strVal val="visible"/>
                                      </p:to>
                                    </p:set>
                                    <p:anim calcmode="lin" valueType="num">
                                      <p:cBhvr additive="base">
                                        <p:cTn id="72" dur="500" fill="hold"/>
                                        <p:tgtEl>
                                          <p:spTgt spid="47"/>
                                        </p:tgtEl>
                                        <p:attrNameLst>
                                          <p:attrName>ppt_x</p:attrName>
                                        </p:attrNameLst>
                                      </p:cBhvr>
                                      <p:tavLst>
                                        <p:tav tm="0">
                                          <p:val>
                                            <p:strVal val="#ppt_x"/>
                                          </p:val>
                                        </p:tav>
                                        <p:tav tm="100000">
                                          <p:val>
                                            <p:strVal val="#ppt_x"/>
                                          </p:val>
                                        </p:tav>
                                      </p:tavLst>
                                    </p:anim>
                                    <p:anim calcmode="lin" valueType="num">
                                      <p:cBhvr additive="base">
                                        <p:cTn id="73" dur="500" fill="hold"/>
                                        <p:tgtEl>
                                          <p:spTgt spid="47"/>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additive="base">
                                        <p:cTn id="77" dur="500" fill="hold"/>
                                        <p:tgtEl>
                                          <p:spTgt spid="53"/>
                                        </p:tgtEl>
                                        <p:attrNameLst>
                                          <p:attrName>ppt_x</p:attrName>
                                        </p:attrNameLst>
                                      </p:cBhvr>
                                      <p:tavLst>
                                        <p:tav tm="0">
                                          <p:val>
                                            <p:strVal val="#ppt_x"/>
                                          </p:val>
                                        </p:tav>
                                        <p:tav tm="100000">
                                          <p:val>
                                            <p:strVal val="#ppt_x"/>
                                          </p:val>
                                        </p:tav>
                                      </p:tavLst>
                                    </p:anim>
                                    <p:anim calcmode="lin" valueType="num">
                                      <p:cBhvr additive="base">
                                        <p:cTn id="78"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1" grpId="0"/>
      <p:bldP spid="53" grpId="0"/>
      <p:bldP spid="48" grpId="0"/>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5581DB-A3D7-4C1A-9892-48C9BD3C3F8F}"/>
              </a:ext>
            </a:extLst>
          </p:cNvPr>
          <p:cNvSpPr txBox="1"/>
          <p:nvPr/>
        </p:nvSpPr>
        <p:spPr>
          <a:xfrm>
            <a:off x="0" y="793145"/>
            <a:ext cx="121920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Từ ngữ chỉ hoạt động. Câu nêu hoạt động</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0CCB1FF8-74C6-4A97-8557-A943D9F02CEA}"/>
              </a:ext>
            </a:extLst>
          </p:cNvPr>
          <p:cNvSpPr txBox="1"/>
          <p:nvPr/>
        </p:nvSpPr>
        <p:spPr>
          <a:xfrm>
            <a:off x="0" y="0"/>
            <a:ext cx="12192000"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Thứ</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Năm</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ngày</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26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tháng</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9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năm</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2024</a:t>
            </a:r>
          </a:p>
        </p:txBody>
      </p:sp>
      <p:sp>
        <p:nvSpPr>
          <p:cNvPr id="5" name="TextBox 4">
            <a:extLst>
              <a:ext uri="{FF2B5EF4-FFF2-40B4-BE49-F238E27FC236}">
                <a16:creationId xmlns:a16="http://schemas.microsoft.com/office/drawing/2014/main" id="{400AE0F4-0AA4-4ADD-A631-FE4E3DC65E3E}"/>
              </a:ext>
            </a:extLst>
          </p:cNvPr>
          <p:cNvSpPr txBox="1"/>
          <p:nvPr/>
        </p:nvSpPr>
        <p:spPr>
          <a:xfrm>
            <a:off x="0" y="420235"/>
            <a:ext cx="12192000"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Tiếng</a:t>
            </a:r>
            <a:r>
              <a:rPr kumimoji="0" lang="en-US" sz="2800" b="1" i="0" u="none" strike="noStrike" kern="1200" cap="none" spc="0" normalizeH="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srgbClr val="0000FF"/>
                </a:solidFill>
                <a:effectLst/>
                <a:uLnTx/>
                <a:uFillTx/>
                <a:latin typeface="Times New Roman" panose="02020603050405020304" pitchFamily="18" charset="0"/>
                <a:cs typeface="Times New Roman" panose="02020603050405020304" pitchFamily="18" charset="0"/>
              </a:rPr>
              <a:t>Việt</a:t>
            </a:r>
            <a:endPar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6" name="TextBox 5"/>
          <p:cNvSpPr txBox="1"/>
          <p:nvPr/>
        </p:nvSpPr>
        <p:spPr>
          <a:xfrm>
            <a:off x="1" y="2109127"/>
            <a:ext cx="1186910" cy="492443"/>
          </a:xfrm>
          <a:prstGeom prst="rect">
            <a:avLst/>
          </a:prstGeom>
          <a:solidFill>
            <a:schemeClr val="bg1"/>
          </a:solidFill>
        </p:spPr>
        <p:txBody>
          <a:bodyPr wrap="square" lIns="0" tIns="0" rIns="0" bIns="0" rtlCol="0">
            <a:spAutoFit/>
          </a:bodyPr>
          <a:lstStyle/>
          <a:p>
            <a:pPr algn="ctr"/>
            <a:r>
              <a:rPr lang="vi-VN" sz="3200" b="1" dirty="0">
                <a:solidFill>
                  <a:srgbClr val="008000"/>
                </a:solidFill>
                <a:latin typeface="Times New Roman" panose="02020603050405020304" pitchFamily="18" charset="0"/>
                <a:cs typeface="Times New Roman" panose="02020603050405020304" pitchFamily="18" charset="0"/>
              </a:rPr>
              <a:t>kho</a:t>
            </a:r>
            <a:endParaRPr lang="en-US" sz="3200" b="1" dirty="0">
              <a:solidFill>
                <a:srgbClr val="008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029061" y="2114805"/>
            <a:ext cx="1186910" cy="492443"/>
          </a:xfrm>
          <a:prstGeom prst="rect">
            <a:avLst/>
          </a:prstGeom>
          <a:solidFill>
            <a:schemeClr val="bg1"/>
          </a:solidFill>
        </p:spPr>
        <p:txBody>
          <a:bodyPr wrap="square" lIns="0" tIns="0" rIns="0" bIns="0" rtlCol="0">
            <a:spAutoFit/>
          </a:bodyPr>
          <a:lstStyle/>
          <a:p>
            <a:pPr algn="ctr"/>
            <a:r>
              <a:rPr lang="vi-VN" sz="3200" b="1" dirty="0">
                <a:solidFill>
                  <a:srgbClr val="008000"/>
                </a:solidFill>
                <a:latin typeface="Times New Roman" panose="02020603050405020304" pitchFamily="18" charset="0"/>
                <a:cs typeface="Times New Roman" panose="02020603050405020304" pitchFamily="18" charset="0"/>
              </a:rPr>
              <a:t>xào</a:t>
            </a:r>
            <a:endParaRPr lang="en-US" sz="3200" b="1" dirty="0">
              <a:solidFill>
                <a:srgbClr val="008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4820194" y="2078417"/>
            <a:ext cx="888274" cy="492443"/>
          </a:xfrm>
          <a:prstGeom prst="rect">
            <a:avLst/>
          </a:prstGeom>
          <a:solidFill>
            <a:schemeClr val="bg1"/>
          </a:solidFill>
        </p:spPr>
        <p:txBody>
          <a:bodyPr wrap="square" lIns="0" tIns="0" rIns="0" bIns="0" rtlCol="0">
            <a:spAutoFit/>
          </a:bodyPr>
          <a:lstStyle/>
          <a:p>
            <a:pPr algn="ctr"/>
            <a:r>
              <a:rPr lang="vi-VN" sz="3200" b="1" dirty="0">
                <a:solidFill>
                  <a:srgbClr val="008000"/>
                </a:solidFill>
                <a:latin typeface="Times New Roman" panose="02020603050405020304" pitchFamily="18" charset="0"/>
                <a:cs typeface="Times New Roman" panose="02020603050405020304" pitchFamily="18" charset="0"/>
              </a:rPr>
              <a:t>đi</a:t>
            </a:r>
            <a:endParaRPr lang="en-US" sz="3200" b="1" dirty="0">
              <a:solidFill>
                <a:srgbClr val="008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5561663" y="2062856"/>
            <a:ext cx="721571" cy="492443"/>
          </a:xfrm>
          <a:prstGeom prst="rect">
            <a:avLst/>
          </a:prstGeom>
          <a:solidFill>
            <a:schemeClr val="bg1"/>
          </a:solidFill>
        </p:spPr>
        <p:txBody>
          <a:bodyPr wrap="square" lIns="0" tIns="0" rIns="0" bIns="0" rtlCol="0">
            <a:spAutoFit/>
          </a:bodyPr>
          <a:lstStyle/>
          <a:p>
            <a:pPr algn="ctr"/>
            <a:r>
              <a:rPr lang="vi-VN" sz="3200" b="1" dirty="0">
                <a:solidFill>
                  <a:srgbClr val="008000"/>
                </a:solidFill>
                <a:latin typeface="Times New Roman" panose="02020603050405020304" pitchFamily="18" charset="0"/>
                <a:cs typeface="Times New Roman" panose="02020603050405020304" pitchFamily="18" charset="0"/>
              </a:rPr>
              <a:t>ra</a:t>
            </a:r>
            <a:endParaRPr lang="en-US" sz="3200" b="1" dirty="0">
              <a:solidFill>
                <a:srgbClr val="008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2011680" y="2107472"/>
            <a:ext cx="1018904" cy="492443"/>
          </a:xfrm>
          <a:prstGeom prst="rect">
            <a:avLst/>
          </a:prstGeom>
          <a:solidFill>
            <a:schemeClr val="bg1"/>
          </a:solidFill>
        </p:spPr>
        <p:txBody>
          <a:bodyPr wrap="square" lIns="0" tIns="0" rIns="0" bIns="0" rtlCol="0">
            <a:spAutoFit/>
          </a:bodyPr>
          <a:lstStyle/>
          <a:p>
            <a:pPr algn="ctr"/>
            <a:r>
              <a:rPr lang="vi-VN" sz="3200" b="1" dirty="0">
                <a:solidFill>
                  <a:srgbClr val="008000"/>
                </a:solidFill>
                <a:latin typeface="Times New Roman" panose="02020603050405020304" pitchFamily="18" charset="0"/>
                <a:cs typeface="Times New Roman" panose="02020603050405020304" pitchFamily="18" charset="0"/>
              </a:rPr>
              <a:t>vào</a:t>
            </a:r>
            <a:endParaRPr lang="en-US" sz="3200" b="1" dirty="0">
              <a:solidFill>
                <a:srgbClr val="008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6208534" y="2061301"/>
            <a:ext cx="1531561" cy="492443"/>
          </a:xfrm>
          <a:prstGeom prst="rect">
            <a:avLst/>
          </a:prstGeom>
          <a:solidFill>
            <a:schemeClr val="bg1"/>
          </a:solidFill>
        </p:spPr>
        <p:txBody>
          <a:bodyPr wrap="square" lIns="0" tIns="0" rIns="0" bIns="0" rtlCol="0">
            <a:spAutoFit/>
          </a:bodyPr>
          <a:lstStyle/>
          <a:p>
            <a:pPr algn="ctr"/>
            <a:r>
              <a:rPr lang="vi-VN" sz="3200" b="1" dirty="0">
                <a:solidFill>
                  <a:srgbClr val="008000"/>
                </a:solidFill>
                <a:latin typeface="Times New Roman" panose="02020603050405020304" pitchFamily="18" charset="0"/>
                <a:cs typeface="Times New Roman" panose="02020603050405020304" pitchFamily="18" charset="0"/>
              </a:rPr>
              <a:t>nướng</a:t>
            </a:r>
            <a:endParaRPr lang="en-US" sz="3200" b="1" dirty="0">
              <a:solidFill>
                <a:srgbClr val="008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2851751" y="2115646"/>
            <a:ext cx="1186910" cy="492443"/>
          </a:xfrm>
          <a:prstGeom prst="rect">
            <a:avLst/>
          </a:prstGeom>
          <a:solidFill>
            <a:schemeClr val="bg1"/>
          </a:solidFill>
        </p:spPr>
        <p:txBody>
          <a:bodyPr wrap="square" lIns="0" tIns="0" rIns="0" bIns="0" rtlCol="0">
            <a:spAutoFit/>
          </a:bodyPr>
          <a:lstStyle/>
          <a:p>
            <a:pPr algn="ctr"/>
            <a:r>
              <a:rPr lang="vi-VN" sz="3200" b="1" dirty="0">
                <a:solidFill>
                  <a:srgbClr val="008000"/>
                </a:solidFill>
                <a:latin typeface="Times New Roman" panose="02020603050405020304" pitchFamily="18" charset="0"/>
                <a:cs typeface="Times New Roman" panose="02020603050405020304" pitchFamily="18" charset="0"/>
              </a:rPr>
              <a:t>lên</a:t>
            </a:r>
            <a:endParaRPr lang="en-US" sz="3200" b="1" dirty="0">
              <a:solidFill>
                <a:srgbClr val="008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3804080" y="2115646"/>
            <a:ext cx="1186910" cy="492443"/>
          </a:xfrm>
          <a:prstGeom prst="rect">
            <a:avLst/>
          </a:prstGeom>
          <a:solidFill>
            <a:schemeClr val="bg1"/>
          </a:solidFill>
        </p:spPr>
        <p:txBody>
          <a:bodyPr wrap="square" lIns="0" tIns="0" rIns="0" bIns="0" rtlCol="0">
            <a:spAutoFit/>
          </a:bodyPr>
          <a:lstStyle/>
          <a:p>
            <a:pPr algn="ctr"/>
            <a:r>
              <a:rPr lang="vi-VN" sz="3200" b="1" dirty="0">
                <a:solidFill>
                  <a:srgbClr val="008000"/>
                </a:solidFill>
                <a:latin typeface="Times New Roman" panose="02020603050405020304" pitchFamily="18" charset="0"/>
                <a:cs typeface="Times New Roman" panose="02020603050405020304" pitchFamily="18" charset="0"/>
              </a:rPr>
              <a:t>hầm</a:t>
            </a:r>
            <a:endParaRPr lang="en-US" sz="3200" b="1" dirty="0">
              <a:solidFill>
                <a:srgbClr val="008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7645820" y="2087426"/>
            <a:ext cx="1186910" cy="492443"/>
          </a:xfrm>
          <a:prstGeom prst="rect">
            <a:avLst/>
          </a:prstGeom>
          <a:solidFill>
            <a:schemeClr val="bg1"/>
          </a:solidFill>
        </p:spPr>
        <p:txBody>
          <a:bodyPr wrap="square" lIns="0" tIns="0" rIns="0" bIns="0" rtlCol="0">
            <a:spAutoFit/>
          </a:bodyPr>
          <a:lstStyle/>
          <a:p>
            <a:pPr algn="ctr"/>
            <a:r>
              <a:rPr lang="vi-VN" sz="3200" b="1" dirty="0">
                <a:solidFill>
                  <a:srgbClr val="008000"/>
                </a:solidFill>
                <a:latin typeface="Times New Roman" panose="02020603050405020304" pitchFamily="18" charset="0"/>
                <a:cs typeface="Times New Roman" panose="02020603050405020304" pitchFamily="18" charset="0"/>
              </a:rPr>
              <a:t>luộc</a:t>
            </a:r>
            <a:endParaRPr lang="en-US" sz="3200" b="1" dirty="0">
              <a:solidFill>
                <a:srgbClr val="008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8787691" y="2051917"/>
            <a:ext cx="1498534" cy="492443"/>
          </a:xfrm>
          <a:prstGeom prst="rect">
            <a:avLst/>
          </a:prstGeom>
          <a:solidFill>
            <a:schemeClr val="bg1"/>
          </a:solidFill>
        </p:spPr>
        <p:txBody>
          <a:bodyPr wrap="square" lIns="0" tIns="0" rIns="0" bIns="0" rtlCol="0">
            <a:spAutoFit/>
          </a:bodyPr>
          <a:lstStyle/>
          <a:p>
            <a:pPr algn="ctr"/>
            <a:r>
              <a:rPr lang="vi-VN" sz="3200" b="1" dirty="0">
                <a:solidFill>
                  <a:srgbClr val="008000"/>
                </a:solidFill>
                <a:latin typeface="Times New Roman" panose="02020603050405020304" pitchFamily="18" charset="0"/>
                <a:cs typeface="Times New Roman" panose="02020603050405020304" pitchFamily="18" charset="0"/>
              </a:rPr>
              <a:t>xuống</a:t>
            </a:r>
            <a:endParaRPr lang="en-US" sz="3200" b="1" dirty="0">
              <a:solidFill>
                <a:srgbClr val="008000"/>
              </a:solidFill>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81E6977A-BC31-468F-B249-50E8DB4F77B4}"/>
              </a:ext>
            </a:extLst>
          </p:cNvPr>
          <p:cNvSpPr/>
          <p:nvPr/>
        </p:nvSpPr>
        <p:spPr>
          <a:xfrm>
            <a:off x="0" y="1239006"/>
            <a:ext cx="12192000" cy="954107"/>
          </a:xfrm>
          <a:prstGeom prst="rect">
            <a:avLst/>
          </a:prstGeom>
        </p:spPr>
        <p:txBody>
          <a:bodyPr wrap="square">
            <a:spAutoFit/>
          </a:bodyPr>
          <a:lstStyle/>
          <a:p>
            <a:pPr>
              <a:defRPr/>
            </a:pPr>
            <a:r>
              <a:rPr lang="vi-VN" sz="2800" b="1" dirty="0">
                <a:solidFill>
                  <a:srgbClr val="002060"/>
                </a:solidFill>
                <a:latin typeface="+mj-lt"/>
              </a:rPr>
              <a:t>        Bài 3. Chọn từ ở bài tập 2 thay cho ô vuông để hoàn thành các câu nêu hoạt động trong đoạn văn.</a:t>
            </a:r>
            <a:endParaRPr lang="en-US" sz="2800" b="1" dirty="0">
              <a:solidFill>
                <a:srgbClr val="338C8E"/>
              </a:solidFill>
              <a:latin typeface="+mj-lt"/>
            </a:endParaRPr>
          </a:p>
        </p:txBody>
      </p:sp>
      <p:sp>
        <p:nvSpPr>
          <p:cNvPr id="17" name="TextBox 16"/>
          <p:cNvSpPr txBox="1"/>
          <p:nvPr/>
        </p:nvSpPr>
        <p:spPr>
          <a:xfrm>
            <a:off x="0" y="2711605"/>
            <a:ext cx="12192000" cy="1815882"/>
          </a:xfrm>
          <a:prstGeom prst="rect">
            <a:avLst/>
          </a:prstGeom>
          <a:noFill/>
        </p:spPr>
        <p:txBody>
          <a:bodyPr wrap="square" rtlCol="0">
            <a:spAutoFit/>
          </a:bodyPr>
          <a:lstStyle/>
          <a:p>
            <a:r>
              <a:rPr lang="vi-VN" sz="2800" b="1" dirty="0">
                <a:solidFill>
                  <a:srgbClr val="0000FF"/>
                </a:solidFill>
                <a:latin typeface="+mj-lt"/>
              </a:rPr>
              <a:t>       Ngày Chủ nhật, mẹ       chợ mua thức ăn. Nam       bếp giúp mẹ. Nam nhặt rau, còn mẹ rửa cá và thái thịt. Sau đó, mẹ bắt đầu nấu nướng, mẹ        cá,        rau,        thịt. Chẳng mấy chốc, gian bếp đã thơm lừng mùi thức ăn.                                              (Kim Ngân)</a:t>
            </a:r>
            <a:endParaRPr lang="en-US" sz="2800" b="1" dirty="0">
              <a:solidFill>
                <a:srgbClr val="0000FF"/>
              </a:solidFill>
              <a:latin typeface="+mj-lt"/>
            </a:endParaRPr>
          </a:p>
        </p:txBody>
      </p:sp>
      <p:sp>
        <p:nvSpPr>
          <p:cNvPr id="18" name="Rectangle 17"/>
          <p:cNvSpPr/>
          <p:nvPr/>
        </p:nvSpPr>
        <p:spPr>
          <a:xfrm>
            <a:off x="3740351" y="2739825"/>
            <a:ext cx="514664" cy="47862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778126" y="2747114"/>
            <a:ext cx="461149" cy="479742"/>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0286224" y="3218449"/>
            <a:ext cx="520509" cy="489996"/>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1477767" y="3218449"/>
            <a:ext cx="555374" cy="489996"/>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77921" y="3619546"/>
            <a:ext cx="579605" cy="461135"/>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0" y="2774493"/>
            <a:ext cx="12192000" cy="1815882"/>
          </a:xfrm>
          <a:prstGeom prst="rect">
            <a:avLst/>
          </a:prstGeom>
          <a:noFill/>
        </p:spPr>
        <p:txBody>
          <a:bodyPr wrap="square" rtlCol="0">
            <a:spAutoFit/>
          </a:bodyPr>
          <a:lstStyle/>
          <a:p>
            <a:r>
              <a:rPr lang="vi-VN" sz="2800" b="1" dirty="0">
                <a:solidFill>
                  <a:srgbClr val="0000FF"/>
                </a:solidFill>
                <a:latin typeface="+mj-lt"/>
              </a:rPr>
              <a:t> </a:t>
            </a:r>
            <a:r>
              <a:rPr lang="en-US" sz="2800" b="1" dirty="0">
                <a:solidFill>
                  <a:srgbClr val="0000FF"/>
                </a:solidFill>
                <a:latin typeface="+mj-lt"/>
              </a:rPr>
              <a:t>     </a:t>
            </a:r>
            <a:r>
              <a:rPr lang="vi-VN" sz="2800" b="1" dirty="0">
                <a:solidFill>
                  <a:srgbClr val="0000FF"/>
                </a:solidFill>
                <a:latin typeface="+mj-lt"/>
              </a:rPr>
              <a:t>Ngày Chủ nhật, mẹ </a:t>
            </a:r>
            <a:r>
              <a:rPr lang="vi-VN" sz="2800" b="1" dirty="0">
                <a:solidFill>
                  <a:srgbClr val="FF0000"/>
                </a:solidFill>
                <a:latin typeface="+mj-lt"/>
              </a:rPr>
              <a:t>(đi / ra) </a:t>
            </a:r>
            <a:r>
              <a:rPr lang="vi-VN" sz="2800" b="1" dirty="0">
                <a:solidFill>
                  <a:srgbClr val="0000FF"/>
                </a:solidFill>
                <a:latin typeface="+mj-lt"/>
              </a:rPr>
              <a:t>chợ mua thức ăn. Nam </a:t>
            </a:r>
            <a:r>
              <a:rPr lang="vi-VN" sz="2800" b="1" dirty="0">
                <a:solidFill>
                  <a:srgbClr val="FF0000"/>
                </a:solidFill>
                <a:latin typeface="+mj-lt"/>
              </a:rPr>
              <a:t>(vào / xuống)      </a:t>
            </a:r>
            <a:r>
              <a:rPr lang="vi-VN" sz="2800" b="1" dirty="0">
                <a:solidFill>
                  <a:srgbClr val="0000FF"/>
                </a:solidFill>
                <a:latin typeface="+mj-lt"/>
              </a:rPr>
              <a:t>bếp giúp mẹ. Nam nhặt rau, còn mẹ rửa cá và thái thịt. Sau đó, mẹ bắt đầu nấu nướng, mẹ  </a:t>
            </a:r>
            <a:r>
              <a:rPr lang="vi-VN" sz="2800" b="1" dirty="0">
                <a:solidFill>
                  <a:srgbClr val="FF0000"/>
                </a:solidFill>
                <a:latin typeface="+mj-lt"/>
              </a:rPr>
              <a:t>(kho / nướng) </a:t>
            </a:r>
            <a:r>
              <a:rPr lang="vi-VN" sz="2800" b="1" dirty="0">
                <a:solidFill>
                  <a:srgbClr val="0000FF"/>
                </a:solidFill>
                <a:latin typeface="+mj-lt"/>
              </a:rPr>
              <a:t>cá,  </a:t>
            </a:r>
            <a:r>
              <a:rPr lang="vi-VN" sz="2800" b="1" dirty="0">
                <a:solidFill>
                  <a:srgbClr val="FF0000"/>
                </a:solidFill>
                <a:latin typeface="+mj-lt"/>
              </a:rPr>
              <a:t>(xào / luộc)</a:t>
            </a:r>
            <a:r>
              <a:rPr lang="vi-VN" sz="2800" b="1" dirty="0">
                <a:solidFill>
                  <a:srgbClr val="0000FF"/>
                </a:solidFill>
                <a:latin typeface="+mj-lt"/>
              </a:rPr>
              <a:t> rau,  </a:t>
            </a:r>
            <a:r>
              <a:rPr lang="vi-VN" sz="2800" b="1" dirty="0">
                <a:solidFill>
                  <a:srgbClr val="FF0000"/>
                </a:solidFill>
                <a:latin typeface="+mj-lt"/>
              </a:rPr>
              <a:t>(kho / nướng / luộc / hầm)  </a:t>
            </a:r>
            <a:r>
              <a:rPr lang="vi-VN" sz="2800" b="1" dirty="0">
                <a:solidFill>
                  <a:srgbClr val="0000FF"/>
                </a:solidFill>
                <a:latin typeface="+mj-lt"/>
              </a:rPr>
              <a:t>thịt. Chẳng mấy chốc, gian bếp đã thơm lừng mùi thức ăn.</a:t>
            </a:r>
            <a:endParaRPr lang="en-US" sz="2800" dirty="0">
              <a:solidFill>
                <a:srgbClr val="0000FF"/>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7"/>
                                        </p:tgtEl>
                                        <p:attrNameLst>
                                          <p:attrName>ppt_x</p:attrName>
                                        </p:attrNameLst>
                                      </p:cBhvr>
                                      <p:tavLst>
                                        <p:tav tm="0">
                                          <p:val>
                                            <p:strVal val="ppt_x"/>
                                          </p:val>
                                        </p:tav>
                                        <p:tav tm="100000">
                                          <p:val>
                                            <p:strVal val="ppt_x"/>
                                          </p:val>
                                        </p:tav>
                                      </p:tavLst>
                                    </p:anim>
                                    <p:anim calcmode="lin" valueType="num">
                                      <p:cBhvr additive="base">
                                        <p:cTn id="7" dur="500"/>
                                        <p:tgtEl>
                                          <p:spTgt spid="17"/>
                                        </p:tgtEl>
                                        <p:attrNameLst>
                                          <p:attrName>ppt_y</p:attrName>
                                        </p:attrNameLst>
                                      </p:cBhvr>
                                      <p:tavLst>
                                        <p:tav tm="0">
                                          <p:val>
                                            <p:strVal val="ppt_y"/>
                                          </p:val>
                                        </p:tav>
                                        <p:tav tm="100000">
                                          <p:val>
                                            <p:strVal val="1+ppt_h/2"/>
                                          </p:val>
                                        </p:tav>
                                      </p:tavLst>
                                    </p:anim>
                                    <p:set>
                                      <p:cBhvr>
                                        <p:cTn id="8" dur="1" fill="hold">
                                          <p:stCondLst>
                                            <p:cond delay="499"/>
                                          </p:stCondLst>
                                        </p:cTn>
                                        <p:tgtEl>
                                          <p:spTgt spid="17"/>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18"/>
                                        </p:tgtEl>
                                        <p:attrNameLst>
                                          <p:attrName>ppt_x</p:attrName>
                                        </p:attrNameLst>
                                      </p:cBhvr>
                                      <p:tavLst>
                                        <p:tav tm="0">
                                          <p:val>
                                            <p:strVal val="ppt_x"/>
                                          </p:val>
                                        </p:tav>
                                        <p:tav tm="100000">
                                          <p:val>
                                            <p:strVal val="ppt_x"/>
                                          </p:val>
                                        </p:tav>
                                      </p:tavLst>
                                    </p:anim>
                                    <p:anim calcmode="lin" valueType="num">
                                      <p:cBhvr additive="base">
                                        <p:cTn id="11" dur="500"/>
                                        <p:tgtEl>
                                          <p:spTgt spid="18"/>
                                        </p:tgtEl>
                                        <p:attrNameLst>
                                          <p:attrName>ppt_y</p:attrName>
                                        </p:attrNameLst>
                                      </p:cBhvr>
                                      <p:tavLst>
                                        <p:tav tm="0">
                                          <p:val>
                                            <p:strVal val="ppt_y"/>
                                          </p:val>
                                        </p:tav>
                                        <p:tav tm="100000">
                                          <p:val>
                                            <p:strVal val="1+ppt_h/2"/>
                                          </p:val>
                                        </p:tav>
                                      </p:tavLst>
                                    </p:anim>
                                    <p:set>
                                      <p:cBhvr>
                                        <p:cTn id="12" dur="1" fill="hold">
                                          <p:stCondLst>
                                            <p:cond delay="499"/>
                                          </p:stCondLst>
                                        </p:cTn>
                                        <p:tgtEl>
                                          <p:spTgt spid="18"/>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19"/>
                                        </p:tgtEl>
                                        <p:attrNameLst>
                                          <p:attrName>ppt_x</p:attrName>
                                        </p:attrNameLst>
                                      </p:cBhvr>
                                      <p:tavLst>
                                        <p:tav tm="0">
                                          <p:val>
                                            <p:strVal val="ppt_x"/>
                                          </p:val>
                                        </p:tav>
                                        <p:tav tm="100000">
                                          <p:val>
                                            <p:strVal val="ppt_x"/>
                                          </p:val>
                                        </p:tav>
                                      </p:tavLst>
                                    </p:anim>
                                    <p:anim calcmode="lin" valueType="num">
                                      <p:cBhvr additive="base">
                                        <p:cTn id="15" dur="500"/>
                                        <p:tgtEl>
                                          <p:spTgt spid="19"/>
                                        </p:tgtEl>
                                        <p:attrNameLst>
                                          <p:attrName>ppt_y</p:attrName>
                                        </p:attrNameLst>
                                      </p:cBhvr>
                                      <p:tavLst>
                                        <p:tav tm="0">
                                          <p:val>
                                            <p:strVal val="ppt_y"/>
                                          </p:val>
                                        </p:tav>
                                        <p:tav tm="100000">
                                          <p:val>
                                            <p:strVal val="1+ppt_h/2"/>
                                          </p:val>
                                        </p:tav>
                                      </p:tavLst>
                                    </p:anim>
                                    <p:set>
                                      <p:cBhvr>
                                        <p:cTn id="16" dur="1" fill="hold">
                                          <p:stCondLst>
                                            <p:cond delay="499"/>
                                          </p:stCondLst>
                                        </p:cTn>
                                        <p:tgtEl>
                                          <p:spTgt spid="19"/>
                                        </p:tgtEl>
                                        <p:attrNameLst>
                                          <p:attrName>style.visibility</p:attrName>
                                        </p:attrNameLst>
                                      </p:cBhvr>
                                      <p:to>
                                        <p:strVal val="hidden"/>
                                      </p:to>
                                    </p:set>
                                  </p:childTnLst>
                                </p:cTn>
                              </p:par>
                              <p:par>
                                <p:cTn id="17" presetID="2" presetClass="exit" presetSubtype="4" fill="hold" grpId="0" nodeType="withEffect">
                                  <p:stCondLst>
                                    <p:cond delay="0"/>
                                  </p:stCondLst>
                                  <p:childTnLst>
                                    <p:anim calcmode="lin" valueType="num">
                                      <p:cBhvr additive="base">
                                        <p:cTn id="18" dur="500"/>
                                        <p:tgtEl>
                                          <p:spTgt spid="20"/>
                                        </p:tgtEl>
                                        <p:attrNameLst>
                                          <p:attrName>ppt_x</p:attrName>
                                        </p:attrNameLst>
                                      </p:cBhvr>
                                      <p:tavLst>
                                        <p:tav tm="0">
                                          <p:val>
                                            <p:strVal val="ppt_x"/>
                                          </p:val>
                                        </p:tav>
                                        <p:tav tm="100000">
                                          <p:val>
                                            <p:strVal val="ppt_x"/>
                                          </p:val>
                                        </p:tav>
                                      </p:tavLst>
                                    </p:anim>
                                    <p:anim calcmode="lin" valueType="num">
                                      <p:cBhvr additive="base">
                                        <p:cTn id="19" dur="500"/>
                                        <p:tgtEl>
                                          <p:spTgt spid="20"/>
                                        </p:tgtEl>
                                        <p:attrNameLst>
                                          <p:attrName>ppt_y</p:attrName>
                                        </p:attrNameLst>
                                      </p:cBhvr>
                                      <p:tavLst>
                                        <p:tav tm="0">
                                          <p:val>
                                            <p:strVal val="ppt_y"/>
                                          </p:val>
                                        </p:tav>
                                        <p:tav tm="100000">
                                          <p:val>
                                            <p:strVal val="1+ppt_h/2"/>
                                          </p:val>
                                        </p:tav>
                                      </p:tavLst>
                                    </p:anim>
                                    <p:set>
                                      <p:cBhvr>
                                        <p:cTn id="20" dur="1" fill="hold">
                                          <p:stCondLst>
                                            <p:cond delay="499"/>
                                          </p:stCondLst>
                                        </p:cTn>
                                        <p:tgtEl>
                                          <p:spTgt spid="20"/>
                                        </p:tgtEl>
                                        <p:attrNameLst>
                                          <p:attrName>style.visibility</p:attrName>
                                        </p:attrNameLst>
                                      </p:cBhvr>
                                      <p:to>
                                        <p:strVal val="hidden"/>
                                      </p:to>
                                    </p:set>
                                  </p:childTnLst>
                                </p:cTn>
                              </p:par>
                              <p:par>
                                <p:cTn id="21" presetID="2" presetClass="exit" presetSubtype="4" fill="hold" grpId="0" nodeType="withEffect">
                                  <p:stCondLst>
                                    <p:cond delay="0"/>
                                  </p:stCondLst>
                                  <p:childTnLst>
                                    <p:anim calcmode="lin" valueType="num">
                                      <p:cBhvr additive="base">
                                        <p:cTn id="22" dur="500"/>
                                        <p:tgtEl>
                                          <p:spTgt spid="21"/>
                                        </p:tgtEl>
                                        <p:attrNameLst>
                                          <p:attrName>ppt_x</p:attrName>
                                        </p:attrNameLst>
                                      </p:cBhvr>
                                      <p:tavLst>
                                        <p:tav tm="0">
                                          <p:val>
                                            <p:strVal val="ppt_x"/>
                                          </p:val>
                                        </p:tav>
                                        <p:tav tm="100000">
                                          <p:val>
                                            <p:strVal val="ppt_x"/>
                                          </p:val>
                                        </p:tav>
                                      </p:tavLst>
                                    </p:anim>
                                    <p:anim calcmode="lin" valueType="num">
                                      <p:cBhvr additive="base">
                                        <p:cTn id="23" dur="500"/>
                                        <p:tgtEl>
                                          <p:spTgt spid="21"/>
                                        </p:tgtEl>
                                        <p:attrNameLst>
                                          <p:attrName>ppt_y</p:attrName>
                                        </p:attrNameLst>
                                      </p:cBhvr>
                                      <p:tavLst>
                                        <p:tav tm="0">
                                          <p:val>
                                            <p:strVal val="ppt_y"/>
                                          </p:val>
                                        </p:tav>
                                        <p:tav tm="100000">
                                          <p:val>
                                            <p:strVal val="1+ppt_h/2"/>
                                          </p:val>
                                        </p:tav>
                                      </p:tavLst>
                                    </p:anim>
                                    <p:set>
                                      <p:cBhvr>
                                        <p:cTn id="24" dur="1" fill="hold">
                                          <p:stCondLst>
                                            <p:cond delay="499"/>
                                          </p:stCondLst>
                                        </p:cTn>
                                        <p:tgtEl>
                                          <p:spTgt spid="21"/>
                                        </p:tgtEl>
                                        <p:attrNameLst>
                                          <p:attrName>style.visibility</p:attrName>
                                        </p:attrNameLst>
                                      </p:cBhvr>
                                      <p:to>
                                        <p:strVal val="hidden"/>
                                      </p:to>
                                    </p:set>
                                  </p:childTnLst>
                                </p:cTn>
                              </p:par>
                              <p:par>
                                <p:cTn id="25" presetID="2" presetClass="exit" presetSubtype="4" fill="hold" grpId="0" nodeType="withEffect">
                                  <p:stCondLst>
                                    <p:cond delay="0"/>
                                  </p:stCondLst>
                                  <p:childTnLst>
                                    <p:anim calcmode="lin" valueType="num">
                                      <p:cBhvr additive="base">
                                        <p:cTn id="26" dur="500"/>
                                        <p:tgtEl>
                                          <p:spTgt spid="22"/>
                                        </p:tgtEl>
                                        <p:attrNameLst>
                                          <p:attrName>ppt_x</p:attrName>
                                        </p:attrNameLst>
                                      </p:cBhvr>
                                      <p:tavLst>
                                        <p:tav tm="0">
                                          <p:val>
                                            <p:strVal val="ppt_x"/>
                                          </p:val>
                                        </p:tav>
                                        <p:tav tm="100000">
                                          <p:val>
                                            <p:strVal val="ppt_x"/>
                                          </p:val>
                                        </p:tav>
                                      </p:tavLst>
                                    </p:anim>
                                    <p:anim calcmode="lin" valueType="num">
                                      <p:cBhvr additive="base">
                                        <p:cTn id="27" dur="500"/>
                                        <p:tgtEl>
                                          <p:spTgt spid="22"/>
                                        </p:tgtEl>
                                        <p:attrNameLst>
                                          <p:attrName>ppt_y</p:attrName>
                                        </p:attrNameLst>
                                      </p:cBhvr>
                                      <p:tavLst>
                                        <p:tav tm="0">
                                          <p:val>
                                            <p:strVal val="ppt_y"/>
                                          </p:val>
                                        </p:tav>
                                        <p:tav tm="100000">
                                          <p:val>
                                            <p:strVal val="1+ppt_h/2"/>
                                          </p:val>
                                        </p:tav>
                                      </p:tavLst>
                                    </p:anim>
                                    <p:set>
                                      <p:cBhvr>
                                        <p:cTn id="28" dur="1" fill="hold">
                                          <p:stCondLst>
                                            <p:cond delay="499"/>
                                          </p:stCondLst>
                                        </p:cTn>
                                        <p:tgtEl>
                                          <p:spTgt spid="22"/>
                                        </p:tgtEl>
                                        <p:attrNameLst>
                                          <p:attrName>style.visibility</p:attrName>
                                        </p:attrNameLst>
                                      </p:cBhvr>
                                      <p:to>
                                        <p:strVal val="hidden"/>
                                      </p:to>
                                    </p:set>
                                  </p:childTnLst>
                                </p:cTn>
                              </p:par>
                            </p:childTnLst>
                          </p:cTn>
                        </p:par>
                        <p:par>
                          <p:cTn id="29" fill="hold">
                            <p:stCondLst>
                              <p:cond delay="500"/>
                            </p:stCondLst>
                            <p:childTnLst>
                              <p:par>
                                <p:cTn id="30" presetID="2" presetClass="entr" presetSubtype="4"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ppt_x"/>
                                          </p:val>
                                        </p:tav>
                                        <p:tav tm="100000">
                                          <p:val>
                                            <p:strVal val="#ppt_x"/>
                                          </p:val>
                                        </p:tav>
                                      </p:tavLst>
                                    </p:anim>
                                    <p:anim calcmode="lin" valueType="num">
                                      <p:cBhvr additive="base">
                                        <p:cTn id="3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9" grpId="0" animBg="1"/>
      <p:bldP spid="20" grpId="0" animBg="1"/>
      <p:bldP spid="21" grpId="0" animBg="1"/>
      <p:bldP spid="22"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411480" y="3605349"/>
            <a:ext cx="2945674" cy="3273433"/>
            <a:chOff x="685800" y="2971800"/>
            <a:chExt cx="4131158" cy="3906982"/>
          </a:xfrm>
        </p:grpSpPr>
        <p:sp>
          <p:nvSpPr>
            <p:cNvPr id="4" name="Oval 3"/>
            <p:cNvSpPr/>
            <p:nvPr/>
          </p:nvSpPr>
          <p:spPr>
            <a:xfrm>
              <a:off x="1477317" y="3416588"/>
              <a:ext cx="2548125" cy="2548125"/>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766615" y="2971800"/>
              <a:ext cx="2233416" cy="2548125"/>
            </a:xfrm>
            <a:prstGeom prst="rect">
              <a:avLst/>
            </a:prstGeom>
          </p:spPr>
        </p:pic>
        <p:pic>
          <p:nvPicPr>
            <p:cNvPr id="6" name="Picture 5"/>
            <p:cNvPicPr>
              <a:picLocks noChangeAspect="1"/>
            </p:cNvPicPr>
            <p:nvPr/>
          </p:nvPicPr>
          <p:blipFill>
            <a:blip r:embed="rId3"/>
            <a:stretch>
              <a:fillRect/>
            </a:stretch>
          </p:blipFill>
          <p:spPr>
            <a:xfrm>
              <a:off x="685800" y="5402928"/>
              <a:ext cx="4131158" cy="1475854"/>
            </a:xfrm>
            <a:prstGeom prst="rect">
              <a:avLst/>
            </a:prstGeom>
          </p:spPr>
        </p:pic>
        <p:pic>
          <p:nvPicPr>
            <p:cNvPr id="7" name="Graphic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1077801" y="4789361"/>
              <a:ext cx="1309223" cy="927966"/>
            </a:xfrm>
            <a:prstGeom prst="rect">
              <a:avLst/>
            </a:prstGeom>
          </p:spPr>
        </p:pic>
      </p:grpSp>
      <p:grpSp>
        <p:nvGrpSpPr>
          <p:cNvPr id="11" name="Group 10"/>
          <p:cNvGrpSpPr/>
          <p:nvPr/>
        </p:nvGrpSpPr>
        <p:grpSpPr>
          <a:xfrm>
            <a:off x="212476" y="441550"/>
            <a:ext cx="6289356" cy="1784815"/>
            <a:chOff x="2057900" y="1192623"/>
            <a:chExt cx="4938444" cy="2767892"/>
          </a:xfrm>
        </p:grpSpPr>
        <p:pic>
          <p:nvPicPr>
            <p:cNvPr id="9" name="Picture 8"/>
            <p:cNvPicPr>
              <a:picLocks noChangeAspect="1"/>
            </p:cNvPicPr>
            <p:nvPr/>
          </p:nvPicPr>
          <p:blipFill>
            <a:blip r:embed="rId5"/>
            <a:stretch>
              <a:fillRect/>
            </a:stretch>
          </p:blipFill>
          <p:spPr>
            <a:xfrm rot="175581">
              <a:off x="2057900" y="1192623"/>
              <a:ext cx="4938444" cy="2767892"/>
            </a:xfrm>
            <a:prstGeom prst="rect">
              <a:avLst/>
            </a:prstGeom>
          </p:spPr>
        </p:pic>
        <p:sp>
          <p:nvSpPr>
            <p:cNvPr id="10" name="TextBox 9"/>
            <p:cNvSpPr txBox="1"/>
            <p:nvPr/>
          </p:nvSpPr>
          <p:spPr>
            <a:xfrm>
              <a:off x="2335283" y="1513229"/>
              <a:ext cx="4366332" cy="1063340"/>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8800" b="1" i="0" u="none" strike="noStrike" kern="1200" cap="none" spc="0" normalizeH="0" baseline="0" noProof="0">
                  <a:ln>
                    <a:noFill/>
                  </a:ln>
                  <a:solidFill>
                    <a:srgbClr val="FA759E"/>
                  </a:solidFill>
                  <a:effectLst/>
                  <a:uLnTx/>
                  <a:uFillTx/>
                  <a:latin typeface="+mj-lt"/>
                  <a:cs typeface="Calibri" panose="020F0502020204030204" pitchFamily="34" charset="0"/>
                </a:rPr>
                <a:t>Vận dụng</a:t>
              </a:r>
              <a:endParaRPr kumimoji="0" lang="en-US" sz="8800" b="1" i="0" u="none" strike="noStrike" kern="1200" cap="none" spc="0" normalizeH="0" baseline="0" noProof="0" dirty="0">
                <a:ln>
                  <a:noFill/>
                </a:ln>
                <a:solidFill>
                  <a:srgbClr val="FA759E"/>
                </a:solidFill>
                <a:effectLst/>
                <a:uLnTx/>
                <a:uFillTx/>
                <a:latin typeface="+mj-lt"/>
                <a:cs typeface="Calibri" panose="020F0502020204030204" pitchFamily="34" charset="0"/>
              </a:endParaRPr>
            </a:p>
          </p:txBody>
        </p:sp>
      </p:grpSp>
      <p:sp>
        <p:nvSpPr>
          <p:cNvPr id="2" name="TextBox 1"/>
          <p:cNvSpPr txBox="1"/>
          <p:nvPr/>
        </p:nvSpPr>
        <p:spPr>
          <a:xfrm>
            <a:off x="6428435" y="1213659"/>
            <a:ext cx="5284968" cy="1200329"/>
          </a:xfrm>
          <a:prstGeom prst="rect">
            <a:avLst/>
          </a:prstGeom>
          <a:solidFill>
            <a:schemeClr val="accent4">
              <a:lumMod val="20000"/>
              <a:lumOff val="80000"/>
            </a:schemeClr>
          </a:solidFill>
        </p:spPr>
        <p:txBody>
          <a:bodyPr wrap="square" rtlCol="0">
            <a:spAutoFit/>
          </a:bodyPr>
          <a:lstStyle/>
          <a:p>
            <a:r>
              <a:rPr lang="vi-VN" sz="3600">
                <a:latin typeface="+mj-lt"/>
              </a:rPr>
              <a:t>Đặt câu với 1 từ mà em tìm được ở bài tập 1.</a:t>
            </a:r>
            <a:endParaRPr lang="en-US" sz="3600">
              <a:latin typeface="+mj-lt"/>
            </a:endParaRPr>
          </a:p>
        </p:txBody>
      </p:sp>
      <p:sp>
        <p:nvSpPr>
          <p:cNvPr id="3" name="TextBox 2"/>
          <p:cNvSpPr txBox="1"/>
          <p:nvPr/>
        </p:nvSpPr>
        <p:spPr>
          <a:xfrm>
            <a:off x="2358887" y="3275194"/>
            <a:ext cx="9672568" cy="646331"/>
          </a:xfrm>
          <a:prstGeom prst="rect">
            <a:avLst/>
          </a:prstGeom>
          <a:noFill/>
        </p:spPr>
        <p:txBody>
          <a:bodyPr wrap="square" rtlCol="0">
            <a:spAutoFit/>
          </a:bodyPr>
          <a:lstStyle/>
          <a:p>
            <a:r>
              <a:rPr lang="vi-VN" sz="3600">
                <a:solidFill>
                  <a:schemeClr val="accent6">
                    <a:lumMod val="75000"/>
                  </a:schemeClr>
                </a:solidFill>
                <a:latin typeface="+mj-lt"/>
              </a:rPr>
              <a:t>Mẫu</a:t>
            </a:r>
            <a:r>
              <a:rPr lang="vi-VN" sz="3600">
                <a:solidFill>
                  <a:schemeClr val="accent5">
                    <a:lumMod val="75000"/>
                  </a:schemeClr>
                </a:solidFill>
                <a:latin typeface="+mj-lt"/>
              </a:rPr>
              <a:t>: Hôm qua em cùng mẹ </a:t>
            </a:r>
            <a:r>
              <a:rPr lang="vi-VN" sz="3600">
                <a:solidFill>
                  <a:srgbClr val="FF0000"/>
                </a:solidFill>
                <a:latin typeface="+mj-lt"/>
              </a:rPr>
              <a:t>nướng thịt</a:t>
            </a:r>
            <a:r>
              <a:rPr lang="vi-VN" sz="3600">
                <a:solidFill>
                  <a:schemeClr val="accent5">
                    <a:lumMod val="75000"/>
                  </a:schemeClr>
                </a:solidFill>
                <a:latin typeface="+mj-lt"/>
              </a:rPr>
              <a:t> cho bữa tối.</a:t>
            </a:r>
            <a:endParaRPr lang="en-US" sz="3600">
              <a:solidFill>
                <a:schemeClr val="accent5">
                  <a:lumMod val="75000"/>
                </a:schemeClr>
              </a:solidFill>
              <a:latin typeface="+mj-lt"/>
            </a:endParaRPr>
          </a:p>
        </p:txBody>
      </p:sp>
    </p:spTree>
    <p:extLst>
      <p:ext uri="{BB962C8B-B14F-4D97-AF65-F5344CB8AC3E}">
        <p14:creationId xmlns:p14="http://schemas.microsoft.com/office/powerpoint/2010/main" val="3200809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9C59C0-923F-44BA-BB77-DDAD379BB34D}"/>
              </a:ext>
            </a:extLst>
          </p:cNvPr>
          <p:cNvPicPr>
            <a:picLocks noChangeAspect="1"/>
          </p:cNvPicPr>
          <p:nvPr/>
        </p:nvPicPr>
        <p:blipFill>
          <a:blip r:embed="rId2">
            <a:extLst>
              <a:ext uri="{BEBA8EAE-BF5A-486C-A8C5-ECC9F3942E4B}">
                <a14:imgProps xmlns:a14="http://schemas.microsoft.com/office/drawing/2010/main">
                  <a14:imgLayer r:embed="rId3">
                    <a14:imgEffect>
                      <a14:artisticBlur/>
                    </a14:imgEffect>
                  </a14:imgLayer>
                </a14:imgProps>
              </a:ext>
            </a:extLst>
          </a:blip>
          <a:stretch>
            <a:fillRect/>
          </a:stretch>
        </p:blipFill>
        <p:spPr>
          <a:xfrm>
            <a:off x="3035300" y="1851935"/>
            <a:ext cx="1841500" cy="1121761"/>
          </a:xfrm>
          <a:prstGeom prst="rect">
            <a:avLst/>
          </a:prstGeom>
        </p:spPr>
      </p:pic>
      <p:sp>
        <p:nvSpPr>
          <p:cNvPr id="3" name="TextBox 2">
            <a:extLst>
              <a:ext uri="{FF2B5EF4-FFF2-40B4-BE49-F238E27FC236}">
                <a16:creationId xmlns:a16="http://schemas.microsoft.com/office/drawing/2014/main" id="{5112DD45-04B6-4341-B52F-C51E481DDD02}"/>
              </a:ext>
            </a:extLst>
          </p:cNvPr>
          <p:cNvSpPr txBox="1"/>
          <p:nvPr/>
        </p:nvSpPr>
        <p:spPr>
          <a:xfrm>
            <a:off x="2995284" y="1821057"/>
            <a:ext cx="1841500" cy="1107996"/>
          </a:xfrm>
          <a:prstGeom prst="rect">
            <a:avLst/>
          </a:prstGeom>
          <a:noFill/>
        </p:spPr>
        <p:txBody>
          <a:bodyPr wrap="square" rtlCol="0">
            <a:spAutoFit/>
          </a:bodyPr>
          <a:lstStyle/>
          <a:p>
            <a:pPr algn="ctr">
              <a:defRPr/>
            </a:pPr>
            <a:r>
              <a:rPr lang="vi-VN" sz="6600" b="1">
                <a:solidFill>
                  <a:prstClr val="white"/>
                </a:solidFill>
                <a:latin typeface="+mj-lt"/>
                <a:ea typeface="Arial-Rounded" panose="020B0500000000000000" pitchFamily="34" charset="0"/>
                <a:cs typeface="Arial-Rounded" panose="020B0500000000000000" pitchFamily="34" charset="0"/>
              </a:rPr>
              <a:t>rau</a:t>
            </a:r>
            <a:endParaRPr lang="en-US" sz="6600" b="1" dirty="0">
              <a:solidFill>
                <a:prstClr val="white"/>
              </a:solidFill>
              <a:latin typeface="+mj-lt"/>
              <a:ea typeface="Arial-Rounded" panose="020B0500000000000000" pitchFamily="34" charset="0"/>
              <a:cs typeface="Arial-Rounded" panose="020B0500000000000000" pitchFamily="34" charset="0"/>
            </a:endParaRPr>
          </a:p>
        </p:txBody>
      </p:sp>
      <p:sp>
        <p:nvSpPr>
          <p:cNvPr id="5" name="Rectangle 4"/>
          <p:cNvSpPr/>
          <p:nvPr/>
        </p:nvSpPr>
        <p:spPr>
          <a:xfrm>
            <a:off x="939591" y="3463896"/>
            <a:ext cx="1536700" cy="66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27323" y="3412863"/>
            <a:ext cx="1536701" cy="646331"/>
          </a:xfrm>
          <a:prstGeom prst="rect">
            <a:avLst/>
          </a:prstGeom>
          <a:noFill/>
        </p:spPr>
        <p:txBody>
          <a:bodyPr wrap="square" rtlCol="0">
            <a:spAutoFit/>
          </a:bodyPr>
          <a:lstStyle/>
          <a:p>
            <a:pPr algn="ctr"/>
            <a:r>
              <a:rPr lang="vi-VN" sz="3600">
                <a:solidFill>
                  <a:schemeClr val="bg1"/>
                </a:solidFill>
                <a:latin typeface="+mj-lt"/>
              </a:rPr>
              <a:t>luộc</a:t>
            </a:r>
            <a:endParaRPr lang="en-US" sz="3600">
              <a:solidFill>
                <a:schemeClr val="bg1"/>
              </a:solidFill>
              <a:latin typeface="+mj-lt"/>
            </a:endParaRPr>
          </a:p>
        </p:txBody>
      </p:sp>
      <p:cxnSp>
        <p:nvCxnSpPr>
          <p:cNvPr id="8" name="Straight Arrow Connector 7"/>
          <p:cNvCxnSpPr/>
          <p:nvPr/>
        </p:nvCxnSpPr>
        <p:spPr>
          <a:xfrm>
            <a:off x="2464025" y="945467"/>
            <a:ext cx="685575" cy="9469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943127" y="1165726"/>
            <a:ext cx="1536700" cy="66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43127" y="1929791"/>
            <a:ext cx="1536700" cy="66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latin typeface="+mj-lt"/>
              </a:rPr>
              <a:t>xào</a:t>
            </a:r>
            <a:endParaRPr lang="en-US" sz="3600">
              <a:latin typeface="+mj-lt"/>
            </a:endParaRPr>
          </a:p>
        </p:txBody>
      </p:sp>
      <p:sp>
        <p:nvSpPr>
          <p:cNvPr id="16" name="TextBox 15"/>
          <p:cNvSpPr txBox="1"/>
          <p:nvPr/>
        </p:nvSpPr>
        <p:spPr>
          <a:xfrm>
            <a:off x="1162274" y="1154852"/>
            <a:ext cx="1066800" cy="646331"/>
          </a:xfrm>
          <a:prstGeom prst="rect">
            <a:avLst/>
          </a:prstGeom>
          <a:noFill/>
        </p:spPr>
        <p:txBody>
          <a:bodyPr wrap="square" rtlCol="0">
            <a:spAutoFit/>
          </a:bodyPr>
          <a:lstStyle/>
          <a:p>
            <a:pPr algn="ctr"/>
            <a:r>
              <a:rPr lang="vi-VN" sz="3600">
                <a:solidFill>
                  <a:schemeClr val="bg1"/>
                </a:solidFill>
                <a:latin typeface="+mj-lt"/>
              </a:rPr>
              <a:t>rửa</a:t>
            </a:r>
            <a:r>
              <a:rPr lang="vi-VN" sz="3600"/>
              <a:t> </a:t>
            </a:r>
            <a:endParaRPr lang="en-US" sz="3600"/>
          </a:p>
        </p:txBody>
      </p:sp>
      <p:cxnSp>
        <p:nvCxnSpPr>
          <p:cNvPr id="18" name="Straight Arrow Connector 17"/>
          <p:cNvCxnSpPr/>
          <p:nvPr/>
        </p:nvCxnSpPr>
        <p:spPr>
          <a:xfrm>
            <a:off x="2425701" y="2077659"/>
            <a:ext cx="609211" cy="2507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2425701" y="2504891"/>
            <a:ext cx="606127" cy="5177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946599" y="2702341"/>
            <a:ext cx="1536700" cy="66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latin typeface="+mj-lt"/>
              </a:rPr>
              <a:t>thái</a:t>
            </a:r>
            <a:endParaRPr lang="en-US" sz="3600">
              <a:latin typeface="+mj-lt"/>
            </a:endParaRPr>
          </a:p>
        </p:txBody>
      </p:sp>
      <p:cxnSp>
        <p:nvCxnSpPr>
          <p:cNvPr id="30" name="Straight Arrow Connector 29"/>
          <p:cNvCxnSpPr/>
          <p:nvPr/>
        </p:nvCxnSpPr>
        <p:spPr>
          <a:xfrm flipV="1">
            <a:off x="2495117" y="2844523"/>
            <a:ext cx="590886" cy="6712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1" name="Picture 30"/>
          <p:cNvPicPr>
            <a:picLocks noChangeAspect="1"/>
          </p:cNvPicPr>
          <p:nvPr/>
        </p:nvPicPr>
        <p:blipFill>
          <a:blip r:embed="rId4"/>
          <a:stretch>
            <a:fillRect/>
          </a:stretch>
        </p:blipFill>
        <p:spPr>
          <a:xfrm>
            <a:off x="9664700" y="925789"/>
            <a:ext cx="1583636" cy="1341236"/>
          </a:xfrm>
          <a:prstGeom prst="rect">
            <a:avLst/>
          </a:prstGeom>
        </p:spPr>
      </p:pic>
      <p:pic>
        <p:nvPicPr>
          <p:cNvPr id="32" name="Picture 31"/>
          <p:cNvPicPr>
            <a:picLocks noChangeAspect="1"/>
          </p:cNvPicPr>
          <p:nvPr/>
        </p:nvPicPr>
        <p:blipFill>
          <a:blip r:embed="rId4"/>
          <a:stretch>
            <a:fillRect/>
          </a:stretch>
        </p:blipFill>
        <p:spPr>
          <a:xfrm>
            <a:off x="10053252" y="925789"/>
            <a:ext cx="1647136" cy="1341236"/>
          </a:xfrm>
          <a:prstGeom prst="rect">
            <a:avLst/>
          </a:prstGeom>
        </p:spPr>
      </p:pic>
      <p:grpSp>
        <p:nvGrpSpPr>
          <p:cNvPr id="34" name="Group 33">
            <a:extLst>
              <a:ext uri="{FF2B5EF4-FFF2-40B4-BE49-F238E27FC236}">
                <a16:creationId xmlns:a16="http://schemas.microsoft.com/office/drawing/2014/main" id="{ED78CD33-B535-492D-9A5D-B2F0F286B77C}"/>
              </a:ext>
            </a:extLst>
          </p:cNvPr>
          <p:cNvGrpSpPr/>
          <p:nvPr/>
        </p:nvGrpSpPr>
        <p:grpSpPr>
          <a:xfrm>
            <a:off x="9596416" y="978494"/>
            <a:ext cx="2150057" cy="1160491"/>
            <a:chOff x="6092720" y="781240"/>
            <a:chExt cx="4640508" cy="1160491"/>
          </a:xfrm>
        </p:grpSpPr>
        <p:pic>
          <p:nvPicPr>
            <p:cNvPr id="35" name="Picture 34">
              <a:extLst>
                <a:ext uri="{FF2B5EF4-FFF2-40B4-BE49-F238E27FC236}">
                  <a16:creationId xmlns:a16="http://schemas.microsoft.com/office/drawing/2014/main" id="{36AC6D96-E670-4EFB-BC2D-0274B571D8DE}"/>
                </a:ext>
              </a:extLst>
            </p:cNvPr>
            <p:cNvPicPr>
              <a:picLocks noChangeAspect="1"/>
            </p:cNvPicPr>
            <p:nvPr/>
          </p:nvPicPr>
          <p:blipFill>
            <a:blip r:embed="rId5">
              <a:extLst>
                <a:ext uri="{BEBA8EAE-BF5A-486C-A8C5-ECC9F3942E4B}">
                  <a14:imgProps xmlns:a14="http://schemas.microsoft.com/office/drawing/2010/main">
                    <a14:imgLayer r:embed="rId6">
                      <a14:imgEffect>
                        <a14:artisticBlur/>
                      </a14:imgEffect>
                    </a14:imgLayer>
                  </a14:imgProps>
                </a:ext>
              </a:extLst>
            </a:blip>
            <a:stretch>
              <a:fillRect/>
            </a:stretch>
          </p:blipFill>
          <p:spPr>
            <a:xfrm>
              <a:off x="6410789" y="819970"/>
              <a:ext cx="4322439" cy="1121761"/>
            </a:xfrm>
            <a:prstGeom prst="rect">
              <a:avLst/>
            </a:prstGeom>
          </p:spPr>
        </p:pic>
        <p:sp>
          <p:nvSpPr>
            <p:cNvPr id="36" name="TextBox 35">
              <a:extLst>
                <a:ext uri="{FF2B5EF4-FFF2-40B4-BE49-F238E27FC236}">
                  <a16:creationId xmlns:a16="http://schemas.microsoft.com/office/drawing/2014/main" id="{981B52E5-04F9-4CCA-9A26-EB815E7DFE32}"/>
                </a:ext>
              </a:extLst>
            </p:cNvPr>
            <p:cNvSpPr txBox="1"/>
            <p:nvPr/>
          </p:nvSpPr>
          <p:spPr>
            <a:xfrm>
              <a:off x="6092720" y="781240"/>
              <a:ext cx="4612392" cy="1107996"/>
            </a:xfrm>
            <a:prstGeom prst="rect">
              <a:avLst/>
            </a:prstGeom>
            <a:noFill/>
          </p:spPr>
          <p:txBody>
            <a:bodyPr wrap="square" rtlCol="0">
              <a:spAutoFit/>
            </a:bodyPr>
            <a:lstStyle/>
            <a:p>
              <a:pPr algn="ctr">
                <a:defRPr/>
              </a:pPr>
              <a:r>
                <a:rPr lang="vi-VN" sz="6600" b="1">
                  <a:solidFill>
                    <a:prstClr val="white"/>
                  </a:solidFill>
                  <a:latin typeface="+mj-lt"/>
                  <a:ea typeface="Arial-Rounded" panose="020B0500000000000000" pitchFamily="34" charset="0"/>
                  <a:cs typeface="Arial-Rounded" panose="020B0500000000000000" pitchFamily="34" charset="0"/>
                </a:rPr>
                <a:t>thịt</a:t>
              </a:r>
              <a:endParaRPr lang="en-US" sz="6600" b="1" dirty="0">
                <a:solidFill>
                  <a:prstClr val="white"/>
                </a:solidFill>
                <a:latin typeface="+mj-lt"/>
                <a:ea typeface="Arial-Rounded" panose="020B0500000000000000" pitchFamily="34" charset="0"/>
                <a:cs typeface="Arial-Rounded" panose="020B0500000000000000" pitchFamily="34" charset="0"/>
              </a:endParaRPr>
            </a:p>
          </p:txBody>
        </p:sp>
      </p:grpSp>
      <p:sp>
        <p:nvSpPr>
          <p:cNvPr id="38" name="Rounded Rectangle 37"/>
          <p:cNvSpPr/>
          <p:nvPr/>
        </p:nvSpPr>
        <p:spPr>
          <a:xfrm>
            <a:off x="7383586" y="302540"/>
            <a:ext cx="1498600" cy="653619"/>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442477" y="218073"/>
            <a:ext cx="1170499" cy="1200329"/>
          </a:xfrm>
          <a:prstGeom prst="rect">
            <a:avLst/>
          </a:prstGeom>
          <a:noFill/>
        </p:spPr>
        <p:txBody>
          <a:bodyPr wrap="square" rtlCol="0">
            <a:spAutoFit/>
          </a:bodyPr>
          <a:lstStyle/>
          <a:p>
            <a:pPr algn="ctr"/>
            <a:r>
              <a:rPr lang="vi-VN" sz="3600">
                <a:solidFill>
                  <a:schemeClr val="accent4">
                    <a:lumMod val="40000"/>
                    <a:lumOff val="60000"/>
                  </a:schemeClr>
                </a:solidFill>
                <a:latin typeface="+mj-lt"/>
              </a:rPr>
              <a:t>mua</a:t>
            </a:r>
            <a:endParaRPr lang="en-US" sz="3600">
              <a:solidFill>
                <a:schemeClr val="accent4">
                  <a:lumMod val="40000"/>
                  <a:lumOff val="60000"/>
                </a:schemeClr>
              </a:solidFill>
              <a:latin typeface="+mj-lt"/>
            </a:endParaRPr>
          </a:p>
          <a:p>
            <a:pPr algn="ctr"/>
            <a:r>
              <a:rPr lang="vi-VN" sz="3600">
                <a:solidFill>
                  <a:srgbClr val="FFFF00"/>
                </a:solidFill>
              </a:rPr>
              <a:t> </a:t>
            </a:r>
            <a:endParaRPr lang="en-US" sz="3600">
              <a:solidFill>
                <a:srgbClr val="FFFF00"/>
              </a:solidFill>
            </a:endParaRPr>
          </a:p>
        </p:txBody>
      </p:sp>
      <p:cxnSp>
        <p:nvCxnSpPr>
          <p:cNvPr id="41" name="Straight Arrow Connector 40"/>
          <p:cNvCxnSpPr/>
          <p:nvPr/>
        </p:nvCxnSpPr>
        <p:spPr>
          <a:xfrm>
            <a:off x="8902700" y="1216905"/>
            <a:ext cx="632672" cy="2051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5" name="Picture 44"/>
          <p:cNvPicPr>
            <a:picLocks noChangeAspect="1"/>
          </p:cNvPicPr>
          <p:nvPr/>
        </p:nvPicPr>
        <p:blipFill>
          <a:blip r:embed="rId7"/>
          <a:stretch>
            <a:fillRect/>
          </a:stretch>
        </p:blipFill>
        <p:spPr>
          <a:xfrm>
            <a:off x="413831" y="4509154"/>
            <a:ext cx="3053269" cy="2465689"/>
          </a:xfrm>
          <a:prstGeom prst="rect">
            <a:avLst/>
          </a:prstGeom>
        </p:spPr>
      </p:pic>
      <p:cxnSp>
        <p:nvCxnSpPr>
          <p:cNvPr id="47" name="Straight Arrow Connector 46"/>
          <p:cNvCxnSpPr/>
          <p:nvPr/>
        </p:nvCxnSpPr>
        <p:spPr>
          <a:xfrm>
            <a:off x="8855146" y="818237"/>
            <a:ext cx="665249" cy="3928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0" name="Picture 49"/>
          <p:cNvPicPr>
            <a:picLocks noChangeAspect="1"/>
          </p:cNvPicPr>
          <p:nvPr/>
        </p:nvPicPr>
        <p:blipFill>
          <a:blip r:embed="rId8"/>
          <a:stretch>
            <a:fillRect/>
          </a:stretch>
        </p:blipFill>
        <p:spPr>
          <a:xfrm>
            <a:off x="953390" y="290886"/>
            <a:ext cx="1548518" cy="969694"/>
          </a:xfrm>
          <a:prstGeom prst="rect">
            <a:avLst/>
          </a:prstGeom>
        </p:spPr>
      </p:pic>
      <p:cxnSp>
        <p:nvCxnSpPr>
          <p:cNvPr id="52" name="Straight Arrow Connector 51"/>
          <p:cNvCxnSpPr>
            <a:stCxn id="9" idx="3"/>
          </p:cNvCxnSpPr>
          <p:nvPr/>
        </p:nvCxnSpPr>
        <p:spPr>
          <a:xfrm>
            <a:off x="2479827" y="1495926"/>
            <a:ext cx="555085" cy="5535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7" name="Picture 56"/>
          <p:cNvPicPr>
            <a:picLocks noChangeAspect="1"/>
          </p:cNvPicPr>
          <p:nvPr/>
        </p:nvPicPr>
        <p:blipFill>
          <a:blip r:embed="rId9"/>
          <a:stretch>
            <a:fillRect/>
          </a:stretch>
        </p:blipFill>
        <p:spPr>
          <a:xfrm>
            <a:off x="7383172" y="1820985"/>
            <a:ext cx="1511939" cy="664522"/>
          </a:xfrm>
          <a:prstGeom prst="rect">
            <a:avLst/>
          </a:prstGeom>
        </p:spPr>
      </p:pic>
      <p:pic>
        <p:nvPicPr>
          <p:cNvPr id="59" name="Picture 58"/>
          <p:cNvPicPr>
            <a:picLocks noChangeAspect="1"/>
          </p:cNvPicPr>
          <p:nvPr/>
        </p:nvPicPr>
        <p:blipFill>
          <a:blip r:embed="rId10"/>
          <a:stretch>
            <a:fillRect/>
          </a:stretch>
        </p:blipFill>
        <p:spPr>
          <a:xfrm>
            <a:off x="7389368" y="1051391"/>
            <a:ext cx="1505843" cy="664522"/>
          </a:xfrm>
          <a:prstGeom prst="rect">
            <a:avLst/>
          </a:prstGeom>
        </p:spPr>
      </p:pic>
      <p:sp>
        <p:nvSpPr>
          <p:cNvPr id="60" name="TextBox 59"/>
          <p:cNvSpPr txBox="1"/>
          <p:nvPr/>
        </p:nvSpPr>
        <p:spPr>
          <a:xfrm>
            <a:off x="7506372" y="1014643"/>
            <a:ext cx="1076760" cy="646331"/>
          </a:xfrm>
          <a:prstGeom prst="rect">
            <a:avLst/>
          </a:prstGeom>
          <a:noFill/>
        </p:spPr>
        <p:txBody>
          <a:bodyPr wrap="square" rtlCol="0">
            <a:spAutoFit/>
          </a:bodyPr>
          <a:lstStyle/>
          <a:p>
            <a:pPr algn="ctr"/>
            <a:r>
              <a:rPr lang="vi-VN" sz="3600">
                <a:solidFill>
                  <a:schemeClr val="accent4">
                    <a:lumMod val="40000"/>
                    <a:lumOff val="60000"/>
                  </a:schemeClr>
                </a:solidFill>
                <a:latin typeface="+mj-lt"/>
              </a:rPr>
              <a:t>rửa</a:t>
            </a:r>
            <a:endParaRPr lang="en-US" sz="3600">
              <a:solidFill>
                <a:schemeClr val="accent4">
                  <a:lumMod val="40000"/>
                  <a:lumOff val="60000"/>
                </a:schemeClr>
              </a:solidFill>
              <a:latin typeface="+mj-lt"/>
            </a:endParaRPr>
          </a:p>
        </p:txBody>
      </p:sp>
      <p:sp>
        <p:nvSpPr>
          <p:cNvPr id="61" name="TextBox 60"/>
          <p:cNvSpPr txBox="1"/>
          <p:nvPr/>
        </p:nvSpPr>
        <p:spPr>
          <a:xfrm>
            <a:off x="7452909" y="1815820"/>
            <a:ext cx="1265542" cy="646331"/>
          </a:xfrm>
          <a:prstGeom prst="rect">
            <a:avLst/>
          </a:prstGeom>
          <a:noFill/>
        </p:spPr>
        <p:txBody>
          <a:bodyPr wrap="square" rtlCol="0">
            <a:spAutoFit/>
          </a:bodyPr>
          <a:lstStyle/>
          <a:p>
            <a:r>
              <a:rPr lang="vi-VN" sz="3600">
                <a:latin typeface="+mj-lt"/>
              </a:rPr>
              <a:t>  </a:t>
            </a:r>
            <a:r>
              <a:rPr lang="vi-VN" sz="3600">
                <a:solidFill>
                  <a:schemeClr val="accent4">
                    <a:lumMod val="40000"/>
                    <a:lumOff val="60000"/>
                  </a:schemeClr>
                </a:solidFill>
                <a:latin typeface="+mj-lt"/>
              </a:rPr>
              <a:t>cắt</a:t>
            </a:r>
            <a:endParaRPr lang="en-US" sz="3600">
              <a:solidFill>
                <a:schemeClr val="accent4">
                  <a:lumMod val="40000"/>
                  <a:lumOff val="60000"/>
                </a:schemeClr>
              </a:solidFill>
              <a:latin typeface="+mj-lt"/>
            </a:endParaRPr>
          </a:p>
        </p:txBody>
      </p:sp>
      <p:pic>
        <p:nvPicPr>
          <p:cNvPr id="63" name="Picture 62"/>
          <p:cNvPicPr>
            <a:picLocks noChangeAspect="1"/>
          </p:cNvPicPr>
          <p:nvPr/>
        </p:nvPicPr>
        <p:blipFill>
          <a:blip r:embed="rId11"/>
          <a:stretch>
            <a:fillRect/>
          </a:stretch>
        </p:blipFill>
        <p:spPr>
          <a:xfrm>
            <a:off x="7397636" y="2590191"/>
            <a:ext cx="1511939" cy="664522"/>
          </a:xfrm>
          <a:prstGeom prst="rect">
            <a:avLst/>
          </a:prstGeom>
        </p:spPr>
      </p:pic>
      <p:sp>
        <p:nvSpPr>
          <p:cNvPr id="64" name="TextBox 63"/>
          <p:cNvSpPr txBox="1"/>
          <p:nvPr/>
        </p:nvSpPr>
        <p:spPr>
          <a:xfrm>
            <a:off x="7530104" y="2674729"/>
            <a:ext cx="1111151" cy="646331"/>
          </a:xfrm>
          <a:prstGeom prst="rect">
            <a:avLst/>
          </a:prstGeom>
          <a:noFill/>
        </p:spPr>
        <p:txBody>
          <a:bodyPr wrap="square" rtlCol="0">
            <a:spAutoFit/>
          </a:bodyPr>
          <a:lstStyle/>
          <a:p>
            <a:pPr algn="ctr"/>
            <a:r>
              <a:rPr lang="vi-VN" sz="3600">
                <a:solidFill>
                  <a:schemeClr val="accent4">
                    <a:lumMod val="40000"/>
                    <a:lumOff val="60000"/>
                  </a:schemeClr>
                </a:solidFill>
                <a:latin typeface="+mj-lt"/>
              </a:rPr>
              <a:t>kho</a:t>
            </a:r>
            <a:endParaRPr lang="en-US" sz="3600">
              <a:solidFill>
                <a:schemeClr val="accent4">
                  <a:lumMod val="40000"/>
                  <a:lumOff val="60000"/>
                </a:schemeClr>
              </a:solidFill>
              <a:latin typeface="+mj-lt"/>
            </a:endParaRPr>
          </a:p>
        </p:txBody>
      </p:sp>
      <p:cxnSp>
        <p:nvCxnSpPr>
          <p:cNvPr id="66" name="Straight Arrow Connector 65"/>
          <p:cNvCxnSpPr>
            <a:stCxn id="57" idx="3"/>
          </p:cNvCxnSpPr>
          <p:nvPr/>
        </p:nvCxnSpPr>
        <p:spPr>
          <a:xfrm flipV="1">
            <a:off x="8895111" y="1715913"/>
            <a:ext cx="625284" cy="4373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V="1">
            <a:off x="8976688" y="1993121"/>
            <a:ext cx="699852" cy="8294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70" name="Picture 69"/>
          <p:cNvPicPr>
            <a:picLocks noChangeAspect="1"/>
          </p:cNvPicPr>
          <p:nvPr/>
        </p:nvPicPr>
        <p:blipFill>
          <a:blip r:embed="rId12"/>
          <a:stretch>
            <a:fillRect/>
          </a:stretch>
        </p:blipFill>
        <p:spPr>
          <a:xfrm>
            <a:off x="10364369" y="3340726"/>
            <a:ext cx="1591794" cy="664522"/>
          </a:xfrm>
          <a:prstGeom prst="rect">
            <a:avLst/>
          </a:prstGeom>
        </p:spPr>
      </p:pic>
      <p:pic>
        <p:nvPicPr>
          <p:cNvPr id="71" name="Picture 70"/>
          <p:cNvPicPr>
            <a:picLocks noChangeAspect="1"/>
          </p:cNvPicPr>
          <p:nvPr/>
        </p:nvPicPr>
        <p:blipFill>
          <a:blip r:embed="rId12"/>
          <a:stretch>
            <a:fillRect/>
          </a:stretch>
        </p:blipFill>
        <p:spPr>
          <a:xfrm>
            <a:off x="7491461" y="3333329"/>
            <a:ext cx="1511939" cy="664522"/>
          </a:xfrm>
          <a:prstGeom prst="rect">
            <a:avLst/>
          </a:prstGeom>
        </p:spPr>
      </p:pic>
      <p:sp>
        <p:nvSpPr>
          <p:cNvPr id="73" name="TextBox 72"/>
          <p:cNvSpPr txBox="1"/>
          <p:nvPr/>
        </p:nvSpPr>
        <p:spPr>
          <a:xfrm>
            <a:off x="7825084" y="3269334"/>
            <a:ext cx="1239995" cy="646331"/>
          </a:xfrm>
          <a:prstGeom prst="rect">
            <a:avLst/>
          </a:prstGeom>
          <a:noFill/>
        </p:spPr>
        <p:txBody>
          <a:bodyPr wrap="square" rtlCol="0">
            <a:spAutoFit/>
          </a:bodyPr>
          <a:lstStyle/>
          <a:p>
            <a:r>
              <a:rPr lang="vi-VN" sz="3600">
                <a:solidFill>
                  <a:schemeClr val="accent4">
                    <a:lumMod val="40000"/>
                    <a:lumOff val="60000"/>
                  </a:schemeClr>
                </a:solidFill>
                <a:latin typeface="+mj-lt"/>
              </a:rPr>
              <a:t>rang</a:t>
            </a:r>
            <a:endParaRPr lang="en-US" sz="3600">
              <a:solidFill>
                <a:schemeClr val="accent4">
                  <a:lumMod val="40000"/>
                  <a:lumOff val="60000"/>
                </a:schemeClr>
              </a:solidFill>
              <a:latin typeface="+mj-lt"/>
            </a:endParaRPr>
          </a:p>
        </p:txBody>
      </p:sp>
      <p:sp>
        <p:nvSpPr>
          <p:cNvPr id="74" name="TextBox 73"/>
          <p:cNvSpPr txBox="1"/>
          <p:nvPr/>
        </p:nvSpPr>
        <p:spPr>
          <a:xfrm>
            <a:off x="10528741" y="3349822"/>
            <a:ext cx="1427421" cy="646331"/>
          </a:xfrm>
          <a:prstGeom prst="rect">
            <a:avLst/>
          </a:prstGeom>
          <a:noFill/>
        </p:spPr>
        <p:txBody>
          <a:bodyPr wrap="square" rtlCol="0">
            <a:spAutoFit/>
          </a:bodyPr>
          <a:lstStyle/>
          <a:p>
            <a:r>
              <a:rPr lang="vi-VN" sz="3600">
                <a:solidFill>
                  <a:schemeClr val="accent4">
                    <a:lumMod val="40000"/>
                    <a:lumOff val="60000"/>
                  </a:schemeClr>
                </a:solidFill>
                <a:latin typeface="+mj-lt"/>
              </a:rPr>
              <a:t>nướng</a:t>
            </a:r>
            <a:endParaRPr lang="en-US" sz="3600">
              <a:solidFill>
                <a:schemeClr val="accent4">
                  <a:lumMod val="40000"/>
                  <a:lumOff val="60000"/>
                </a:schemeClr>
              </a:solidFill>
              <a:latin typeface="+mj-lt"/>
            </a:endParaRPr>
          </a:p>
        </p:txBody>
      </p:sp>
      <p:cxnSp>
        <p:nvCxnSpPr>
          <p:cNvPr id="76" name="Straight Arrow Connector 75"/>
          <p:cNvCxnSpPr/>
          <p:nvPr/>
        </p:nvCxnSpPr>
        <p:spPr>
          <a:xfrm flipV="1">
            <a:off x="9469617" y="2403625"/>
            <a:ext cx="472589" cy="13993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H="1" flipV="1">
            <a:off x="10509143" y="2276121"/>
            <a:ext cx="193033" cy="10593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a:off x="5892258" y="3244334"/>
            <a:ext cx="407484" cy="369332"/>
          </a:xfrm>
          <a:prstGeom prst="rect">
            <a:avLst/>
          </a:prstGeom>
        </p:spPr>
        <p:txBody>
          <a:bodyPr wrap="none">
            <a:spAutoFit/>
          </a:bodyPr>
          <a:lstStyle/>
          <a:p>
            <a:pPr algn="ctr">
              <a:defRPr/>
            </a:pPr>
            <a:r>
              <a:rPr lang="vi-VN" b="1">
                <a:solidFill>
                  <a:prstClr val="white"/>
                </a:solidFill>
                <a:latin typeface="Arial-Rounded" panose="020B0500000000000000" pitchFamily="34" charset="0"/>
                <a:ea typeface="Arial-Rounded" panose="020B0500000000000000" pitchFamily="34" charset="0"/>
                <a:cs typeface="Arial-Rounded" panose="020B0500000000000000" pitchFamily="34" charset="0"/>
              </a:rPr>
              <a:t>cá</a:t>
            </a:r>
            <a:endParaRPr lang="en-US"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83" name="Picture 82"/>
          <p:cNvPicPr>
            <a:picLocks noChangeAspect="1"/>
          </p:cNvPicPr>
          <p:nvPr/>
        </p:nvPicPr>
        <p:blipFill>
          <a:blip r:embed="rId13"/>
          <a:stretch>
            <a:fillRect/>
          </a:stretch>
        </p:blipFill>
        <p:spPr>
          <a:xfrm>
            <a:off x="5327837" y="5652483"/>
            <a:ext cx="2533464" cy="1017097"/>
          </a:xfrm>
          <a:prstGeom prst="rect">
            <a:avLst/>
          </a:prstGeom>
        </p:spPr>
      </p:pic>
      <p:sp>
        <p:nvSpPr>
          <p:cNvPr id="84" name="TextBox 83"/>
          <p:cNvSpPr txBox="1"/>
          <p:nvPr/>
        </p:nvSpPr>
        <p:spPr>
          <a:xfrm>
            <a:off x="5567767" y="5481472"/>
            <a:ext cx="1891304" cy="1107996"/>
          </a:xfrm>
          <a:prstGeom prst="rect">
            <a:avLst/>
          </a:prstGeom>
          <a:noFill/>
        </p:spPr>
        <p:txBody>
          <a:bodyPr wrap="square" rtlCol="0">
            <a:spAutoFit/>
          </a:bodyPr>
          <a:lstStyle/>
          <a:p>
            <a:pPr algn="ctr"/>
            <a:r>
              <a:rPr lang="vi-VN" sz="6600" b="1">
                <a:solidFill>
                  <a:schemeClr val="bg1"/>
                </a:solidFill>
                <a:latin typeface="+mj-lt"/>
              </a:rPr>
              <a:t>cá</a:t>
            </a:r>
            <a:endParaRPr lang="en-US" sz="6600" b="1">
              <a:solidFill>
                <a:schemeClr val="bg1"/>
              </a:solidFill>
              <a:latin typeface="+mj-lt"/>
            </a:endParaRPr>
          </a:p>
        </p:txBody>
      </p:sp>
      <p:sp>
        <p:nvSpPr>
          <p:cNvPr id="86" name="Oval 85"/>
          <p:cNvSpPr/>
          <p:nvPr/>
        </p:nvSpPr>
        <p:spPr>
          <a:xfrm>
            <a:off x="3568700" y="5741998"/>
            <a:ext cx="1268084" cy="84747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mj-lt"/>
              </a:rPr>
              <a:t>bắt</a:t>
            </a:r>
            <a:endParaRPr lang="en-US" sz="3600">
              <a:solidFill>
                <a:schemeClr val="tx1"/>
              </a:solidFill>
              <a:latin typeface="+mj-lt"/>
            </a:endParaRPr>
          </a:p>
        </p:txBody>
      </p:sp>
      <p:cxnSp>
        <p:nvCxnSpPr>
          <p:cNvPr id="89" name="Straight Arrow Connector 88"/>
          <p:cNvCxnSpPr>
            <a:stCxn id="86" idx="6"/>
            <a:endCxn id="83" idx="1"/>
          </p:cNvCxnSpPr>
          <p:nvPr/>
        </p:nvCxnSpPr>
        <p:spPr>
          <a:xfrm flipV="1">
            <a:off x="4836784" y="6161032"/>
            <a:ext cx="491053" cy="47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8" name="Oval 97"/>
          <p:cNvSpPr/>
          <p:nvPr/>
        </p:nvSpPr>
        <p:spPr>
          <a:xfrm>
            <a:off x="3954886" y="4708021"/>
            <a:ext cx="1125095" cy="839798"/>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4024184" y="4796618"/>
            <a:ext cx="852616" cy="646331"/>
          </a:xfrm>
          <a:prstGeom prst="rect">
            <a:avLst/>
          </a:prstGeom>
          <a:noFill/>
        </p:spPr>
        <p:txBody>
          <a:bodyPr wrap="square" rtlCol="0">
            <a:spAutoFit/>
          </a:bodyPr>
          <a:lstStyle/>
          <a:p>
            <a:r>
              <a:rPr lang="vi-VN" sz="3600">
                <a:latin typeface="+mj-lt"/>
              </a:rPr>
              <a:t>mổ</a:t>
            </a:r>
            <a:endParaRPr lang="en-US" sz="3600">
              <a:latin typeface="+mj-lt"/>
            </a:endParaRPr>
          </a:p>
        </p:txBody>
      </p:sp>
      <p:pic>
        <p:nvPicPr>
          <p:cNvPr id="105" name="Picture 104"/>
          <p:cNvPicPr>
            <a:picLocks noChangeAspect="1"/>
          </p:cNvPicPr>
          <p:nvPr/>
        </p:nvPicPr>
        <p:blipFill>
          <a:blip r:embed="rId14"/>
          <a:stretch>
            <a:fillRect/>
          </a:stretch>
        </p:blipFill>
        <p:spPr>
          <a:xfrm>
            <a:off x="5197439" y="4347518"/>
            <a:ext cx="1133954" cy="853514"/>
          </a:xfrm>
          <a:prstGeom prst="rect">
            <a:avLst/>
          </a:prstGeom>
        </p:spPr>
      </p:pic>
      <p:pic>
        <p:nvPicPr>
          <p:cNvPr id="106" name="Picture 105"/>
          <p:cNvPicPr>
            <a:picLocks noChangeAspect="1"/>
          </p:cNvPicPr>
          <p:nvPr/>
        </p:nvPicPr>
        <p:blipFill>
          <a:blip r:embed="rId15"/>
          <a:stretch>
            <a:fillRect/>
          </a:stretch>
        </p:blipFill>
        <p:spPr>
          <a:xfrm>
            <a:off x="6559328" y="4348906"/>
            <a:ext cx="1502404" cy="853514"/>
          </a:xfrm>
          <a:prstGeom prst="rect">
            <a:avLst/>
          </a:prstGeom>
        </p:spPr>
      </p:pic>
      <p:pic>
        <p:nvPicPr>
          <p:cNvPr id="107" name="Picture 106"/>
          <p:cNvPicPr>
            <a:picLocks noChangeAspect="1"/>
          </p:cNvPicPr>
          <p:nvPr/>
        </p:nvPicPr>
        <p:blipFill>
          <a:blip r:embed="rId15"/>
          <a:stretch>
            <a:fillRect/>
          </a:stretch>
        </p:blipFill>
        <p:spPr>
          <a:xfrm>
            <a:off x="8144868" y="4966842"/>
            <a:ext cx="1133954" cy="853514"/>
          </a:xfrm>
          <a:prstGeom prst="rect">
            <a:avLst/>
          </a:prstGeom>
        </p:spPr>
      </p:pic>
      <p:pic>
        <p:nvPicPr>
          <p:cNvPr id="108" name="Picture 107"/>
          <p:cNvPicPr>
            <a:picLocks noChangeAspect="1"/>
          </p:cNvPicPr>
          <p:nvPr/>
        </p:nvPicPr>
        <p:blipFill>
          <a:blip r:embed="rId15"/>
          <a:stretch>
            <a:fillRect/>
          </a:stretch>
        </p:blipFill>
        <p:spPr>
          <a:xfrm>
            <a:off x="8475838" y="5830154"/>
            <a:ext cx="1133954" cy="853514"/>
          </a:xfrm>
          <a:prstGeom prst="rect">
            <a:avLst/>
          </a:prstGeom>
        </p:spPr>
      </p:pic>
      <p:sp>
        <p:nvSpPr>
          <p:cNvPr id="109" name="TextBox 108"/>
          <p:cNvSpPr txBox="1"/>
          <p:nvPr/>
        </p:nvSpPr>
        <p:spPr>
          <a:xfrm>
            <a:off x="5346697" y="4404929"/>
            <a:ext cx="1118678" cy="646331"/>
          </a:xfrm>
          <a:prstGeom prst="rect">
            <a:avLst/>
          </a:prstGeom>
          <a:noFill/>
        </p:spPr>
        <p:txBody>
          <a:bodyPr wrap="square" rtlCol="0">
            <a:spAutoFit/>
          </a:bodyPr>
          <a:lstStyle/>
          <a:p>
            <a:r>
              <a:rPr lang="vi-VN" sz="3600">
                <a:latin typeface="+mj-lt"/>
              </a:rPr>
              <a:t>kho</a:t>
            </a:r>
            <a:endParaRPr lang="en-US" sz="3600">
              <a:latin typeface="+mj-lt"/>
            </a:endParaRPr>
          </a:p>
        </p:txBody>
      </p:sp>
      <p:sp>
        <p:nvSpPr>
          <p:cNvPr id="110" name="TextBox 109"/>
          <p:cNvSpPr txBox="1"/>
          <p:nvPr/>
        </p:nvSpPr>
        <p:spPr>
          <a:xfrm>
            <a:off x="6513419" y="4383690"/>
            <a:ext cx="1612881" cy="646331"/>
          </a:xfrm>
          <a:prstGeom prst="rect">
            <a:avLst/>
          </a:prstGeom>
          <a:noFill/>
        </p:spPr>
        <p:txBody>
          <a:bodyPr wrap="square" rtlCol="0">
            <a:spAutoFit/>
          </a:bodyPr>
          <a:lstStyle/>
          <a:p>
            <a:pPr algn="ctr"/>
            <a:r>
              <a:rPr lang="vi-VN" sz="3600">
                <a:latin typeface="+mj-lt"/>
              </a:rPr>
              <a:t>nướng</a:t>
            </a:r>
            <a:endParaRPr lang="en-US" sz="3600">
              <a:latin typeface="+mj-lt"/>
            </a:endParaRPr>
          </a:p>
        </p:txBody>
      </p:sp>
      <p:sp>
        <p:nvSpPr>
          <p:cNvPr id="111" name="TextBox 110"/>
          <p:cNvSpPr txBox="1"/>
          <p:nvPr/>
        </p:nvSpPr>
        <p:spPr>
          <a:xfrm>
            <a:off x="8278850" y="4998974"/>
            <a:ext cx="964220" cy="646331"/>
          </a:xfrm>
          <a:prstGeom prst="rect">
            <a:avLst/>
          </a:prstGeom>
          <a:noFill/>
        </p:spPr>
        <p:txBody>
          <a:bodyPr wrap="square" rtlCol="0">
            <a:spAutoFit/>
          </a:bodyPr>
          <a:lstStyle/>
          <a:p>
            <a:r>
              <a:rPr lang="vi-VN" sz="3600">
                <a:latin typeface="+mj-lt"/>
              </a:rPr>
              <a:t>rán</a:t>
            </a:r>
            <a:endParaRPr lang="en-US" sz="3600">
              <a:latin typeface="+mj-lt"/>
            </a:endParaRPr>
          </a:p>
        </p:txBody>
      </p:sp>
      <p:pic>
        <p:nvPicPr>
          <p:cNvPr id="112" name="Picture 111"/>
          <p:cNvPicPr>
            <a:picLocks noChangeAspect="1"/>
          </p:cNvPicPr>
          <p:nvPr/>
        </p:nvPicPr>
        <p:blipFill>
          <a:blip r:embed="rId16"/>
          <a:stretch>
            <a:fillRect/>
          </a:stretch>
        </p:blipFill>
        <p:spPr>
          <a:xfrm>
            <a:off x="9080769" y="3373921"/>
            <a:ext cx="1144380" cy="664522"/>
          </a:xfrm>
          <a:prstGeom prst="rect">
            <a:avLst/>
          </a:prstGeom>
        </p:spPr>
      </p:pic>
      <p:sp>
        <p:nvSpPr>
          <p:cNvPr id="113" name="TextBox 112"/>
          <p:cNvSpPr txBox="1"/>
          <p:nvPr/>
        </p:nvSpPr>
        <p:spPr>
          <a:xfrm>
            <a:off x="9179806" y="3349639"/>
            <a:ext cx="1168907" cy="646331"/>
          </a:xfrm>
          <a:prstGeom prst="rect">
            <a:avLst/>
          </a:prstGeom>
          <a:noFill/>
        </p:spPr>
        <p:txBody>
          <a:bodyPr wrap="square" rtlCol="0">
            <a:spAutoFit/>
          </a:bodyPr>
          <a:lstStyle/>
          <a:p>
            <a:r>
              <a:rPr lang="vi-VN" sz="3600">
                <a:solidFill>
                  <a:schemeClr val="accent4">
                    <a:lumMod val="40000"/>
                    <a:lumOff val="60000"/>
                  </a:schemeClr>
                </a:solidFill>
                <a:latin typeface="+mj-lt"/>
              </a:rPr>
              <a:t>hầm</a:t>
            </a:r>
            <a:endParaRPr lang="en-US" sz="3600">
              <a:solidFill>
                <a:schemeClr val="accent4">
                  <a:lumMod val="40000"/>
                  <a:lumOff val="60000"/>
                </a:schemeClr>
              </a:solidFill>
              <a:latin typeface="+mj-lt"/>
            </a:endParaRPr>
          </a:p>
        </p:txBody>
      </p:sp>
      <p:cxnSp>
        <p:nvCxnSpPr>
          <p:cNvPr id="115" name="Straight Arrow Connector 114"/>
          <p:cNvCxnSpPr/>
          <p:nvPr/>
        </p:nvCxnSpPr>
        <p:spPr>
          <a:xfrm flipV="1">
            <a:off x="8911276" y="2234756"/>
            <a:ext cx="852252" cy="14035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a:stCxn id="98" idx="5"/>
          </p:cNvCxnSpPr>
          <p:nvPr/>
        </p:nvCxnSpPr>
        <p:spPr>
          <a:xfrm>
            <a:off x="4915215" y="5424833"/>
            <a:ext cx="412622" cy="3171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a:off x="6019800" y="5201032"/>
            <a:ext cx="0" cy="4442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a:stCxn id="106" idx="2"/>
          </p:cNvCxnSpPr>
          <p:nvPr/>
        </p:nvCxnSpPr>
        <p:spPr>
          <a:xfrm flipH="1">
            <a:off x="7175500" y="5202420"/>
            <a:ext cx="135030" cy="4428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flipH="1">
            <a:off x="7861301" y="5645305"/>
            <a:ext cx="417549" cy="966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flipH="1" flipV="1">
            <a:off x="7861301" y="6350000"/>
            <a:ext cx="721831" cy="635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27" name="Picture 126"/>
          <p:cNvPicPr>
            <a:picLocks noChangeAspect="1"/>
          </p:cNvPicPr>
          <p:nvPr/>
        </p:nvPicPr>
        <p:blipFill>
          <a:blip r:embed="rId10"/>
          <a:stretch>
            <a:fillRect/>
          </a:stretch>
        </p:blipFill>
        <p:spPr>
          <a:xfrm>
            <a:off x="9022898" y="68688"/>
            <a:ext cx="1505843" cy="600738"/>
          </a:xfrm>
          <a:prstGeom prst="rect">
            <a:avLst/>
          </a:prstGeom>
        </p:spPr>
      </p:pic>
      <p:cxnSp>
        <p:nvCxnSpPr>
          <p:cNvPr id="129" name="Straight Arrow Connector 128"/>
          <p:cNvCxnSpPr/>
          <p:nvPr/>
        </p:nvCxnSpPr>
        <p:spPr>
          <a:xfrm>
            <a:off x="9992984" y="708424"/>
            <a:ext cx="355729" cy="2477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1" name="TextBox 130"/>
          <p:cNvSpPr txBox="1"/>
          <p:nvPr/>
        </p:nvSpPr>
        <p:spPr>
          <a:xfrm>
            <a:off x="9243070" y="40930"/>
            <a:ext cx="1184563" cy="646331"/>
          </a:xfrm>
          <a:prstGeom prst="rect">
            <a:avLst/>
          </a:prstGeom>
          <a:noFill/>
        </p:spPr>
        <p:txBody>
          <a:bodyPr wrap="square" rtlCol="0">
            <a:spAutoFit/>
          </a:bodyPr>
          <a:lstStyle/>
          <a:p>
            <a:r>
              <a:rPr lang="vi-VN" sz="3600">
                <a:solidFill>
                  <a:schemeClr val="accent4">
                    <a:lumMod val="40000"/>
                    <a:lumOff val="60000"/>
                  </a:schemeClr>
                </a:solidFill>
                <a:latin typeface="+mj-lt"/>
              </a:rPr>
              <a:t>luộc</a:t>
            </a:r>
            <a:endParaRPr lang="en-US" sz="3600">
              <a:solidFill>
                <a:schemeClr val="accent4">
                  <a:lumMod val="40000"/>
                  <a:lumOff val="60000"/>
                </a:schemeClr>
              </a:solidFill>
              <a:latin typeface="+mj-lt"/>
            </a:endParaRPr>
          </a:p>
        </p:txBody>
      </p:sp>
      <p:sp>
        <p:nvSpPr>
          <p:cNvPr id="134" name="Rectangle 133"/>
          <p:cNvSpPr/>
          <p:nvPr/>
        </p:nvSpPr>
        <p:spPr>
          <a:xfrm>
            <a:off x="8590891" y="5906568"/>
            <a:ext cx="979755" cy="646331"/>
          </a:xfrm>
          <a:prstGeom prst="rect">
            <a:avLst/>
          </a:prstGeom>
        </p:spPr>
        <p:txBody>
          <a:bodyPr wrap="none">
            <a:spAutoFit/>
          </a:bodyPr>
          <a:lstStyle/>
          <a:p>
            <a:r>
              <a:rPr lang="vi-VN" sz="3600">
                <a:latin typeface="+mj-lt"/>
              </a:rPr>
              <a:t>luộc</a:t>
            </a:r>
            <a:endParaRPr lang="en-US" sz="3600">
              <a:latin typeface="+mj-lt"/>
            </a:endParaRPr>
          </a:p>
        </p:txBody>
      </p:sp>
    </p:spTree>
    <p:extLst>
      <p:ext uri="{BB962C8B-B14F-4D97-AF65-F5344CB8AC3E}">
        <p14:creationId xmlns:p14="http://schemas.microsoft.com/office/powerpoint/2010/main" val="3316831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3"/>
          <a:stretch>
            <a:fillRect/>
          </a:stretch>
        </p:blipFill>
        <p:spPr>
          <a:xfrm>
            <a:off x="3775306" y="-533400"/>
            <a:ext cx="1926643" cy="2427267"/>
          </a:xfrm>
          <a:prstGeom prst="rect">
            <a:avLst/>
          </a:prstGeom>
        </p:spPr>
      </p:pic>
      <p:pic>
        <p:nvPicPr>
          <p:cNvPr id="11" name="Picture 10"/>
          <p:cNvPicPr>
            <a:picLocks noChangeAspect="1"/>
          </p:cNvPicPr>
          <p:nvPr/>
        </p:nvPicPr>
        <p:blipFill>
          <a:blip r:embed="rId4"/>
          <a:stretch>
            <a:fillRect/>
          </a:stretch>
        </p:blipFill>
        <p:spPr>
          <a:xfrm>
            <a:off x="6843530" y="432153"/>
            <a:ext cx="2988572" cy="2351415"/>
          </a:xfrm>
          <a:prstGeom prst="rect">
            <a:avLst/>
          </a:prstGeom>
        </p:spPr>
      </p:pic>
      <p:pic>
        <p:nvPicPr>
          <p:cNvPr id="12" name="Picture 11"/>
          <p:cNvPicPr>
            <a:picLocks noChangeAspect="1"/>
          </p:cNvPicPr>
          <p:nvPr/>
        </p:nvPicPr>
        <p:blipFill>
          <a:blip r:embed="rId5"/>
          <a:stretch>
            <a:fillRect/>
          </a:stretch>
        </p:blipFill>
        <p:spPr>
          <a:xfrm>
            <a:off x="5538242" y="52768"/>
            <a:ext cx="1790110" cy="1790110"/>
          </a:xfrm>
          <a:prstGeom prst="rect">
            <a:avLst/>
          </a:prstGeom>
        </p:spPr>
      </p:pic>
      <p:pic>
        <p:nvPicPr>
          <p:cNvPr id="14" name="Picture 13"/>
          <p:cNvPicPr>
            <a:picLocks noChangeAspect="1"/>
          </p:cNvPicPr>
          <p:nvPr/>
        </p:nvPicPr>
        <p:blipFill>
          <a:blip r:embed="rId6"/>
          <a:stretch>
            <a:fillRect/>
          </a:stretch>
        </p:blipFill>
        <p:spPr>
          <a:xfrm>
            <a:off x="2409571" y="1140708"/>
            <a:ext cx="2290733" cy="2184540"/>
          </a:xfrm>
          <a:prstGeom prst="rect">
            <a:avLst/>
          </a:prstGeom>
        </p:spPr>
      </p:pic>
      <p:pic>
        <p:nvPicPr>
          <p:cNvPr id="15" name="Picture 14"/>
          <p:cNvPicPr>
            <a:picLocks noChangeAspect="1"/>
          </p:cNvPicPr>
          <p:nvPr/>
        </p:nvPicPr>
        <p:blipFill>
          <a:blip r:embed="rId7"/>
          <a:stretch>
            <a:fillRect/>
          </a:stretch>
        </p:blipFill>
        <p:spPr>
          <a:xfrm>
            <a:off x="3039788" y="3704360"/>
            <a:ext cx="2578971" cy="2821697"/>
          </a:xfrm>
          <a:prstGeom prst="rect">
            <a:avLst/>
          </a:prstGeom>
        </p:spPr>
      </p:pic>
      <p:pic>
        <p:nvPicPr>
          <p:cNvPr id="16" name="Picture 15"/>
          <p:cNvPicPr>
            <a:picLocks noChangeAspect="1"/>
          </p:cNvPicPr>
          <p:nvPr/>
        </p:nvPicPr>
        <p:blipFill>
          <a:blip r:embed="rId8"/>
          <a:stretch>
            <a:fillRect/>
          </a:stretch>
        </p:blipFill>
        <p:spPr>
          <a:xfrm>
            <a:off x="6521784" y="4104225"/>
            <a:ext cx="2548630" cy="2518290"/>
          </a:xfrm>
          <a:prstGeom prst="rect">
            <a:avLst/>
          </a:prstGeom>
        </p:spPr>
      </p:pic>
      <p:pic>
        <p:nvPicPr>
          <p:cNvPr id="17" name="Picture 16"/>
          <p:cNvPicPr>
            <a:picLocks noChangeAspect="1"/>
          </p:cNvPicPr>
          <p:nvPr/>
        </p:nvPicPr>
        <p:blipFill>
          <a:blip r:embed="rId9"/>
          <a:stretch>
            <a:fillRect/>
          </a:stretch>
        </p:blipFill>
        <p:spPr>
          <a:xfrm>
            <a:off x="2030328" y="897013"/>
            <a:ext cx="8131344" cy="5324817"/>
          </a:xfrm>
          <a:prstGeom prst="rect">
            <a:avLst/>
          </a:prstGeom>
        </p:spPr>
      </p:pic>
      <p:sp>
        <p:nvSpPr>
          <p:cNvPr id="2" name="TextBox 1"/>
          <p:cNvSpPr txBox="1"/>
          <p:nvPr/>
        </p:nvSpPr>
        <p:spPr>
          <a:xfrm>
            <a:off x="2300103" y="2713672"/>
            <a:ext cx="7591822" cy="1107996"/>
          </a:xfrm>
          <a:prstGeom prst="rect">
            <a:avLst/>
          </a:prstGeom>
          <a:noFill/>
        </p:spPr>
        <p:txBody>
          <a:bodyPr wrap="none" lIns="0" tIns="0" rIns="0" bIns="0" rtlCol="0">
            <a:spAutoFit/>
          </a:bodyPr>
          <a:lstStyle/>
          <a:p>
            <a:pPr lvl="0" algn="ctr">
              <a:defRPr/>
            </a:pPr>
            <a:r>
              <a:rPr lang="en-US" sz="7200" dirty="0">
                <a:solidFill>
                  <a:srgbClr val="E76EA3"/>
                </a:solidFill>
                <a:latin typeface="Arial Black" panose="020B0A04020102020204" pitchFamily="34" charset="0"/>
              </a:rPr>
              <a:t>CHÀO CÁC EM!</a:t>
            </a:r>
            <a:endParaRPr kumimoji="0" lang="en-US" sz="7200" b="0" i="0" u="none" strike="noStrike" kern="1200" cap="none" spc="0" normalizeH="0" baseline="0" noProof="0" dirty="0">
              <a:ln>
                <a:noFill/>
              </a:ln>
              <a:solidFill>
                <a:srgbClr val="E76EA3"/>
              </a:solidFill>
              <a:effectLst/>
              <a:uLnTx/>
              <a:uFillTx/>
              <a:latin typeface="Arial Black" panose="020B0A04020102020204" pitchFamily="34" charset="0"/>
            </a:endParaRPr>
          </a:p>
        </p:txBody>
      </p:sp>
      <p:pic>
        <p:nvPicPr>
          <p:cNvPr id="18" name="Picture 17">
            <a:extLst>
              <a:ext uri="{FF2B5EF4-FFF2-40B4-BE49-F238E27FC236}">
                <a16:creationId xmlns:a16="http://schemas.microsoft.com/office/drawing/2014/main" id="{56BEF715-447B-46CB-9732-B6A0C84ED3DB}"/>
              </a:ext>
            </a:extLst>
          </p:cNvPr>
          <p:cNvPicPr>
            <a:picLocks noChangeAspect="1"/>
          </p:cNvPicPr>
          <p:nvPr/>
        </p:nvPicPr>
        <p:blipFill>
          <a:blip r:embed="rId10"/>
          <a:stretch>
            <a:fillRect/>
          </a:stretch>
        </p:blipFill>
        <p:spPr>
          <a:xfrm>
            <a:off x="146554" y="3830122"/>
            <a:ext cx="2165661" cy="2847123"/>
          </a:xfrm>
          <a:prstGeom prst="rect">
            <a:avLst/>
          </a:prstGeom>
        </p:spPr>
      </p:pic>
      <p:pic>
        <p:nvPicPr>
          <p:cNvPr id="19" name="Graphic 18">
            <a:extLst>
              <a:ext uri="{FF2B5EF4-FFF2-40B4-BE49-F238E27FC236}">
                <a16:creationId xmlns:a16="http://schemas.microsoft.com/office/drawing/2014/main" id="{56E1DE32-82D5-4799-8E77-B02EBE5E1940}"/>
              </a:ext>
            </a:extLst>
          </p:cNvPr>
          <p:cNvPicPr>
            <a:picLocks noChangeAspect="1"/>
          </p:cNvPicPr>
          <p:nvPr/>
        </p:nvPicPr>
        <p:blipFill>
          <a:blip r:embed="rId11" cstate="print">
            <a:extLst>
              <a:ext uri="{96DAC541-7B7A-43D3-8B79-37D633B846F1}">
                <asvg:svgBlip xmlns:asvg="http://schemas.microsoft.com/office/drawing/2016/SVG/main" r:embed="rId12"/>
              </a:ext>
            </a:extLst>
          </a:blip>
          <a:stretch>
            <a:fillRect/>
          </a:stretch>
        </p:blipFill>
        <p:spPr>
          <a:xfrm>
            <a:off x="9905999" y="3853272"/>
            <a:ext cx="2129426" cy="2803190"/>
          </a:xfrm>
          <a:prstGeom prst="rect">
            <a:avLst/>
          </a:prstGeom>
        </p:spPr>
      </p:pic>
    </p:spTree>
    <p:extLst>
      <p:ext uri="{BB962C8B-B14F-4D97-AF65-F5344CB8AC3E}">
        <p14:creationId xmlns:p14="http://schemas.microsoft.com/office/powerpoint/2010/main" val="1337806843"/>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8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68000">
                                          <p:cBhvr additive="base">
                                            <p:cTn id="7" dur="1000" fill="hold"/>
                                            <p:tgtEl>
                                              <p:spTgt spid="13"/>
                                            </p:tgtEl>
                                            <p:attrNameLst>
                                              <p:attrName>ppt_x</p:attrName>
                                            </p:attrNameLst>
                                          </p:cBhvr>
                                          <p:tavLst>
                                            <p:tav tm="0">
                                              <p:val>
                                                <p:strVal val="#ppt_x"/>
                                              </p:val>
                                            </p:tav>
                                            <p:tav tm="100000">
                                              <p:val>
                                                <p:strVal val="#ppt_x"/>
                                              </p:val>
                                            </p:tav>
                                          </p:tavLst>
                                        </p:anim>
                                        <p:anim calcmode="lin" valueType="num" p14:bounceEnd="68000">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8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68000">
                                          <p:cBhvr additive="base">
                                            <p:cTn id="11" dur="1000" fill="hold"/>
                                            <p:tgtEl>
                                              <p:spTgt spid="11"/>
                                            </p:tgtEl>
                                            <p:attrNameLst>
                                              <p:attrName>ppt_x</p:attrName>
                                            </p:attrNameLst>
                                          </p:cBhvr>
                                          <p:tavLst>
                                            <p:tav tm="0">
                                              <p:val>
                                                <p:strVal val="#ppt_x"/>
                                              </p:val>
                                            </p:tav>
                                            <p:tav tm="100000">
                                              <p:val>
                                                <p:strVal val="#ppt_x"/>
                                              </p:val>
                                            </p:tav>
                                          </p:tavLst>
                                        </p:anim>
                                        <p:anim calcmode="lin" valueType="num" p14:bounceEnd="68000">
                                          <p:cBhvr additive="base">
                                            <p:cTn id="12" dur="10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68000">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14:bounceEnd="68000">
                                          <p:cBhvr additive="base">
                                            <p:cTn id="15" dur="1000" fill="hold"/>
                                            <p:tgtEl>
                                              <p:spTgt spid="12"/>
                                            </p:tgtEl>
                                            <p:attrNameLst>
                                              <p:attrName>ppt_x</p:attrName>
                                            </p:attrNameLst>
                                          </p:cBhvr>
                                          <p:tavLst>
                                            <p:tav tm="0">
                                              <p:val>
                                                <p:strVal val="#ppt_x"/>
                                              </p:val>
                                            </p:tav>
                                            <p:tav tm="100000">
                                              <p:val>
                                                <p:strVal val="#ppt_x"/>
                                              </p:val>
                                            </p:tav>
                                          </p:tavLst>
                                        </p:anim>
                                        <p:anim calcmode="lin" valueType="num" p14:bounceEnd="68000">
                                          <p:cBhvr additive="base">
                                            <p:cTn id="16" dur="1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68000">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14:bounceEnd="68000">
                                          <p:cBhvr additive="base">
                                            <p:cTn id="19" dur="1000" fill="hold"/>
                                            <p:tgtEl>
                                              <p:spTgt spid="14"/>
                                            </p:tgtEl>
                                            <p:attrNameLst>
                                              <p:attrName>ppt_x</p:attrName>
                                            </p:attrNameLst>
                                          </p:cBhvr>
                                          <p:tavLst>
                                            <p:tav tm="0">
                                              <p:val>
                                                <p:strVal val="#ppt_x"/>
                                              </p:val>
                                            </p:tav>
                                            <p:tav tm="100000">
                                              <p:val>
                                                <p:strVal val="#ppt_x"/>
                                              </p:val>
                                            </p:tav>
                                          </p:tavLst>
                                        </p:anim>
                                        <p:anim calcmode="lin" valueType="num" p14:bounceEnd="68000">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14:presetBounceEnd="68000">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14:bounceEnd="68000">
                                          <p:cBhvr additive="base">
                                            <p:cTn id="23" dur="1000" fill="hold"/>
                                            <p:tgtEl>
                                              <p:spTgt spid="15"/>
                                            </p:tgtEl>
                                            <p:attrNameLst>
                                              <p:attrName>ppt_x</p:attrName>
                                            </p:attrNameLst>
                                          </p:cBhvr>
                                          <p:tavLst>
                                            <p:tav tm="0">
                                              <p:val>
                                                <p:strVal val="#ppt_x"/>
                                              </p:val>
                                            </p:tav>
                                            <p:tav tm="100000">
                                              <p:val>
                                                <p:strVal val="#ppt_x"/>
                                              </p:val>
                                            </p:tav>
                                          </p:tavLst>
                                        </p:anim>
                                        <p:anim calcmode="lin" valueType="num" p14:bounceEnd="68000">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14:presetBounceEnd="68000">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14:bounceEnd="68000">
                                          <p:cBhvr additive="base">
                                            <p:cTn id="27" dur="1000" fill="hold"/>
                                            <p:tgtEl>
                                              <p:spTgt spid="17"/>
                                            </p:tgtEl>
                                            <p:attrNameLst>
                                              <p:attrName>ppt_x</p:attrName>
                                            </p:attrNameLst>
                                          </p:cBhvr>
                                          <p:tavLst>
                                            <p:tav tm="0">
                                              <p:val>
                                                <p:strVal val="#ppt_x"/>
                                              </p:val>
                                            </p:tav>
                                            <p:tav tm="100000">
                                              <p:val>
                                                <p:strVal val="#ppt_x"/>
                                              </p:val>
                                            </p:tav>
                                          </p:tavLst>
                                        </p:anim>
                                        <p:anim calcmode="lin" valueType="num" p14:bounceEnd="68000">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14:presetBounceEnd="68000">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14:bounceEnd="68000">
                                          <p:cBhvr additive="base">
                                            <p:cTn id="31" dur="1000" fill="hold"/>
                                            <p:tgtEl>
                                              <p:spTgt spid="16"/>
                                            </p:tgtEl>
                                            <p:attrNameLst>
                                              <p:attrName>ppt_x</p:attrName>
                                            </p:attrNameLst>
                                          </p:cBhvr>
                                          <p:tavLst>
                                            <p:tav tm="0">
                                              <p:val>
                                                <p:strVal val="#ppt_x"/>
                                              </p:val>
                                            </p:tav>
                                            <p:tav tm="100000">
                                              <p:val>
                                                <p:strVal val="#ppt_x"/>
                                              </p:val>
                                            </p:tav>
                                          </p:tavLst>
                                        </p:anim>
                                        <p:anim calcmode="lin" valueType="num" p14:bounceEnd="68000">
                                          <p:cBhvr additive="base">
                                            <p:cTn id="32" dur="10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14:presetBounceEnd="68000">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14:bounceEnd="68000">
                                          <p:cBhvr additive="base">
                                            <p:cTn id="35" dur="1000" fill="hold"/>
                                            <p:tgtEl>
                                              <p:spTgt spid="2"/>
                                            </p:tgtEl>
                                            <p:attrNameLst>
                                              <p:attrName>ppt_x</p:attrName>
                                            </p:attrNameLst>
                                          </p:cBhvr>
                                          <p:tavLst>
                                            <p:tav tm="0">
                                              <p:val>
                                                <p:strVal val="#ppt_x"/>
                                              </p:val>
                                            </p:tav>
                                            <p:tav tm="100000">
                                              <p:val>
                                                <p:strVal val="#ppt_x"/>
                                              </p:val>
                                            </p:tav>
                                          </p:tavLst>
                                        </p:anim>
                                        <p:anim calcmode="lin" valueType="num" p14:bounceEnd="68000">
                                          <p:cBhvr additive="base">
                                            <p:cTn id="36"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ppt_x"/>
                                              </p:val>
                                            </p:tav>
                                            <p:tav tm="100000">
                                              <p:val>
                                                <p:strVal val="#ppt_x"/>
                                              </p:val>
                                            </p:tav>
                                          </p:tavLst>
                                        </p:anim>
                                        <p:anim calcmode="lin" valueType="num">
                                          <p:cBhvr additive="base">
                                            <p:cTn id="16" dur="1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1000" fill="hold"/>
                                            <p:tgtEl>
                                              <p:spTgt spid="16"/>
                                            </p:tgtEl>
                                            <p:attrNameLst>
                                              <p:attrName>ppt_x</p:attrName>
                                            </p:attrNameLst>
                                          </p:cBhvr>
                                          <p:tavLst>
                                            <p:tav tm="0">
                                              <p:val>
                                                <p:strVal val="#ppt_x"/>
                                              </p:val>
                                            </p:tav>
                                            <p:tav tm="100000">
                                              <p:val>
                                                <p:strVal val="#ppt_x"/>
                                              </p:val>
                                            </p:tav>
                                          </p:tavLst>
                                        </p:anim>
                                        <p:anim calcmode="lin" valueType="num">
                                          <p:cBhvr additive="base">
                                            <p:cTn id="32" dur="10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1000" fill="hold"/>
                                            <p:tgtEl>
                                              <p:spTgt spid="2"/>
                                            </p:tgtEl>
                                            <p:attrNameLst>
                                              <p:attrName>ppt_x</p:attrName>
                                            </p:attrNameLst>
                                          </p:cBhvr>
                                          <p:tavLst>
                                            <p:tav tm="0">
                                              <p:val>
                                                <p:strVal val="#ppt_x"/>
                                              </p:val>
                                            </p:tav>
                                            <p:tav tm="100000">
                                              <p:val>
                                                <p:strVal val="#ppt_x"/>
                                              </p:val>
                                            </p:tav>
                                          </p:tavLst>
                                        </p:anim>
                                        <p:anim calcmode="lin" valueType="num">
                                          <p:cBhvr additive="base">
                                            <p:cTn id="36"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599</TotalTime>
  <Words>466</Words>
  <Application>Microsoft Office PowerPoint</Application>
  <PresentationFormat>Widescreen</PresentationFormat>
  <Paragraphs>104</Paragraphs>
  <Slides>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#9Slide02 Noi dung dai</vt:lpstr>
      <vt:lpstr>Arial</vt:lpstr>
      <vt:lpstr>Arial Black</vt:lpstr>
      <vt:lpstr>Arial-Rounded</vt:lpstr>
      <vt:lpstr>Calibri</vt:lpstr>
      <vt:lpstr>Calibri Light</vt:lpstr>
      <vt:lpstr>Times New Roman</vt:lpstr>
      <vt:lpstr>VNI-Times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Administrator</cp:lastModifiedBy>
  <cp:revision>38</cp:revision>
  <dcterms:created xsi:type="dcterms:W3CDTF">2022-09-19T05:33:18Z</dcterms:created>
  <dcterms:modified xsi:type="dcterms:W3CDTF">2024-09-26T02:46:54Z</dcterms:modified>
</cp:coreProperties>
</file>