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84" r:id="rId3"/>
  </p:sldMasterIdLst>
  <p:notesMasterIdLst>
    <p:notesMasterId r:id="rId21"/>
  </p:notesMasterIdLst>
  <p:sldIdLst>
    <p:sldId id="298" r:id="rId4"/>
    <p:sldId id="257" r:id="rId5"/>
    <p:sldId id="258" r:id="rId6"/>
    <p:sldId id="259" r:id="rId7"/>
    <p:sldId id="260" r:id="rId8"/>
    <p:sldId id="276" r:id="rId9"/>
    <p:sldId id="261" r:id="rId10"/>
    <p:sldId id="262" r:id="rId11"/>
    <p:sldId id="271" r:id="rId12"/>
    <p:sldId id="277" r:id="rId13"/>
    <p:sldId id="278" r:id="rId14"/>
    <p:sldId id="279" r:id="rId15"/>
    <p:sldId id="280" r:id="rId16"/>
    <p:sldId id="263" r:id="rId17"/>
    <p:sldId id="264" r:id="rId18"/>
    <p:sldId id="265" r:id="rId19"/>
    <p:sldId id="300" r:id="rId20"/>
  </p:sldIdLst>
  <p:sldSz cx="12192000" cy="6858000"/>
  <p:notesSz cx="6858000" cy="9144000"/>
  <p:embeddedFontLst>
    <p:embeddedFont>
      <p:font typeface="Microsoft YaHei UI" panose="020B0503020204020204" pitchFamily="34" charset="-122"/>
      <p:regular r:id="rId22"/>
      <p:bold r:id="rId23"/>
    </p:embeddedFont>
    <p:embeddedFont>
      <p:font typeface="SimSun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customschemas.google.com/relationships/presentationmetadata" Target="meta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3329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979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522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6211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472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3953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0995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110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03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54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83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33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121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601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282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11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611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838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/>
            </a:lvl1pPr>
            <a:lvl2pPr lvl="1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/>
            </a:lvl3pPr>
            <a:lvl4pPr lvl="3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4pPr>
            <a:lvl5pPr lvl="4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5pPr>
            <a:lvl6pPr lvl="5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6pPr>
            <a:lvl7pPr lvl="6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7pPr>
            <a:lvl8pPr lvl="7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8pPr>
            <a:lvl9pPr lvl="8" algn="ctr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160">
                <a:solidFill>
                  <a:srgbClr val="888888"/>
                </a:solidFill>
              </a:defRPr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800">
                <a:solidFill>
                  <a:srgbClr val="888888"/>
                </a:solidFill>
              </a:defRPr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620">
                <a:solidFill>
                  <a:srgbClr val="888888"/>
                </a:solidFill>
              </a:defRPr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44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 b="1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 b="1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 b="1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60" b="1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800" b="1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20" b="1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8862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880"/>
            </a:lvl1pPr>
            <a:lvl2pPr marL="822960" lvl="1" indent="-36576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520"/>
            </a:lvl2pPr>
            <a:lvl3pPr marL="123444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160"/>
            </a:lvl3pPr>
            <a:lvl4pPr marL="1645920" lvl="3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4pPr>
            <a:lvl5pPr marL="2057400" lvl="4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5pPr>
            <a:lvl6pPr marL="2468880" lvl="5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6pPr>
            <a:lvl7pPr marL="2880360" lvl="6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7pPr>
            <a:lvl8pPr marL="3291840" lvl="7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8pPr>
            <a:lvl9pPr marL="3703320" lvl="8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60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0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88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20574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40"/>
            </a:lvl1pPr>
            <a:lvl2pPr marL="822960" lvl="1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60"/>
            </a:lvl2pPr>
            <a:lvl3pPr marL="1234440" lvl="2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80"/>
            </a:lvl3pPr>
            <a:lvl4pPr marL="1645920" lvl="3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4pPr>
            <a:lvl5pPr marL="2057400" lvl="4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5pPr>
            <a:lvl6pPr marL="2468880" lvl="5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6pPr>
            <a:lvl7pPr marL="2880360" lvl="6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7pPr>
            <a:lvl8pPr marL="3291840" lvl="7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8pPr>
            <a:lvl9pPr marL="3703320" lvl="8" indent="-2057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11480" lvl="0" indent="-30861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822960" lvl="1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234440" lvl="2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645920" lvl="3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057400" lvl="4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468880" lvl="5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8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8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4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4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3" y="1927936"/>
            <a:ext cx="5206284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061246" y="2395797"/>
            <a:ext cx="76914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Khái niệm phân số ( Tiết 1)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20444" y="1595824"/>
            <a:ext cx="8512556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lnSpc>
                <a:spcPct val="150000"/>
              </a:lnSpc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Nêu tử số, mẫu số của mỗi phân số có ở câu 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C4D716A-CD05-A831-B101-BBEFAAF3AABF}"/>
                  </a:ext>
                </a:extLst>
              </p:cNvPr>
              <p:cNvSpPr txBox="1"/>
              <p:nvPr/>
            </p:nvSpPr>
            <p:spPr>
              <a:xfrm>
                <a:off x="675641" y="2178354"/>
                <a:ext cx="6115049" cy="3600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822960">
                  <a:lnSpc>
                    <a:spcPct val="150000"/>
                  </a:lnSpc>
                  <a:spcAft>
                    <a:spcPts val="450"/>
                  </a:spcAft>
                </a:pP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2400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endParaRPr lang="en-US" sz="2400" b="1" u="sng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822960">
                  <a:lnSpc>
                    <a:spcPct val="150000"/>
                  </a:lnSpc>
                  <a:spcAft>
                    <a:spcPts val="450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3,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5.</a:t>
                </a:r>
                <a:endParaRPr lang="x-none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822960">
                  <a:lnSpc>
                    <a:spcPct val="150000"/>
                  </a:lnSpc>
                  <a:spcAft>
                    <a:spcPts val="450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5,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8.</a:t>
                </a:r>
                <a:endParaRPr lang="x-none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822960">
                  <a:lnSpc>
                    <a:spcPct val="150000"/>
                  </a:lnSpc>
                  <a:spcAft>
                    <a:spcPts val="450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4,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8.    </a:t>
                </a:r>
                <a:endParaRPr lang="x-none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4D716A-CD05-A831-B101-BBEFAAF3A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41" y="2178354"/>
                <a:ext cx="6115049" cy="3600024"/>
              </a:xfrm>
              <a:prstGeom prst="rect">
                <a:avLst/>
              </a:prstGeom>
              <a:blipFill>
                <a:blip r:embed="rId4"/>
                <a:stretch>
                  <a:fillRect l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04DF2D1-3EF3-8205-A3BD-8435CC4FBB6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9223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20444" y="1595824"/>
            <a:ext cx="8512556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lnSpc>
                <a:spcPct val="150000"/>
              </a:lnSpc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lỗi sai trong mỗi phát biểu sáu: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04DF2D1-3EF3-8205-A3BD-8435CC4FBB6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6B27D284-1C67-663A-4698-1102C5B5229A}"/>
              </a:ext>
            </a:extLst>
          </p:cNvPr>
          <p:cNvSpPr/>
          <p:nvPr/>
        </p:nvSpPr>
        <p:spPr>
          <a:xfrm>
            <a:off x="812800" y="2290887"/>
            <a:ext cx="7418493" cy="2276226"/>
          </a:xfrm>
          <a:custGeom>
            <a:avLst/>
            <a:gdLst/>
            <a:ahLst/>
            <a:cxnLst/>
            <a:rect l="l" t="t" r="r" b="b"/>
            <a:pathLst>
              <a:path w="11948818" h="4189495">
                <a:moveTo>
                  <a:pt x="0" y="0"/>
                </a:moveTo>
                <a:lnTo>
                  <a:pt x="11948818" y="0"/>
                </a:lnTo>
                <a:lnTo>
                  <a:pt x="11948818" y="4189495"/>
                </a:lnTo>
                <a:lnTo>
                  <a:pt x="0" y="4189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297" t="-26474" r="-7619" b="-8696"/>
            </a:stretch>
          </a:blipFill>
        </p:spPr>
        <p:txBody>
          <a:bodyPr/>
          <a:lstStyle/>
          <a:p>
            <a:r>
              <a:rPr lang="x-none" sz="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49DE2A-AE73-0CB8-9131-1D3ECBE29A02}"/>
              </a:ext>
            </a:extLst>
          </p:cNvPr>
          <p:cNvSpPr txBox="1"/>
          <p:nvPr/>
        </p:nvSpPr>
        <p:spPr>
          <a:xfrm>
            <a:off x="607895" y="4567113"/>
            <a:ext cx="8323041" cy="1672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500"/>
              </a:spcAft>
            </a:pP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x-none" sz="22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20443" y="1638688"/>
            <a:ext cx="98952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Nêu rồi đọc phân số chỉ số phần đã tô màu trong mỗi hình dưới đây (theo mẫu):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04DF2D1-3EF3-8205-A3BD-8435CC4FBB60}"/>
              </a:ext>
            </a:extLst>
          </p:cNvPr>
          <p:cNvSpPr/>
          <p:nvPr/>
        </p:nvSpPr>
        <p:spPr>
          <a:xfrm>
            <a:off x="812800" y="179260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A34497-C423-B0CF-0A2F-BC92A70B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23097" r="5907" b="36418"/>
          <a:stretch/>
        </p:blipFill>
        <p:spPr>
          <a:xfrm>
            <a:off x="648860" y="2515270"/>
            <a:ext cx="8665976" cy="2327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0AC422F-B1C7-9BB7-53C9-08CE1D307F82}"/>
                  </a:ext>
                </a:extLst>
              </p:cNvPr>
              <p:cNvSpPr txBox="1"/>
              <p:nvPr/>
            </p:nvSpPr>
            <p:spPr>
              <a:xfrm>
                <a:off x="4956572" y="4285244"/>
                <a:ext cx="580628" cy="69211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C422F-B1C7-9BB7-53C9-08CE1D307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572" y="4285244"/>
                <a:ext cx="580628" cy="6921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654CF182-3AF4-C88C-885F-E7A571AD4E16}"/>
                  </a:ext>
                </a:extLst>
              </p:cNvPr>
              <p:cNvSpPr txBox="1"/>
              <p:nvPr/>
            </p:nvSpPr>
            <p:spPr>
              <a:xfrm>
                <a:off x="7513505" y="4285244"/>
                <a:ext cx="580628" cy="69211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4CF182-3AF4-C88C-885F-E7A571AD4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505" y="4285244"/>
                <a:ext cx="580628" cy="6921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BB117D-186B-94D5-48FA-D71D287AD7FE}"/>
              </a:ext>
            </a:extLst>
          </p:cNvPr>
          <p:cNvSpPr txBox="1"/>
          <p:nvPr/>
        </p:nvSpPr>
        <p:spPr>
          <a:xfrm>
            <a:off x="4161035" y="4904482"/>
            <a:ext cx="2171701" cy="62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500"/>
              </a:spcAft>
            </a:pPr>
            <a:r>
              <a:rPr lang="x-none" sz="21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 phần năm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60053E-88B6-C31C-C81B-469D682E6083}"/>
              </a:ext>
            </a:extLst>
          </p:cNvPr>
          <p:cNvSpPr txBox="1"/>
          <p:nvPr/>
        </p:nvSpPr>
        <p:spPr>
          <a:xfrm>
            <a:off x="6654802" y="4888289"/>
            <a:ext cx="2171701" cy="62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500"/>
              </a:spcAft>
            </a:pPr>
            <a:r>
              <a:rPr lang="x-none" sz="21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Bốn phần bảy</a:t>
            </a:r>
          </a:p>
        </p:txBody>
      </p:sp>
    </p:spTree>
    <p:extLst>
      <p:ext uri="{BB962C8B-B14F-4D97-AF65-F5344CB8AC3E}">
        <p14:creationId xmlns:p14="http://schemas.microsoft.com/office/powerpoint/2010/main" val="422784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20443" y="1786826"/>
            <a:ext cx="9895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spcAft>
                <a:spcPts val="9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Nêu phân số chỉ số lon nước ngọt còn lại trong mỗi hộp: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04DF2D1-3EF3-8205-A3BD-8435CC4FBB60}"/>
              </a:ext>
            </a:extLst>
          </p:cNvPr>
          <p:cNvSpPr/>
          <p:nvPr/>
        </p:nvSpPr>
        <p:spPr>
          <a:xfrm>
            <a:off x="812800" y="179260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CF9642-AEC9-C4CC-C7F0-819EFDF12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72915" r="6105" b="4588"/>
          <a:stretch/>
        </p:blipFill>
        <p:spPr>
          <a:xfrm>
            <a:off x="1540621" y="2438645"/>
            <a:ext cx="8960691" cy="1344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7E03DF5-6888-1CA9-88A6-16310E574858}"/>
              </a:ext>
            </a:extLst>
          </p:cNvPr>
          <p:cNvGrpSpPr/>
          <p:nvPr/>
        </p:nvGrpSpPr>
        <p:grpSpPr>
          <a:xfrm>
            <a:off x="2204571" y="3805382"/>
            <a:ext cx="342900" cy="1015663"/>
            <a:chOff x="8229600" y="4686300"/>
            <a:chExt cx="685800" cy="2031326"/>
          </a:xfrm>
          <a:noFill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E673D6A-F3CA-6463-F5D4-3271A6D19637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2031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1A4F1B7-206B-3E7C-8E3F-B8FBBECA4251}"/>
                </a:ext>
              </a:extLst>
            </p:cNvPr>
            <p:cNvCxnSpPr>
              <a:cxnSpLocks/>
              <a:stCxn id="7" idx="1"/>
              <a:endCxn id="7" idx="3"/>
            </p:cNvCxnSpPr>
            <p:nvPr/>
          </p:nvCxnSpPr>
          <p:spPr>
            <a:xfrm>
              <a:off x="8229600" y="5701964"/>
              <a:ext cx="685800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B119B7F-6E8E-406B-B55C-E285F8FE73A3}"/>
              </a:ext>
            </a:extLst>
          </p:cNvPr>
          <p:cNvGrpSpPr/>
          <p:nvPr/>
        </p:nvGrpSpPr>
        <p:grpSpPr>
          <a:xfrm>
            <a:off x="4376271" y="3811436"/>
            <a:ext cx="723900" cy="1015663"/>
            <a:chOff x="8229600" y="4686300"/>
            <a:chExt cx="685800" cy="2031326"/>
          </a:xfrm>
          <a:noFill/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E4F2D36-9DEB-124A-6C58-310F84E9057D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2031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187E299B-47A0-5DB0-526B-5B88337353BA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5643689"/>
              <a:ext cx="685800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3C3593D-016D-8576-4F84-555E61A41ECA}"/>
              </a:ext>
            </a:extLst>
          </p:cNvPr>
          <p:cNvGrpSpPr/>
          <p:nvPr/>
        </p:nvGrpSpPr>
        <p:grpSpPr>
          <a:xfrm>
            <a:off x="7145786" y="3805382"/>
            <a:ext cx="342900" cy="1015663"/>
            <a:chOff x="8229600" y="4686300"/>
            <a:chExt cx="685800" cy="2031326"/>
          </a:xfrm>
          <a:noFill/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B12FF75-A141-895C-E233-74313000B4B2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2031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AA92F95-1A35-23F5-1FC8-5F1F0D3EEFF7}"/>
                </a:ext>
              </a:extLst>
            </p:cNvPr>
            <p:cNvCxnSpPr>
              <a:cxnSpLocks/>
              <a:stCxn id="17" idx="1"/>
              <a:endCxn id="17" idx="3"/>
            </p:cNvCxnSpPr>
            <p:nvPr/>
          </p:nvCxnSpPr>
          <p:spPr>
            <a:xfrm>
              <a:off x="8229600" y="5701964"/>
              <a:ext cx="685800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3DFAB3D-3E85-4178-EE6D-56232769F1F2}"/>
              </a:ext>
            </a:extLst>
          </p:cNvPr>
          <p:cNvGrpSpPr/>
          <p:nvPr/>
        </p:nvGrpSpPr>
        <p:grpSpPr>
          <a:xfrm>
            <a:off x="9197830" y="3805263"/>
            <a:ext cx="342900" cy="1015663"/>
            <a:chOff x="8229600" y="4686300"/>
            <a:chExt cx="685800" cy="2031326"/>
          </a:xfrm>
          <a:noFill/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E0F0E0A-D68B-F68F-A99F-C55331DBE26F}"/>
                </a:ext>
              </a:extLst>
            </p:cNvPr>
            <p:cNvSpPr txBox="1"/>
            <p:nvPr/>
          </p:nvSpPr>
          <p:spPr>
            <a:xfrm>
              <a:off x="8229600" y="4686300"/>
              <a:ext cx="685800" cy="2031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x-none" sz="3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25810D2-97DD-8C3A-0E4A-A607EA5834EE}"/>
                </a:ext>
              </a:extLst>
            </p:cNvPr>
            <p:cNvCxnSpPr>
              <a:cxnSpLocks/>
              <a:stCxn id="20" idx="1"/>
              <a:endCxn id="20" idx="3"/>
            </p:cNvCxnSpPr>
            <p:nvPr/>
          </p:nvCxnSpPr>
          <p:spPr>
            <a:xfrm>
              <a:off x="8229600" y="5701964"/>
              <a:ext cx="685800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84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đã học được những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xmlns="" id="{E8D475B2-D0C0-4916-E880-DEF2555ED8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xmlns="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xmlns="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xmlns="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xmlns="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xmlns="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xmlns="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xmlns="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xmlns="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xmlns="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xmlns="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xmlns="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xmlns="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x-none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x-none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xmlns="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xmlns="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xmlns="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xmlns="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xmlns="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xmlns="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53: Khái niệm phân số (Tiết 2) </a:t>
            </a:r>
            <a:endParaRPr lang="x-none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1759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xmlns="" id="{4D1DDCA5-BC7F-F20E-4834-3C3EC6B6C8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1D701C8-D8F8-FF0B-2982-59CDFFC10EDB}"/>
                  </a:ext>
                </a:extLst>
              </p:cNvPr>
              <p:cNvSpPr txBox="1"/>
              <p:nvPr/>
            </p:nvSpPr>
            <p:spPr>
              <a:xfrm>
                <a:off x="580131" y="1499399"/>
                <a:ext cx="10949882" cy="2062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Chia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thành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bốn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nhau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tô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màu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thì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tả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tương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?</a:t>
                </a:r>
                <a:r>
                  <a:rPr lang="x-none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D701C8-D8F8-FF0B-2982-59CDFFC10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31" y="1499399"/>
                <a:ext cx="10949882" cy="2062488"/>
              </a:xfrm>
              <a:prstGeom prst="rect">
                <a:avLst/>
              </a:prstGeom>
              <a:blipFill>
                <a:blip r:embed="rId5"/>
                <a:stretch>
                  <a:fillRect l="-835" r="-891" b="-5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22AC68-C6CF-0BFD-F542-0B9C2134F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23" y="3581810"/>
            <a:ext cx="5980952" cy="3276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xmlns="" id="{7C9461CA-0A12-22EF-C32F-9C3B1DE400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artial Circle 37">
            <a:extLst>
              <a:ext uri="{FF2B5EF4-FFF2-40B4-BE49-F238E27FC236}">
                <a16:creationId xmlns:a16="http://schemas.microsoft.com/office/drawing/2014/main" xmlns="" id="{7274285C-6928-F476-C196-1BEAD745B55B}"/>
              </a:ext>
            </a:extLst>
          </p:cNvPr>
          <p:cNvSpPr/>
          <p:nvPr/>
        </p:nvSpPr>
        <p:spPr>
          <a:xfrm flipH="1">
            <a:off x="1031240" y="2428240"/>
            <a:ext cx="3027680" cy="3027680"/>
          </a:xfrm>
          <a:prstGeom prst="pie">
            <a:avLst/>
          </a:prstGeom>
          <a:solidFill>
            <a:srgbClr val="F5EC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A4941A61-A155-DE16-B761-99A98AA3D510}"/>
              </a:ext>
            </a:extLst>
          </p:cNvPr>
          <p:cNvSpPr txBox="1"/>
          <p:nvPr/>
        </p:nvSpPr>
        <p:spPr>
          <a:xfrm>
            <a:off x="1237496" y="1652062"/>
            <a:ext cx="976070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xmlns="" id="{D87776B7-DE4C-3CFA-BF37-C7CFBF149165}"/>
                  </a:ext>
                </a:extLst>
              </p:cNvPr>
              <p:cNvSpPr txBox="1"/>
              <p:nvPr/>
            </p:nvSpPr>
            <p:spPr>
              <a:xfrm>
                <a:off x="4666497" y="2527300"/>
                <a:ext cx="6573003" cy="19902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7200" indent="-45720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vi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Ta nói: Đã tô màu </a:t>
                </a:r>
                <a:r>
                  <a:rPr lang="vi-VN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ba phần tư </a:t>
                </a:r>
                <a:r>
                  <a:rPr lang="vi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hình tròn.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457200" indent="-45720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vi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Viết là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; đọc là </a:t>
                </a:r>
                <a:r>
                  <a:rPr lang="vi-VN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ba phần tư.</a:t>
                </a:r>
              </a:p>
              <a:p>
                <a:pPr marL="457200" indent="-45720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vi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Ta gọi</a:t>
                </a:r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là một </a:t>
                </a:r>
                <a:r>
                  <a:rPr lang="vi-VN" sz="24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phân số</a:t>
                </a:r>
                <a:r>
                  <a:rPr lang="vi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id="{D87776B7-DE4C-3CFA-BF37-C7CFBF149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497" y="2527300"/>
                <a:ext cx="6573003" cy="1990225"/>
              </a:xfrm>
              <a:prstGeom prst="rect">
                <a:avLst/>
              </a:prstGeom>
              <a:blipFill>
                <a:blip r:embed="rId4"/>
                <a:stretch>
                  <a:fillRect l="-2690" t="-3067" b="-3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C602C40-1477-1FD4-5271-218AD8E5D757}"/>
              </a:ext>
            </a:extLst>
          </p:cNvPr>
          <p:cNvGrpSpPr/>
          <p:nvPr/>
        </p:nvGrpSpPr>
        <p:grpSpPr>
          <a:xfrm>
            <a:off x="1025350" y="2400336"/>
            <a:ext cx="3059758" cy="3059758"/>
            <a:chOff x="1362781" y="2315281"/>
            <a:chExt cx="4589637" cy="458963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F707B3EB-1A63-CA2D-27EB-EE5EC682575B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2315281"/>
              <a:ext cx="0" cy="4589637"/>
            </a:xfrm>
            <a:prstGeom prst="line">
              <a:avLst/>
            </a:prstGeom>
            <a:noFill/>
            <a:ln w="44450" cap="flat" cmpd="sng" algn="ctr">
              <a:solidFill>
                <a:srgbClr val="F79646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4BD87AB-0443-ACDC-C6FA-112B491C7B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2781" y="4610100"/>
              <a:ext cx="4589637" cy="0"/>
            </a:xfrm>
            <a:prstGeom prst="line">
              <a:avLst/>
            </a:prstGeom>
            <a:noFill/>
            <a:ln w="44450" cap="flat" cmpd="sng" algn="ctr">
              <a:solidFill>
                <a:srgbClr val="F79646"/>
              </a:solidFill>
              <a:prstDash val="solid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104CFCF6-A211-0855-63E6-9F78D0F051ED}"/>
              </a:ext>
            </a:extLst>
          </p:cNvPr>
          <p:cNvSpPr/>
          <p:nvPr/>
        </p:nvSpPr>
        <p:spPr>
          <a:xfrm>
            <a:off x="1025350" y="2412057"/>
            <a:ext cx="3059758" cy="3059758"/>
          </a:xfrm>
          <a:prstGeom prst="ellipse">
            <a:avLst/>
          </a:prstGeom>
          <a:noFill/>
          <a:ln w="44450" cap="flat" cmpd="sng" algn="ctr">
            <a:solidFill>
              <a:srgbClr val="F796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8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C6ED43-4787-42A3-279F-1D647919B41A}"/>
              </a:ext>
            </a:extLst>
          </p:cNvPr>
          <p:cNvSpPr txBox="1"/>
          <p:nvPr/>
        </p:nvSpPr>
        <p:spPr>
          <a:xfrm>
            <a:off x="6070600" y="2036429"/>
            <a:ext cx="838200" cy="2034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45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  <a:p>
            <a:pPr algn="ctr">
              <a:lnSpc>
                <a:spcPct val="150000"/>
              </a:lnSpc>
            </a:pPr>
            <a:r>
              <a:rPr lang="x-none" sz="45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4C61FFF-CBAA-D68B-D209-3DF6487F7BAA}"/>
              </a:ext>
            </a:extLst>
          </p:cNvPr>
          <p:cNvCxnSpPr>
            <a:cxnSpLocks/>
          </p:cNvCxnSpPr>
          <p:nvPr/>
        </p:nvCxnSpPr>
        <p:spPr>
          <a:xfrm>
            <a:off x="6070600" y="3153298"/>
            <a:ext cx="838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CBAD3BD5-75E1-00F6-BAE6-24FC8A5E943D}"/>
              </a:ext>
            </a:extLst>
          </p:cNvPr>
          <p:cNvSpPr txBox="1"/>
          <p:nvPr/>
        </p:nvSpPr>
        <p:spPr>
          <a:xfrm>
            <a:off x="4285601" y="1779201"/>
            <a:ext cx="1359006" cy="602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Tử</a:t>
            </a:r>
            <a:r>
              <a:rPr lang="en-US" sz="30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0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25E093CC-812F-2955-C07D-BFFF520414A6}"/>
              </a:ext>
            </a:extLst>
          </p:cNvPr>
          <p:cNvSpPr txBox="1"/>
          <p:nvPr/>
        </p:nvSpPr>
        <p:spPr>
          <a:xfrm>
            <a:off x="7473011" y="3776397"/>
            <a:ext cx="1473147" cy="602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30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0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1DD79FF-F76C-7DF4-7AA2-6C6700BC6CB6}"/>
              </a:ext>
            </a:extLst>
          </p:cNvPr>
          <p:cNvCxnSpPr>
            <a:cxnSpLocks/>
          </p:cNvCxnSpPr>
          <p:nvPr/>
        </p:nvCxnSpPr>
        <p:spPr>
          <a:xfrm>
            <a:off x="5347738" y="2444963"/>
            <a:ext cx="692092" cy="3009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34EA9990-5810-D186-F746-538017B3E96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939571" y="3776397"/>
            <a:ext cx="533440" cy="3013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EF5AA7AF-A51B-6E37-A0F4-D281534B9ECF}"/>
              </a:ext>
            </a:extLst>
          </p:cNvPr>
          <p:cNvSpPr txBox="1"/>
          <p:nvPr/>
        </p:nvSpPr>
        <p:spPr>
          <a:xfrm>
            <a:off x="851483" y="4714908"/>
            <a:ext cx="7682917" cy="18703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Tử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tử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ngang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0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ngang</a:t>
            </a:r>
            <a:r>
              <a:rPr lang="en-US" sz="21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0C48854-E822-B2AD-94B9-D56F6A9FA7D8}"/>
              </a:ext>
            </a:extLst>
          </p:cNvPr>
          <p:cNvGrpSpPr/>
          <p:nvPr/>
        </p:nvGrpSpPr>
        <p:grpSpPr>
          <a:xfrm>
            <a:off x="1140853" y="2024952"/>
            <a:ext cx="2256865" cy="2265510"/>
            <a:chOff x="1025350" y="2400336"/>
            <a:chExt cx="3059758" cy="3071479"/>
          </a:xfrm>
        </p:grpSpPr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xmlns="" id="{8CD8B55D-A59B-95B8-115A-D7770DE22FA7}"/>
                </a:ext>
              </a:extLst>
            </p:cNvPr>
            <p:cNvSpPr/>
            <p:nvPr/>
          </p:nvSpPr>
          <p:spPr>
            <a:xfrm flipH="1">
              <a:off x="1031240" y="2428240"/>
              <a:ext cx="3027680" cy="3027680"/>
            </a:xfrm>
            <a:prstGeom prst="pie">
              <a:avLst/>
            </a:prstGeom>
            <a:solidFill>
              <a:srgbClr val="F5EC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FE4D7FF5-91D0-DC50-AA92-7CF9A0F60079}"/>
                </a:ext>
              </a:extLst>
            </p:cNvPr>
            <p:cNvGrpSpPr/>
            <p:nvPr/>
          </p:nvGrpSpPr>
          <p:grpSpPr>
            <a:xfrm>
              <a:off x="1025350" y="2400336"/>
              <a:ext cx="3059758" cy="3059758"/>
              <a:chOff x="1362781" y="2315281"/>
              <a:chExt cx="4589637" cy="458963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FBBE5938-638C-D011-B39B-AF3A417BF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2315281"/>
                <a:ext cx="0" cy="4589637"/>
              </a:xfrm>
              <a:prstGeom prst="line">
                <a:avLst/>
              </a:prstGeom>
              <a:noFill/>
              <a:ln w="44450" cap="flat" cmpd="sng" algn="ctr">
                <a:solidFill>
                  <a:srgbClr val="F79646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134F0508-72ED-DE7C-43DB-DA145944E4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2781" y="4610100"/>
                <a:ext cx="4589637" cy="0"/>
              </a:xfrm>
              <a:prstGeom prst="line">
                <a:avLst/>
              </a:prstGeom>
              <a:noFill/>
              <a:ln w="44450" cap="flat" cmpd="sng" algn="ctr">
                <a:solidFill>
                  <a:srgbClr val="F79646"/>
                </a:solidFill>
                <a:prstDash val="solid"/>
              </a:ln>
              <a:effectLst/>
            </p:spPr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735CFE57-2D02-3B72-92C0-B6BB798ACC37}"/>
                </a:ext>
              </a:extLst>
            </p:cNvPr>
            <p:cNvSpPr/>
            <p:nvPr/>
          </p:nvSpPr>
          <p:spPr>
            <a:xfrm>
              <a:off x="1025350" y="2412057"/>
              <a:ext cx="3059758" cy="3059758"/>
            </a:xfrm>
            <a:prstGeom prst="ellipse">
              <a:avLst/>
            </a:prstGeom>
            <a:noFill/>
            <a:ln w="44450" cap="flat" cmpd="sng" algn="ctr">
              <a:solidFill>
                <a:srgbClr val="F7964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6095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6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xmlns="" id="{AE02A77F-72D5-1BF1-C030-3EE08BA1B2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Chọn các thẻ tương ứng với mỗi hình:</a:t>
            </a: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xmlns="" id="{ADA2B044-CF71-3741-8AB0-D17FED088DF2}"/>
              </a:ext>
            </a:extLst>
          </p:cNvPr>
          <p:cNvSpPr/>
          <p:nvPr/>
        </p:nvSpPr>
        <p:spPr>
          <a:xfrm>
            <a:off x="381000" y="2388731"/>
            <a:ext cx="2917149" cy="3504237"/>
          </a:xfrm>
          <a:custGeom>
            <a:avLst/>
            <a:gdLst/>
            <a:ahLst/>
            <a:cxnLst/>
            <a:rect l="l" t="t" r="r" b="b"/>
            <a:pathLst>
              <a:path w="3802455" h="4567713">
                <a:moveTo>
                  <a:pt x="0" y="0"/>
                </a:moveTo>
                <a:lnTo>
                  <a:pt x="3802455" y="0"/>
                </a:lnTo>
                <a:lnTo>
                  <a:pt x="3802455" y="4567713"/>
                </a:lnTo>
                <a:lnTo>
                  <a:pt x="0" y="45677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450" t="-20326" r="-213256" b="-18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Rounded Rectangle 17">
            <a:extLst>
              <a:ext uri="{FF2B5EF4-FFF2-40B4-BE49-F238E27FC236}">
                <a16:creationId xmlns:a16="http://schemas.microsoft.com/office/drawing/2014/main" xmlns="" id="{872DA3D3-0746-D18A-B374-762A5BBDAEAF}"/>
              </a:ext>
            </a:extLst>
          </p:cNvPr>
          <p:cNvSpPr/>
          <p:nvPr/>
        </p:nvSpPr>
        <p:spPr>
          <a:xfrm>
            <a:off x="3848967" y="2934214"/>
            <a:ext cx="1985075" cy="41910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75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 phần năm  </a:t>
            </a:r>
          </a:p>
        </p:txBody>
      </p:sp>
      <p:sp>
        <p:nvSpPr>
          <p:cNvPr id="29" name="Rounded Rectangle 18">
            <a:extLst>
              <a:ext uri="{FF2B5EF4-FFF2-40B4-BE49-F238E27FC236}">
                <a16:creationId xmlns:a16="http://schemas.microsoft.com/office/drawing/2014/main" xmlns="" id="{9B100CBA-DDDD-D4E5-C955-3AE6C1EBE5FB}"/>
              </a:ext>
            </a:extLst>
          </p:cNvPr>
          <p:cNvSpPr/>
          <p:nvPr/>
        </p:nvSpPr>
        <p:spPr>
          <a:xfrm>
            <a:off x="3848967" y="3926830"/>
            <a:ext cx="1985075" cy="41910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75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 phần hai  </a:t>
            </a: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xmlns="" id="{C849506B-4DAC-5BD7-D1D8-349012E26C70}"/>
              </a:ext>
            </a:extLst>
          </p:cNvPr>
          <p:cNvSpPr/>
          <p:nvPr/>
        </p:nvSpPr>
        <p:spPr>
          <a:xfrm>
            <a:off x="3838576" y="4918401"/>
            <a:ext cx="1985075" cy="41910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754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 phần sáu  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8C9D24D-6DD8-C4FD-1F68-0FAF4712F6CD}"/>
              </a:ext>
            </a:extLst>
          </p:cNvPr>
          <p:cNvGrpSpPr/>
          <p:nvPr/>
        </p:nvGrpSpPr>
        <p:grpSpPr>
          <a:xfrm>
            <a:off x="7202762" y="2303574"/>
            <a:ext cx="472528" cy="1000517"/>
            <a:chOff x="14782800" y="2685264"/>
            <a:chExt cx="945056" cy="2001035"/>
          </a:xfrm>
        </p:grpSpPr>
        <p:sp>
          <p:nvSpPr>
            <p:cNvPr id="32" name="Rounded Rectangle 20">
              <a:extLst>
                <a:ext uri="{FF2B5EF4-FFF2-40B4-BE49-F238E27FC236}">
                  <a16:creationId xmlns:a16="http://schemas.microsoft.com/office/drawing/2014/main" xmlns="" id="{8F3FA1DA-700B-06A2-7D6B-A9EA0818859D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81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ctr" defTabSz="47544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 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014D50A-3F54-8ED2-1477-C82BD26A4279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771900"/>
              <a:ext cx="6858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023A5A6-5D16-956E-A37C-68DB7841C4F6}"/>
              </a:ext>
            </a:extLst>
          </p:cNvPr>
          <p:cNvGrpSpPr/>
          <p:nvPr/>
        </p:nvGrpSpPr>
        <p:grpSpPr>
          <a:xfrm>
            <a:off x="7202762" y="3581051"/>
            <a:ext cx="472528" cy="1000517"/>
            <a:chOff x="14782800" y="2685264"/>
            <a:chExt cx="945056" cy="2001035"/>
          </a:xfrm>
        </p:grpSpPr>
        <p:sp>
          <p:nvSpPr>
            <p:cNvPr id="35" name="Rounded Rectangle 27">
              <a:extLst>
                <a:ext uri="{FF2B5EF4-FFF2-40B4-BE49-F238E27FC236}">
                  <a16:creationId xmlns:a16="http://schemas.microsoft.com/office/drawing/2014/main" xmlns="" id="{9BDEC2ED-5490-88AE-50BF-F27B39893269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81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ctr" defTabSz="47544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6 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070C1196-1583-CDC1-6686-35539D7DDE96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771900"/>
              <a:ext cx="6858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FF3C26D-FDD3-52C2-D1DB-667C31C03D17}"/>
              </a:ext>
            </a:extLst>
          </p:cNvPr>
          <p:cNvGrpSpPr/>
          <p:nvPr/>
        </p:nvGrpSpPr>
        <p:grpSpPr>
          <a:xfrm>
            <a:off x="7202762" y="4856567"/>
            <a:ext cx="472528" cy="1000517"/>
            <a:chOff x="14782800" y="2685264"/>
            <a:chExt cx="945056" cy="2001035"/>
          </a:xfrm>
        </p:grpSpPr>
        <p:sp>
          <p:nvSpPr>
            <p:cNvPr id="38" name="Rounded Rectangle 30">
              <a:extLst>
                <a:ext uri="{FF2B5EF4-FFF2-40B4-BE49-F238E27FC236}">
                  <a16:creationId xmlns:a16="http://schemas.microsoft.com/office/drawing/2014/main" xmlns="" id="{056210EA-F889-029E-A82C-BC084A3BA4ED}"/>
                </a:ext>
              </a:extLst>
            </p:cNvPr>
            <p:cNvSpPr/>
            <p:nvPr/>
          </p:nvSpPr>
          <p:spPr>
            <a:xfrm>
              <a:off x="14782800" y="2685264"/>
              <a:ext cx="945056" cy="2001035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81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7544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  <a:p>
              <a:pPr marL="0" marR="0" lvl="0" indent="0" algn="ctr" defTabSz="47544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 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AE24506F-17E0-6005-3F25-D229DF90128D}"/>
                </a:ext>
              </a:extLst>
            </p:cNvPr>
            <p:cNvCxnSpPr>
              <a:cxnSpLocks/>
            </p:cNvCxnSpPr>
            <p:nvPr/>
          </p:nvCxnSpPr>
          <p:spPr>
            <a:xfrm>
              <a:off x="14935200" y="3771900"/>
              <a:ext cx="6858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37A923DC-518D-B832-BCF0-57AF86E15974}"/>
              </a:ext>
            </a:extLst>
          </p:cNvPr>
          <p:cNvCxnSpPr>
            <a:cxnSpLocks/>
          </p:cNvCxnSpPr>
          <p:nvPr/>
        </p:nvCxnSpPr>
        <p:spPr>
          <a:xfrm>
            <a:off x="1811044" y="3143765"/>
            <a:ext cx="2029045" cy="992615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264D6C1-DCFE-E342-0AC3-7BD90F4D22EA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5834042" y="2803832"/>
            <a:ext cx="1349669" cy="1332548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2609046-0D4D-8682-CAF4-7AD09FF72C39}"/>
              </a:ext>
            </a:extLst>
          </p:cNvPr>
          <p:cNvCxnSpPr>
            <a:cxnSpLocks/>
          </p:cNvCxnSpPr>
          <p:nvPr/>
        </p:nvCxnSpPr>
        <p:spPr>
          <a:xfrm>
            <a:off x="1951574" y="4240518"/>
            <a:ext cx="1876611" cy="875547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834E0A7-14DD-0DA6-546A-A620F57C01CD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5834042" y="4081310"/>
            <a:ext cx="1368720" cy="97329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BF5CC5FF-98A0-8B12-CF3B-AB602D458910}"/>
              </a:ext>
            </a:extLst>
          </p:cNvPr>
          <p:cNvCxnSpPr>
            <a:cxnSpLocks/>
          </p:cNvCxnSpPr>
          <p:nvPr/>
        </p:nvCxnSpPr>
        <p:spPr>
          <a:xfrm flipV="1">
            <a:off x="2912533" y="3143765"/>
            <a:ext cx="926043" cy="1910835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DEACD34D-8E42-F8F2-ECF3-54BBA2D4C46A}"/>
              </a:ext>
            </a:extLst>
          </p:cNvPr>
          <p:cNvCxnSpPr>
            <a:cxnSpLocks/>
          </p:cNvCxnSpPr>
          <p:nvPr/>
        </p:nvCxnSpPr>
        <p:spPr>
          <a:xfrm flipH="1" flipV="1">
            <a:off x="5834042" y="3276949"/>
            <a:ext cx="1368720" cy="209039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E4AAE-802D-2A1C-CF78-C08FCD693EF5}"/>
              </a:ext>
            </a:extLst>
          </p:cNvPr>
          <p:cNvSpPr txBox="1"/>
          <p:nvPr/>
        </p:nvSpPr>
        <p:spPr>
          <a:xfrm>
            <a:off x="1534160" y="1589692"/>
            <a:ext cx="89408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Thực hiện (theo mẫu):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894CEDC5-851C-3A2A-1099-492C1129D8C9}"/>
              </a:ext>
            </a:extLst>
          </p:cNvPr>
          <p:cNvSpPr/>
          <p:nvPr/>
        </p:nvSpPr>
        <p:spPr>
          <a:xfrm>
            <a:off x="682057" y="2271707"/>
            <a:ext cx="7254580" cy="3756231"/>
          </a:xfrm>
          <a:custGeom>
            <a:avLst/>
            <a:gdLst/>
            <a:ahLst/>
            <a:cxnLst/>
            <a:rect l="l" t="t" r="r" b="b"/>
            <a:pathLst>
              <a:path w="7866455" h="4788780">
                <a:moveTo>
                  <a:pt x="0" y="0"/>
                </a:moveTo>
                <a:lnTo>
                  <a:pt x="7866455" y="0"/>
                </a:lnTo>
                <a:lnTo>
                  <a:pt x="7866455" y="4788780"/>
                </a:lnTo>
                <a:lnTo>
                  <a:pt x="0" y="4788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039" t="-19231" r="-32102" b="-21928"/>
            </a:stretch>
          </a:blipFill>
        </p:spPr>
        <p:txBody>
          <a:bodyPr/>
          <a:lstStyle/>
          <a:p>
            <a:pPr defTabSz="475440">
              <a:buClrTx/>
              <a:buFontTx/>
              <a:buNone/>
            </a:pPr>
            <a:endParaRPr lang="x-none" sz="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A889775-6702-0AB1-11C0-AEADBCCC3DA7}"/>
              </a:ext>
            </a:extLst>
          </p:cNvPr>
          <p:cNvSpPr txBox="1"/>
          <p:nvPr/>
        </p:nvSpPr>
        <p:spPr>
          <a:xfrm>
            <a:off x="5185517" y="3789237"/>
            <a:ext cx="2350182" cy="427582"/>
          </a:xfrm>
          <a:prstGeom prst="rect">
            <a:avLst/>
          </a:prstGeom>
          <a:solidFill>
            <a:srgbClr val="F7F5EF"/>
          </a:solidFill>
        </p:spPr>
        <p:txBody>
          <a:bodyPr wrap="square" rtlCol="0">
            <a:spAutoFit/>
          </a:bodyPr>
          <a:lstStyle/>
          <a:p>
            <a:pPr algn="just" defTabSz="475440">
              <a:buClrTx/>
              <a:buFontTx/>
              <a:buNone/>
            </a:pPr>
            <a:r>
              <a:rPr lang="x-none" sz="21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Năm phần tám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DBA9A2D-38A5-3245-31B3-AC3441DC08AC}"/>
              </a:ext>
            </a:extLst>
          </p:cNvPr>
          <p:cNvSpPr txBox="1"/>
          <p:nvPr/>
        </p:nvSpPr>
        <p:spPr>
          <a:xfrm>
            <a:off x="5185517" y="5054517"/>
            <a:ext cx="2163586" cy="427582"/>
          </a:xfrm>
          <a:prstGeom prst="rect">
            <a:avLst/>
          </a:prstGeom>
          <a:solidFill>
            <a:srgbClr val="F7F5EF"/>
          </a:solidFill>
        </p:spPr>
        <p:txBody>
          <a:bodyPr wrap="square" rtlCol="0">
            <a:spAutoFit/>
          </a:bodyPr>
          <a:lstStyle/>
          <a:p>
            <a:pPr algn="just" defTabSz="475440">
              <a:buClrTx/>
              <a:buFontTx/>
              <a:buNone/>
            </a:pPr>
            <a:r>
              <a:rPr lang="x-none" sz="21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Bốn phần tám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86010873-79F0-CB64-FA1F-995345E136F9}"/>
                  </a:ext>
                </a:extLst>
              </p:cNvPr>
              <p:cNvSpPr txBox="1"/>
              <p:nvPr/>
            </p:nvSpPr>
            <p:spPr>
              <a:xfrm>
                <a:off x="4109625" y="3672831"/>
                <a:ext cx="458626" cy="740352"/>
              </a:xfrm>
              <a:prstGeom prst="rect">
                <a:avLst/>
              </a:prstGeom>
              <a:solidFill>
                <a:srgbClr val="F7F5EF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6010873-79F0-CB64-FA1F-995345E13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625" y="3672831"/>
                <a:ext cx="458626" cy="740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65FE784-3EDD-EFE8-0022-6A9935A73D1B}"/>
                  </a:ext>
                </a:extLst>
              </p:cNvPr>
              <p:cNvSpPr txBox="1"/>
              <p:nvPr/>
            </p:nvSpPr>
            <p:spPr>
              <a:xfrm>
                <a:off x="4118503" y="4900498"/>
                <a:ext cx="458626" cy="740352"/>
              </a:xfrm>
              <a:prstGeom prst="rect">
                <a:avLst/>
              </a:prstGeom>
              <a:solidFill>
                <a:srgbClr val="F7F5EF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65FE784-3EDD-EFE8-0022-6A9935A73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503" y="4900498"/>
                <a:ext cx="458626" cy="740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6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361</Words>
  <Application>Microsoft Office PowerPoint</Application>
  <PresentationFormat>Widescreen</PresentationFormat>
  <Paragraphs>67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UTM Avo</vt:lpstr>
      <vt:lpstr>Microsoft YaHei UI</vt:lpstr>
      <vt:lpstr>青鸟华光简胖头鱼</vt:lpstr>
      <vt:lpstr>Arial</vt:lpstr>
      <vt:lpstr>SimSun</vt:lpstr>
      <vt:lpstr>Calibri</vt:lpstr>
      <vt:lpstr>Cambria Math</vt:lpstr>
      <vt:lpstr>Times New Roman</vt:lpstr>
      <vt:lpstr>SVN-Gretoon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9</cp:revision>
  <dcterms:created xsi:type="dcterms:W3CDTF">2023-10-24T04:45:10Z</dcterms:created>
  <dcterms:modified xsi:type="dcterms:W3CDTF">2024-01-07T12:16:55Z</dcterms:modified>
</cp:coreProperties>
</file>