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02" r:id="rId4"/>
    <p:sldMasterId id="2147483730" r:id="rId5"/>
    <p:sldMasterId id="2147483744" r:id="rId6"/>
    <p:sldMasterId id="2147483758" r:id="rId7"/>
  </p:sldMasterIdLst>
  <p:notesMasterIdLst>
    <p:notesMasterId r:id="rId21"/>
  </p:notesMasterIdLst>
  <p:sldIdLst>
    <p:sldId id="256" r:id="rId8"/>
    <p:sldId id="319" r:id="rId9"/>
    <p:sldId id="279" r:id="rId10"/>
    <p:sldId id="320" r:id="rId11"/>
    <p:sldId id="321" r:id="rId12"/>
    <p:sldId id="322" r:id="rId13"/>
    <p:sldId id="323" r:id="rId14"/>
    <p:sldId id="311" r:id="rId15"/>
    <p:sldId id="312" r:id="rId16"/>
    <p:sldId id="324" r:id="rId17"/>
    <p:sldId id="325" r:id="rId18"/>
    <p:sldId id="326" r:id="rId19"/>
    <p:sldId id="277"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0661" autoAdjust="0"/>
  </p:normalViewPr>
  <p:slideViewPr>
    <p:cSldViewPr>
      <p:cViewPr varScale="1">
        <p:scale>
          <a:sx n="74" d="100"/>
          <a:sy n="74" d="100"/>
        </p:scale>
        <p:origin x="126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9C734B-4692-4B50-944B-5ACACF8BF001}" type="datetimeFigureOut">
              <a:rPr lang="en-US" smtClean="0"/>
              <a:t>1/8/2024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D2E61D-4633-4214-BB00-C436D4F649D9}" type="slidenum">
              <a:rPr lang="en-US" smtClean="0"/>
              <a:t>‹#›</a:t>
            </a:fld>
            <a:endParaRPr lang="en-US"/>
          </a:p>
        </p:txBody>
      </p:sp>
    </p:spTree>
    <p:extLst>
      <p:ext uri="{BB962C8B-B14F-4D97-AF65-F5344CB8AC3E}">
        <p14:creationId xmlns:p14="http://schemas.microsoft.com/office/powerpoint/2010/main" val="43179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3362782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54736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4031793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96"/>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70"/>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1E557-4C8E-4D39-9F56-BB8E194945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8541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D5674-EEE3-4467-84B0-3DB20917C8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828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72"/>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1A0F0-5A2D-45A0-9E78-379D65EBE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905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4A70B-5C47-401B-911C-94790E9030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145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74FCF2-C267-4E85-88FD-DB35E4543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6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039144-9EB9-40F3-8B60-6EFC01A8A1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5333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EAE1BB-F229-4BE0-A1DE-AF6753FD33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1572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C5736C-1AB9-46A6-A635-9DB7E2EE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337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F67FF1-BCED-448C-90CB-A0C937DEB4D7}"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385081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DFCA0-10B7-4FAE-A353-BEC0F7134C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286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A43AD9-8F0E-488F-8D9E-9744F6560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604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6B4114-F1F7-4F60-B0AC-D073E8F0C5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0114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72181A-EE78-4970-B050-2F7912EFD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2401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2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E384F80-C2C3-4817-9841-F461525B8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9211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94"/>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68"/>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D1E557-4C8E-4D39-9F56-BB8E194945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43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D5674-EEE3-4467-84B0-3DB20917C8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067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70"/>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1A0F0-5A2D-45A0-9E78-379D65EBE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1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4A70B-5C47-401B-911C-94790E9030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9307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74FCF2-C267-4E85-88FD-DB35E45436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640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F67FF1-BCED-448C-90CB-A0C937DEB4D7}"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784895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039144-9EB9-40F3-8B60-6EFC01A8A1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55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EAE1BB-F229-4BE0-A1DE-AF6753FD33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0960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C5736C-1AB9-46A6-A635-9DB7E2EE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232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6DFCA0-10B7-4FAE-A353-BEC0F7134C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0441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A43AD9-8F0E-488F-8D9E-9744F65605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54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6B4114-F1F7-4F60-B0AC-D073E8F0C5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2280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72181A-EE78-4970-B050-2F7912EFDB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2654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E384F80-C2C3-4817-9841-F461525B8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690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74"/>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48"/>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0A68E2-9247-446F-8C5D-E1C8CDB59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120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F0102-5ABE-4178-ADCF-3A710BE5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5506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F67FF1-BCED-448C-90CB-A0C937DEB4D7}"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916380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50"/>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7C59A-CB95-42DB-A77C-866866091F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2173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AA052-7C60-48CF-9DC0-22B426F165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6091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D98861-9CCF-4924-AB81-B9FBB215C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3606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C74097-685D-4D47-B213-91BB293AC3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2965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4F9DF-95C0-412F-AFD9-B534FDE692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684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7C71A-8483-473A-9F31-1B41D9CA2C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8181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DFFB55-C202-4A2F-91AC-824A4E59AB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9590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87DA33-FF46-4F21-AB92-455D1E3737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726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A1ABD6-154E-4EEF-A418-7223A7257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462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6F5DC2-7D27-4860-8874-670C028FE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89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F67FF1-BCED-448C-90CB-A0C937DEB4D7}"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1832136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CC5E4D-B8DA-4742-87FA-ECEC6300A4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9340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8"/>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42"/>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E6BBA7-FA5A-48BA-B14C-B37B5C890C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65790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BCF2C8-F197-42A0-94F0-64FDC3514F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743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4"/>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28A712-C298-427A-A06D-860845C6C4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70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3CCC7-D340-43FD-9525-DDC7D2FEB1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495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85DB00B-2EBA-46EF-AA96-13DEC90069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3913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529B2DA-4C48-40E8-8582-56F38CF4E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208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B9C5BB-9A01-41BA-ACEC-26C0C7E1F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1737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22F253-E7CF-414D-A4C4-FC73DD4D9A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8216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0C5F76-EB4D-47AB-975F-950163AA6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18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F67FF1-BCED-448C-90CB-A0C937DEB4D7}"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37403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2E3035-EE7D-48D3-AE14-CA03CACA9F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3615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1B7AE3-C15B-499B-B6ED-013B2284B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7757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77291E-0391-4660-82C3-2A3167FC37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3370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3"/>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48FA5BF-067C-4F5E-A7E3-D0A5F885DD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463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0A13A5-4A46-44F1-A6ED-9B7BB429FB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243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0BFE2-F9C5-401C-9ACC-156A5B50B2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92291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E9B338-B272-46BF-A71B-12230AF50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99866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F2E9CF-B6AC-4DDA-9E40-545DA9DEB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435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1"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1"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5130BDF-66C8-4DDF-AB3A-9C21244F7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91095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6ADBC9-C074-4C56-882F-CD1E223BD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564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67FF1-BCED-448C-90CB-A0C937DEB4D7}"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2410571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AAED1A4-7FD2-4EB3-9D64-DE0B4B5585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7040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A44E24-C7FA-495A-B93C-64FAC65711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990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00758C-36C3-4B35-9F2A-C35D14EB14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591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1D7AEF-70CC-4E48-9ABE-5ABB1F85FF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7971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ADC01-116B-4A82-B0DE-A95306DFFE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730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E3B828-71D8-42FF-A011-EC2CB328DC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561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6803968-D655-4C59-8B71-8D588C49F7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7755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4"/>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0A68E2-9247-446F-8C5D-E1C8CDB59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546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BF0102-5ABE-4178-ADCF-3A710BE5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68043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40"/>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7C59A-CB95-42DB-A77C-866866091F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50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7FF1-BCED-448C-90CB-A0C937DEB4D7}"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0057452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9AA052-7C60-48CF-9DC0-22B426F165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41323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1" y="1681163"/>
            <a:ext cx="3868737"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1"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D98861-9CCF-4924-AB81-B9FBB215C2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5899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C74097-685D-4D47-B213-91BB293AC3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411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04F9DF-95C0-412F-AFD9-B534FDE692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345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57C71A-8483-473A-9F31-1B41D9CA2C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56803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smtClean="0"/>
          </a:p>
        </p:txBody>
      </p:sp>
      <p:sp>
        <p:nvSpPr>
          <p:cNvPr id="4" name="Text Placeholder 3"/>
          <p:cNvSpPr>
            <a:spLocks noGrp="1"/>
          </p:cNvSpPr>
          <p:nvPr>
            <p:ph type="body" sz="half" idx="2"/>
          </p:nvPr>
        </p:nvSpPr>
        <p:spPr>
          <a:xfrm>
            <a:off x="630239" y="2057403"/>
            <a:ext cx="2949575"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DFFB55-C202-4A2F-91AC-824A4E59AB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65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87DA33-FF46-4F21-AB92-455D1E3737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473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A1ABD6-154E-4EEF-A418-7223A7257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91053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A6F5DC2-7D27-4860-8874-670C028FE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050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7CC5E4D-B8DA-4742-87FA-ECEC6300A4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40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F67FF1-BCED-448C-90CB-A0C937DEB4D7}"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FDFA47-0BD3-4168-9FBA-D43960448C72}" type="slidenum">
              <a:rPr lang="en-US" smtClean="0"/>
              <a:t>‹#›</a:t>
            </a:fld>
            <a:endParaRPr lang="en-US"/>
          </a:p>
        </p:txBody>
      </p:sp>
    </p:spTree>
    <p:extLst>
      <p:ext uri="{BB962C8B-B14F-4D97-AF65-F5344CB8AC3E}">
        <p14:creationId xmlns:p14="http://schemas.microsoft.com/office/powerpoint/2010/main" val="116135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F67FF1-BCED-448C-90CB-A0C937DEB4D7}" type="datetimeFigureOut">
              <a:rPr lang="en-US" smtClean="0"/>
              <a:t>1/8/2024</a:t>
            </a:fld>
            <a:endParaRPr lang="en-US"/>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DFA47-0BD3-4168-9FBA-D43960448C72}" type="slidenum">
              <a:rPr lang="en-US" smtClean="0"/>
              <a:t>‹#›</a:t>
            </a:fld>
            <a:endParaRPr lang="en-US"/>
          </a:p>
        </p:txBody>
      </p:sp>
    </p:spTree>
    <p:extLst>
      <p:ext uri="{BB962C8B-B14F-4D97-AF65-F5344CB8AC3E}">
        <p14:creationId xmlns:p14="http://schemas.microsoft.com/office/powerpoint/2010/main" val="2949739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358E4A89-0750-4CA9-960E-877F5CE3945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23592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358E4A89-0750-4CA9-960E-877F5CE39455}"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0850200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5BE891BF-A878-4F0A-84D1-BA7814547C1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1284299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5"/>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235481A8-52C5-4739-9A84-7D56BEDDA86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230590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1"/>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22358B40-62D0-4C03-9892-C684D4425C1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2640961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29"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729" y="1600201"/>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29" y="6245225"/>
            <a:ext cx="2894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29" y="6245225"/>
            <a:ext cx="2132542" cy="476250"/>
          </a:xfrm>
          <a:prstGeom prst="rect">
            <a:avLst/>
          </a:prstGeom>
          <a:noFill/>
          <a:ln>
            <a:noFill/>
          </a:ln>
          <a:effectLst/>
          <a:extLst/>
        </p:spPr>
        <p:txBody>
          <a:bodyPr vert="horz" wrap="square" lIns="114291" tIns="57145" rIns="114291" bIns="57145" numCol="1" anchor="t" anchorCtr="0" compatLnSpc="1">
            <a:prstTxWarp prst="textNoShape">
              <a:avLst/>
            </a:prstTxWarp>
          </a:bodyPr>
          <a:lstStyle>
            <a:lvl1pPr algn="r" eaLnBrk="1" hangingPunct="1">
              <a:defRPr sz="1700">
                <a:latin typeface="Arial" charset="0"/>
              </a:defRPr>
            </a:lvl1pPr>
          </a:lstStyle>
          <a:p>
            <a:pPr fontAlgn="base">
              <a:spcBef>
                <a:spcPct val="0"/>
              </a:spcBef>
              <a:spcAft>
                <a:spcPct val="0"/>
              </a:spcAft>
              <a:defRPr/>
            </a:pPr>
            <a:fld id="{5BE891BF-A878-4F0A-84D1-BA7814547C13}"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1733079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image" Target="../media/image8.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p3"/><Relationship Id="rId7" Type="http://schemas.openxmlformats.org/officeDocument/2006/relationships/image" Target="../media/image1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jpg"/><Relationship Id="rId5" Type="http://schemas.openxmlformats.org/officeDocument/2006/relationships/slideLayout" Target="../slideLayouts/slideLayout44.xml"/><Relationship Id="rId10" Type="http://schemas.openxmlformats.org/officeDocument/2006/relationships/image" Target="../media/image8.png"/><Relationship Id="rId4" Type="http://schemas.openxmlformats.org/officeDocument/2006/relationships/audio" Target="../media/media6.mp3"/><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57.xml"/><Relationship Id="rId7" Type="http://schemas.openxmlformats.org/officeDocument/2006/relationships/image" Target="../media/image20.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jp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293096"/>
            <a:ext cx="9117461" cy="256490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17460" cy="2070140"/>
          </a:xfrm>
          <a:prstGeom prst="rect">
            <a:avLst/>
          </a:prstGeom>
        </p:spPr>
      </p:pic>
      <p:sp>
        <p:nvSpPr>
          <p:cNvPr id="11" name="Rectangle 5"/>
          <p:cNvSpPr>
            <a:spLocks noChangeArrowheads="1"/>
          </p:cNvSpPr>
          <p:nvPr/>
        </p:nvSpPr>
        <p:spPr bwMode="auto">
          <a:xfrm>
            <a:off x="4716016" y="908752"/>
            <a:ext cx="4198738" cy="730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prstTxWarp prst="textCanUp">
              <a:avLst/>
            </a:prstTxWarp>
            <a:spAutoFit/>
          </a:bodyPr>
          <a:lstStyle/>
          <a:p>
            <a:pPr eaLnBrk="1" hangingPunct="1"/>
            <a:r>
              <a:rPr lang="en-US" sz="4000" b="1">
                <a:solidFill>
                  <a:srgbClr val="FF0000"/>
                </a:solidFill>
                <a:cs typeface="Times New Roman" pitchFamily="18" charset="0"/>
              </a:rPr>
              <a:t>VÒNG TAY BÈ BẠN</a:t>
            </a:r>
          </a:p>
        </p:txBody>
      </p:sp>
      <p:pic>
        <p:nvPicPr>
          <p:cNvPr id="2"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616" y="3543264"/>
            <a:ext cx="609600" cy="609600"/>
          </a:xfrm>
          <a:prstGeom prst="rect">
            <a:avLst/>
          </a:prstGeom>
        </p:spPr>
      </p:pic>
      <p:sp>
        <p:nvSpPr>
          <p:cNvPr id="3" name="TextBox 2"/>
          <p:cNvSpPr txBox="1"/>
          <p:nvPr/>
        </p:nvSpPr>
        <p:spPr>
          <a:xfrm>
            <a:off x="666800" y="1643900"/>
            <a:ext cx="8098432" cy="1971511"/>
          </a:xfrm>
          <a:prstGeom prst="rect">
            <a:avLst/>
          </a:prstGeom>
          <a:noFill/>
        </p:spPr>
        <p:txBody>
          <a:bodyPr wrap="square" rtlCol="0">
            <a:prstTxWarp prst="textCurveDown">
              <a:avLst/>
            </a:prstTxWarp>
            <a:spAutoFit/>
          </a:bodyPr>
          <a:lstStyle/>
          <a:p>
            <a:r>
              <a:rPr lang="en-US" sz="4000" smtClean="0">
                <a:solidFill>
                  <a:srgbClr val="002060"/>
                </a:solidFill>
              </a:rPr>
              <a:t>Chào mừng quý thầy cô các em học Sinh đến với tiết âm nhạc</a:t>
            </a:r>
            <a:endParaRPr lang="en-US" sz="4000">
              <a:solidFill>
                <a:srgbClr val="00206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6478" y="2793432"/>
            <a:ext cx="1750466" cy="1499664"/>
          </a:xfrm>
          <a:prstGeom prst="rect">
            <a:avLst/>
          </a:prstGeom>
        </p:spPr>
      </p:pic>
    </p:spTree>
    <p:extLst>
      <p:ext uri="{BB962C8B-B14F-4D97-AF65-F5344CB8AC3E}">
        <p14:creationId xmlns:p14="http://schemas.microsoft.com/office/powerpoint/2010/main" val="1319045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8455" name="AutoShape 151" descr="Kết quả hình ảnh cho rong rắn lên mấy"/>
          <p:cNvSpPr>
            <a:spLocks noChangeAspect="1" noChangeArrowheads="1"/>
          </p:cNvSpPr>
          <p:nvPr/>
        </p:nvSpPr>
        <p:spPr bwMode="auto">
          <a:xfrm>
            <a:off x="4541574" y="-144463"/>
            <a:ext cx="30559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lang="en-US" smtClean="0">
              <a:solidFill>
                <a:srgbClr val="000000"/>
              </a:solidFill>
              <a:latin typeface="Times New Roman" pitchFamily="18" charset="0"/>
            </a:endParaRPr>
          </a:p>
        </p:txBody>
      </p:sp>
      <p:pic>
        <p:nvPicPr>
          <p:cNvPr id="106" name="Picture 9" descr="D:\GIÁO ÁN 1 2020-2021\HÌNH SOẠN GIÁO ÁN\Nhạc cụ\Trống con.jpg"/>
          <p:cNvPicPr>
            <a:picLocks noChangeAspect="1" noChangeArrowheads="1"/>
          </p:cNvPicPr>
          <p:nvPr/>
        </p:nvPicPr>
        <p:blipFill>
          <a:blip r:embed="rId3">
            <a:lum contrast="30000"/>
            <a:extLst>
              <a:ext uri="{28A0092B-C50C-407E-A947-70E740481C1C}">
                <a14:useLocalDpi xmlns:a14="http://schemas.microsoft.com/office/drawing/2010/main" val="0"/>
              </a:ext>
            </a:extLst>
          </a:blip>
          <a:srcRect l="43542" t="17143" r="42657" b="74506"/>
          <a:stretch>
            <a:fillRect/>
          </a:stretch>
        </p:blipFill>
        <p:spPr bwMode="auto">
          <a:xfrm>
            <a:off x="2411760" y="1124744"/>
            <a:ext cx="655272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10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949280"/>
            <a:ext cx="240417" cy="192745"/>
          </a:xfrm>
          <a:prstGeom prst="rect">
            <a:avLst/>
          </a:prstGeom>
        </p:spPr>
      </p:pic>
      <p:sp>
        <p:nvSpPr>
          <p:cNvPr id="2" name="Rectangle 1"/>
          <p:cNvSpPr/>
          <p:nvPr/>
        </p:nvSpPr>
        <p:spPr>
          <a:xfrm>
            <a:off x="1115616" y="28892"/>
            <a:ext cx="7776864" cy="523220"/>
          </a:xfrm>
          <a:prstGeom prst="rect">
            <a:avLst/>
          </a:prstGeom>
        </p:spPr>
        <p:txBody>
          <a:bodyPr wrap="square">
            <a:spAutoFit/>
          </a:bodyPr>
          <a:lstStyle/>
          <a:p>
            <a:pPr algn="just">
              <a:spcAft>
                <a:spcPts val="0"/>
              </a:spcAft>
            </a:pPr>
            <a:r>
              <a:rPr lang="vi-VN" sz="2800">
                <a:solidFill>
                  <a:srgbClr val="C00000"/>
                </a:solidFill>
                <a:latin typeface="Times New Roman"/>
                <a:ea typeface="Calibri"/>
                <a:cs typeface="Times New Roman"/>
              </a:rPr>
              <a:t>Nhận biết, nêu tên và hình dáng nhạc cụ </a:t>
            </a:r>
            <a:r>
              <a:rPr lang="en-US" sz="2800" smtClean="0">
                <a:solidFill>
                  <a:srgbClr val="C00000"/>
                </a:solidFill>
                <a:latin typeface="Times New Roman"/>
                <a:ea typeface="Calibri"/>
                <a:cs typeface="Times New Roman"/>
              </a:rPr>
              <a:t>T</a:t>
            </a:r>
            <a:r>
              <a:rPr lang="vi-VN" sz="2800" smtClean="0">
                <a:solidFill>
                  <a:srgbClr val="C00000"/>
                </a:solidFill>
                <a:latin typeface="Times New Roman"/>
                <a:ea typeface="Calibri"/>
                <a:cs typeface="Times New Roman"/>
              </a:rPr>
              <a:t>rống </a:t>
            </a:r>
            <a:r>
              <a:rPr lang="en-US" sz="2800">
                <a:solidFill>
                  <a:srgbClr val="C00000"/>
                </a:solidFill>
                <a:latin typeface="Times New Roman"/>
                <a:ea typeface="Calibri"/>
                <a:cs typeface="Times New Roman"/>
              </a:rPr>
              <a:t>c</a:t>
            </a:r>
            <a:r>
              <a:rPr lang="vi-VN" sz="2800" smtClean="0">
                <a:solidFill>
                  <a:srgbClr val="C00000"/>
                </a:solidFill>
                <a:latin typeface="Times New Roman"/>
                <a:ea typeface="Calibri"/>
                <a:cs typeface="Times New Roman"/>
              </a:rPr>
              <a:t>on</a:t>
            </a:r>
            <a:r>
              <a:rPr lang="en-US" sz="2800">
                <a:solidFill>
                  <a:srgbClr val="C00000"/>
                </a:solidFill>
                <a:latin typeface="Times New Roman"/>
                <a:ea typeface="Calibri"/>
                <a:cs typeface="Times New Roman"/>
              </a:rPr>
              <a:t>.</a:t>
            </a:r>
            <a:endParaRPr lang="en-US" sz="2800">
              <a:solidFill>
                <a:srgbClr val="C00000"/>
              </a:solidFill>
              <a:effectLst/>
              <a:latin typeface="Calibri"/>
              <a:ea typeface="Calibri"/>
              <a:cs typeface="Times New Roman"/>
            </a:endParaRPr>
          </a:p>
        </p:txBody>
      </p:sp>
    </p:spTree>
    <p:extLst>
      <p:ext uri="{BB962C8B-B14F-4D97-AF65-F5344CB8AC3E}">
        <p14:creationId xmlns:p14="http://schemas.microsoft.com/office/powerpoint/2010/main" val="26395769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500" fill="hold"/>
                                        <p:tgtEl>
                                          <p:spTgt spid="106"/>
                                        </p:tgtEl>
                                        <p:attrNameLst>
                                          <p:attrName>ppt_w</p:attrName>
                                        </p:attrNameLst>
                                      </p:cBhvr>
                                      <p:tavLst>
                                        <p:tav tm="0">
                                          <p:val>
                                            <p:fltVal val="0"/>
                                          </p:val>
                                        </p:tav>
                                        <p:tav tm="100000">
                                          <p:val>
                                            <p:strVal val="#ppt_w"/>
                                          </p:val>
                                        </p:tav>
                                      </p:tavLst>
                                    </p:anim>
                                    <p:anim calcmode="lin" valueType="num">
                                      <p:cBhvr>
                                        <p:cTn id="8" dur="500" fill="hold"/>
                                        <p:tgtEl>
                                          <p:spTgt spid="1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124" name="Picture 11" descr="D:\GIÁO ÁN 1 2020-2021\HÌNH SOẠN GIÁO ÁN\Nhạc cụ\Trống cái_HTS - Copy.png"/>
          <p:cNvPicPr>
            <a:picLocks noChangeAspect="1" noChangeArrowheads="1"/>
          </p:cNvPicPr>
          <p:nvPr/>
        </p:nvPicPr>
        <p:blipFill>
          <a:blip r:embed="rId5" cstate="print">
            <a:extLst>
              <a:ext uri="{28A0092B-C50C-407E-A947-70E740481C1C}">
                <a14:useLocalDpi xmlns:a14="http://schemas.microsoft.com/office/drawing/2010/main" val="0"/>
              </a:ext>
            </a:extLst>
          </a:blip>
          <a:srcRect l="28970" t="11539" r="30792" b="9134"/>
          <a:stretch>
            <a:fillRect/>
          </a:stretch>
        </p:blipFill>
        <p:spPr bwMode="auto">
          <a:xfrm>
            <a:off x="5868144" y="1718170"/>
            <a:ext cx="273630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IOI THIEU TROG CA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87824" y="1413370"/>
            <a:ext cx="609600" cy="609600"/>
          </a:xfrm>
          <a:prstGeom prst="rect">
            <a:avLst/>
          </a:prstGeom>
        </p:spPr>
      </p:pic>
      <p:sp>
        <p:nvSpPr>
          <p:cNvPr id="7" name="Rectangle 6"/>
          <p:cNvSpPr/>
          <p:nvPr/>
        </p:nvSpPr>
        <p:spPr>
          <a:xfrm>
            <a:off x="0" y="552112"/>
            <a:ext cx="8721948" cy="584775"/>
          </a:xfrm>
          <a:prstGeom prst="rect">
            <a:avLst/>
          </a:prstGeom>
        </p:spPr>
        <p:txBody>
          <a:bodyPr wrap="square">
            <a:spAutoFit/>
          </a:bodyPr>
          <a:lstStyle/>
          <a:p>
            <a:pPr algn="just">
              <a:spcAft>
                <a:spcPts val="0"/>
              </a:spcAft>
            </a:pPr>
            <a:r>
              <a:rPr lang="vi-VN" sz="3200">
                <a:solidFill>
                  <a:srgbClr val="C00000"/>
                </a:solidFill>
                <a:latin typeface="Times New Roman"/>
                <a:ea typeface="Calibri"/>
                <a:cs typeface="Times New Roman"/>
              </a:rPr>
              <a:t>Nhận </a:t>
            </a:r>
            <a:r>
              <a:rPr lang="vi-VN" sz="3200" smtClean="0">
                <a:solidFill>
                  <a:srgbClr val="C00000"/>
                </a:solidFill>
                <a:latin typeface="Times New Roman"/>
                <a:ea typeface="Calibri"/>
                <a:cs typeface="Times New Roman"/>
              </a:rPr>
              <a:t>biết</a:t>
            </a:r>
            <a:r>
              <a:rPr lang="en-US" sz="3200" smtClean="0">
                <a:solidFill>
                  <a:srgbClr val="C00000"/>
                </a:solidFill>
                <a:latin typeface="Times New Roman"/>
                <a:ea typeface="Calibri"/>
                <a:cs typeface="Times New Roman"/>
              </a:rPr>
              <a:t>, </a:t>
            </a:r>
            <a:r>
              <a:rPr lang="vi-VN" sz="3200" smtClean="0">
                <a:solidFill>
                  <a:srgbClr val="C00000"/>
                </a:solidFill>
                <a:latin typeface="Times New Roman"/>
                <a:ea typeface="Calibri"/>
                <a:cs typeface="Times New Roman"/>
              </a:rPr>
              <a:t>nêu </a:t>
            </a:r>
            <a:r>
              <a:rPr lang="vi-VN" sz="3200">
                <a:solidFill>
                  <a:srgbClr val="C00000"/>
                </a:solidFill>
                <a:latin typeface="Times New Roman"/>
                <a:ea typeface="Calibri"/>
                <a:cs typeface="Times New Roman"/>
              </a:rPr>
              <a:t>tên và hình dáng nhạc </a:t>
            </a:r>
            <a:r>
              <a:rPr lang="vi-VN" sz="3200" smtClean="0">
                <a:solidFill>
                  <a:srgbClr val="C00000"/>
                </a:solidFill>
                <a:latin typeface="Times New Roman"/>
                <a:ea typeface="Calibri"/>
                <a:cs typeface="Times New Roman"/>
              </a:rPr>
              <a:t>cụ</a:t>
            </a:r>
            <a:r>
              <a:rPr lang="en-US" sz="3200" smtClean="0">
                <a:solidFill>
                  <a:srgbClr val="C00000"/>
                </a:solidFill>
                <a:latin typeface="Times New Roman"/>
                <a:ea typeface="Calibri"/>
                <a:cs typeface="Times New Roman"/>
              </a:rPr>
              <a:t> T</a:t>
            </a:r>
            <a:r>
              <a:rPr lang="vi-VN" sz="3200" smtClean="0">
                <a:solidFill>
                  <a:srgbClr val="C00000"/>
                </a:solidFill>
                <a:latin typeface="Times New Roman"/>
                <a:ea typeface="Calibri"/>
                <a:cs typeface="Times New Roman"/>
              </a:rPr>
              <a:t>rống </a:t>
            </a:r>
            <a:r>
              <a:rPr lang="en-US" sz="3200" smtClean="0">
                <a:solidFill>
                  <a:srgbClr val="C00000"/>
                </a:solidFill>
                <a:latin typeface="Times New Roman"/>
                <a:ea typeface="Calibri"/>
                <a:cs typeface="Times New Roman"/>
              </a:rPr>
              <a:t>Cái.</a:t>
            </a:r>
            <a:endParaRPr lang="en-US" sz="3200">
              <a:solidFill>
                <a:srgbClr val="C00000"/>
              </a:solidFill>
              <a:effectLst/>
              <a:latin typeface="Calibri"/>
              <a:ea typeface="Calibri"/>
              <a:cs typeface="Times New Roman"/>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07" y="4221088"/>
            <a:ext cx="285327" cy="228749"/>
          </a:xfrm>
          <a:prstGeom prst="rect">
            <a:avLst/>
          </a:prstGeom>
        </p:spPr>
      </p:pic>
    </p:spTree>
    <p:extLst>
      <p:ext uri="{BB962C8B-B14F-4D97-AF65-F5344CB8AC3E}">
        <p14:creationId xmlns:p14="http://schemas.microsoft.com/office/powerpoint/2010/main" val="117428159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03648" y="1340768"/>
            <a:ext cx="6408712" cy="5262979"/>
          </a:xfrm>
          <a:prstGeom prst="rect">
            <a:avLst/>
          </a:prstGeom>
        </p:spPr>
        <p:txBody>
          <a:bodyPr wrap="square">
            <a:spAutoFit/>
          </a:bodyPr>
          <a:lstStyle/>
          <a:p>
            <a:pPr algn="just">
              <a:spcAft>
                <a:spcPts val="0"/>
              </a:spcAft>
            </a:pPr>
            <a:r>
              <a:rPr lang="vi-VN" sz="1600">
                <a:solidFill>
                  <a:srgbClr val="FF0000"/>
                </a:solidFill>
                <a:latin typeface="Times New Roman"/>
                <a:ea typeface="Calibri"/>
                <a:cs typeface="Times New Roman"/>
              </a:rPr>
              <a:t>* Mức độ 1: </a:t>
            </a:r>
            <a:r>
              <a:rPr lang="vi-VN" sz="1600" i="1">
                <a:solidFill>
                  <a:srgbClr val="FF0000"/>
                </a:solidFill>
                <a:latin typeface="Times New Roman"/>
                <a:ea typeface="Calibri"/>
                <a:cs typeface="Times New Roman"/>
              </a:rPr>
              <a:t>Biết</a:t>
            </a:r>
            <a:endParaRPr lang="en-US" sz="1600">
              <a:solidFill>
                <a:srgbClr val="FF0000"/>
              </a:solidFill>
              <a:latin typeface="Calibri"/>
              <a:ea typeface="Calibri"/>
              <a:cs typeface="Times New Roman"/>
            </a:endParaRPr>
          </a:p>
          <a:p>
            <a:pPr algn="just">
              <a:spcAft>
                <a:spcPts val="0"/>
              </a:spcAft>
            </a:pPr>
            <a:r>
              <a:rPr lang="vi-VN" sz="1600">
                <a:latin typeface="Times New Roman"/>
                <a:ea typeface="Calibri"/>
                <a:cs typeface="Times New Roman"/>
              </a:rPr>
              <a:t>+ Biết/ nhớ/ nhận ra nói được tên bốn bài hát: Vào rừng hoa; Tổ quốc ta; lớp Một thân yêu; Chào người bạn mới đến.</a:t>
            </a:r>
            <a:endParaRPr lang="en-US" sz="1600">
              <a:latin typeface="Calibri"/>
              <a:ea typeface="Calibri"/>
              <a:cs typeface="Times New Roman"/>
            </a:endParaRPr>
          </a:p>
          <a:p>
            <a:pPr algn="just">
              <a:spcAft>
                <a:spcPts val="0"/>
              </a:spcAft>
            </a:pPr>
            <a:r>
              <a:rPr lang="vi-VN" sz="1600">
                <a:latin typeface="Times New Roman"/>
                <a:ea typeface="Calibri"/>
                <a:cs typeface="Times New Roman"/>
              </a:rPr>
              <a:t>+ Biết tên của nhạc cụ trống con, trống cái.</a:t>
            </a:r>
            <a:endParaRPr lang="en-US" sz="1600">
              <a:latin typeface="Calibri"/>
              <a:ea typeface="Calibri"/>
              <a:cs typeface="Times New Roman"/>
            </a:endParaRPr>
          </a:p>
          <a:p>
            <a:pPr algn="just">
              <a:spcAft>
                <a:spcPts val="0"/>
              </a:spcAft>
            </a:pPr>
            <a:r>
              <a:rPr lang="vi-VN" sz="1600">
                <a:latin typeface="Times New Roman"/>
                <a:ea typeface="Calibri"/>
                <a:cs typeface="Times New Roman"/>
              </a:rPr>
              <a:t>+ Biết tên các nốt nhạc: Đô, Rê, Mi.</a:t>
            </a:r>
            <a:endParaRPr lang="en-US" sz="1600">
              <a:latin typeface="Calibri"/>
              <a:ea typeface="Calibri"/>
              <a:cs typeface="Times New Roman"/>
            </a:endParaRPr>
          </a:p>
          <a:p>
            <a:pPr algn="just">
              <a:spcAft>
                <a:spcPts val="0"/>
              </a:spcAft>
            </a:pPr>
            <a:r>
              <a:rPr lang="vi-VN" sz="1600">
                <a:solidFill>
                  <a:srgbClr val="FF0000"/>
                </a:solidFill>
                <a:latin typeface="Times New Roman"/>
                <a:ea typeface="Calibri"/>
                <a:cs typeface="Times New Roman"/>
              </a:rPr>
              <a:t>* Mức độ 2: </a:t>
            </a:r>
            <a:r>
              <a:rPr lang="vi-VN" sz="1600" i="1">
                <a:solidFill>
                  <a:srgbClr val="FF0000"/>
                </a:solidFill>
                <a:latin typeface="Times New Roman"/>
                <a:ea typeface="Calibri"/>
                <a:cs typeface="Times New Roman"/>
              </a:rPr>
              <a:t>Hiểu</a:t>
            </a:r>
            <a:endParaRPr lang="en-US" sz="1600">
              <a:solidFill>
                <a:srgbClr val="FF0000"/>
              </a:solidFill>
              <a:latin typeface="Calibri"/>
              <a:ea typeface="Calibri"/>
              <a:cs typeface="Times New Roman"/>
            </a:endParaRPr>
          </a:p>
          <a:p>
            <a:pPr algn="just">
              <a:spcAft>
                <a:spcPts val="0"/>
              </a:spcAft>
            </a:pPr>
            <a:r>
              <a:rPr lang="vi-VN" sz="1600">
                <a:latin typeface="Times New Roman"/>
                <a:ea typeface="Calibri"/>
                <a:cs typeface="Times New Roman"/>
              </a:rPr>
              <a:t>+ Hát được 4 bài hát (nêu trên).</a:t>
            </a:r>
            <a:endParaRPr lang="en-US" sz="1600">
              <a:latin typeface="Calibri"/>
              <a:ea typeface="Calibri"/>
              <a:cs typeface="Times New Roman"/>
            </a:endParaRPr>
          </a:p>
          <a:p>
            <a:pPr algn="just">
              <a:spcAft>
                <a:spcPts val="0"/>
              </a:spcAft>
            </a:pPr>
            <a:r>
              <a:rPr lang="vi-VN" sz="1600">
                <a:latin typeface="Times New Roman"/>
                <a:ea typeface="Calibri"/>
                <a:cs typeface="Times New Roman"/>
              </a:rPr>
              <a:t>+ Đọc được bài đọc nhạc Ban nhạc </a:t>
            </a:r>
            <a:r>
              <a:rPr lang="en-US" sz="1600" smtClean="0">
                <a:latin typeface="Times New Roman"/>
                <a:ea typeface="Calibri"/>
                <a:cs typeface="Times New Roman"/>
              </a:rPr>
              <a:t> </a:t>
            </a:r>
            <a:r>
              <a:rPr lang="vi-VN" sz="1600" smtClean="0">
                <a:latin typeface="Times New Roman"/>
                <a:ea typeface="Calibri"/>
                <a:cs typeface="Times New Roman"/>
              </a:rPr>
              <a:t>Đô </a:t>
            </a:r>
            <a:r>
              <a:rPr lang="vi-VN" sz="1600">
                <a:latin typeface="Times New Roman"/>
                <a:ea typeface="Calibri"/>
                <a:cs typeface="Times New Roman"/>
              </a:rPr>
              <a:t>– Rê – Mi.</a:t>
            </a:r>
            <a:endParaRPr lang="en-US" sz="1600">
              <a:latin typeface="Calibri"/>
              <a:ea typeface="Calibri"/>
              <a:cs typeface="Times New Roman"/>
            </a:endParaRPr>
          </a:p>
          <a:p>
            <a:pPr algn="just">
              <a:spcAft>
                <a:spcPts val="0"/>
              </a:spcAft>
            </a:pPr>
            <a:r>
              <a:rPr lang="vi-VN" sz="1600">
                <a:latin typeface="Times New Roman"/>
                <a:ea typeface="Calibri"/>
                <a:cs typeface="Times New Roman"/>
              </a:rPr>
              <a:t>+ Thực hành gõ trống con để đệm theo nhịp điệu bài hát/ bài đọc nhạc. Biết sử dụng vận động theo nhịp (chân, tay) đệm cho bài hát và đọc nhạc.</a:t>
            </a:r>
            <a:endParaRPr lang="en-US" sz="1600">
              <a:latin typeface="Calibri"/>
              <a:ea typeface="Calibri"/>
              <a:cs typeface="Times New Roman"/>
            </a:endParaRPr>
          </a:p>
          <a:p>
            <a:pPr algn="just">
              <a:spcAft>
                <a:spcPts val="0"/>
              </a:spcAft>
            </a:pPr>
            <a:r>
              <a:rPr lang="vi-VN" sz="1600">
                <a:solidFill>
                  <a:srgbClr val="FF0000"/>
                </a:solidFill>
                <a:latin typeface="Times New Roman"/>
                <a:ea typeface="Calibri"/>
                <a:cs typeface="Times New Roman"/>
              </a:rPr>
              <a:t>* Mức độ 3: </a:t>
            </a:r>
            <a:r>
              <a:rPr lang="vi-VN" sz="1600" i="1">
                <a:solidFill>
                  <a:srgbClr val="FF0000"/>
                </a:solidFill>
                <a:latin typeface="Times New Roman"/>
                <a:ea typeface="Calibri"/>
                <a:cs typeface="Times New Roman"/>
              </a:rPr>
              <a:t>Vận dụng – sáng tạo.</a:t>
            </a:r>
            <a:endParaRPr lang="en-US" sz="1600">
              <a:solidFill>
                <a:srgbClr val="FF0000"/>
              </a:solidFill>
              <a:latin typeface="Calibri"/>
              <a:ea typeface="Calibri"/>
              <a:cs typeface="Times New Roman"/>
            </a:endParaRPr>
          </a:p>
          <a:p>
            <a:pPr algn="just">
              <a:spcAft>
                <a:spcPts val="0"/>
              </a:spcAft>
            </a:pPr>
            <a:r>
              <a:rPr lang="vi-VN" sz="1600">
                <a:latin typeface="Times New Roman"/>
                <a:ea typeface="Calibri"/>
                <a:cs typeface="Times New Roman"/>
              </a:rPr>
              <a:t>+ Thể hiện được tính chất âm nhạc (nhịp điệu) của bài hát, khi trình bày có sáng tạo, nét mặt biểu cảm, động tác cơ thể hay biết dùng nhạc cụ/ vận động minh họa để phần trình diễn thêm sinh động.</a:t>
            </a:r>
            <a:endParaRPr lang="en-US" sz="1600">
              <a:latin typeface="Calibri"/>
              <a:ea typeface="Calibri"/>
              <a:cs typeface="Times New Roman"/>
            </a:endParaRPr>
          </a:p>
          <a:p>
            <a:pPr algn="just">
              <a:spcAft>
                <a:spcPts val="0"/>
              </a:spcAft>
            </a:pPr>
            <a:r>
              <a:rPr lang="vi-VN" sz="1600">
                <a:latin typeface="Times New Roman"/>
                <a:ea typeface="Calibri"/>
                <a:cs typeface="Times New Roman"/>
              </a:rPr>
              <a:t>+ Thể hiện bài đọc nhạc: Biết kết hợp gõ đệm với các hình thức theo phách/ nhịp/ vận động theo nhạc. Nhận biết và thể hiện các yêu cầu thay đổi về sắc thái (to – nhỏ), ... khi hát, đọc nhạc, hay chơi trò chơi. </a:t>
            </a:r>
            <a:endParaRPr lang="en-US" sz="1600">
              <a:latin typeface="Calibri"/>
              <a:ea typeface="Calibri"/>
              <a:cs typeface="Times New Roman"/>
            </a:endParaRPr>
          </a:p>
          <a:p>
            <a:pPr algn="just">
              <a:spcAft>
                <a:spcPts val="0"/>
              </a:spcAft>
            </a:pPr>
            <a:r>
              <a:rPr lang="vi-VN" sz="1600">
                <a:latin typeface="Times New Roman"/>
                <a:ea typeface="Calibri"/>
                <a:cs typeface="Times New Roman"/>
              </a:rPr>
              <a:t>+ Tự tin và biểu lộ cảm xúc khi thể hiện các nội dung thực hành âm nhạc trước tập thể.</a:t>
            </a:r>
            <a:endParaRPr lang="en-US" sz="1600">
              <a:latin typeface="Calibri"/>
              <a:ea typeface="Calibri"/>
              <a:cs typeface="Times New Roman"/>
            </a:endParaRPr>
          </a:p>
          <a:p>
            <a:r>
              <a:rPr lang="vi-VN" sz="1600">
                <a:latin typeface="Times New Roman"/>
                <a:ea typeface="Calibri"/>
              </a:rPr>
              <a:t>+ Biết chia sẻ, giúp đỡ và hợp tác với các bạn khi làm việc nhóm để cùng hoàn thành nhiệm vụ chung.</a:t>
            </a:r>
            <a:endParaRPr lang="en-US" sz="1600"/>
          </a:p>
        </p:txBody>
      </p:sp>
      <p:sp>
        <p:nvSpPr>
          <p:cNvPr id="3" name="Rectangle 2"/>
          <p:cNvSpPr/>
          <p:nvPr/>
        </p:nvSpPr>
        <p:spPr>
          <a:xfrm>
            <a:off x="971600" y="907480"/>
            <a:ext cx="6696744" cy="410882"/>
          </a:xfrm>
          <a:prstGeom prst="rect">
            <a:avLst/>
          </a:prstGeom>
        </p:spPr>
        <p:txBody>
          <a:bodyPr wrap="square">
            <a:spAutoFit/>
          </a:bodyPr>
          <a:lstStyle/>
          <a:p>
            <a:pPr marL="457200">
              <a:lnSpc>
                <a:spcPct val="115000"/>
              </a:lnSpc>
              <a:spcAft>
                <a:spcPts val="0"/>
              </a:spcAft>
            </a:pPr>
            <a:r>
              <a:rPr lang="en-US" b="1">
                <a:latin typeface="Times New Roman"/>
                <a:ea typeface="Calibri"/>
                <a:cs typeface="Times New Roman"/>
              </a:rPr>
              <a:t>-</a:t>
            </a:r>
            <a:r>
              <a:rPr lang="vi-VN" smtClean="0">
                <a:latin typeface="Times New Roman"/>
                <a:ea typeface="Calibri"/>
              </a:rPr>
              <a:t> </a:t>
            </a:r>
            <a:r>
              <a:rPr lang="vi-VN">
                <a:latin typeface="Times New Roman"/>
                <a:ea typeface="Calibri"/>
              </a:rPr>
              <a:t>GV nêu tiêu chí đánh </a:t>
            </a:r>
            <a:r>
              <a:rPr lang="vi-VN" smtClean="0">
                <a:latin typeface="Times New Roman"/>
                <a:ea typeface="Calibri"/>
              </a:rPr>
              <a:t>giá</a:t>
            </a:r>
            <a:r>
              <a:rPr lang="en-US" smtClean="0">
                <a:latin typeface="Times New Roman"/>
                <a:ea typeface="Calibri"/>
              </a:rPr>
              <a:t> cho HS rõ để hiểu mình ở mức độ nào</a:t>
            </a:r>
            <a:endParaRPr lang="en-US"/>
          </a:p>
        </p:txBody>
      </p:sp>
      <p:sp>
        <p:nvSpPr>
          <p:cNvPr id="4" name="Rectangle 3"/>
          <p:cNvSpPr/>
          <p:nvPr/>
        </p:nvSpPr>
        <p:spPr>
          <a:xfrm>
            <a:off x="2843808" y="0"/>
            <a:ext cx="3817648" cy="622799"/>
          </a:xfrm>
          <a:prstGeom prst="rect">
            <a:avLst/>
          </a:prstGeom>
        </p:spPr>
        <p:txBody>
          <a:bodyPr wrap="none">
            <a:spAutoFit/>
          </a:bodyPr>
          <a:lstStyle/>
          <a:p>
            <a:pPr marL="457200" lvl="0">
              <a:lnSpc>
                <a:spcPct val="115000"/>
              </a:lnSpc>
            </a:pPr>
            <a:r>
              <a:rPr lang="vi-VN" sz="3200" b="1">
                <a:solidFill>
                  <a:schemeClr val="bg1"/>
                </a:solidFill>
                <a:latin typeface="Times New Roman"/>
                <a:ea typeface="Calibri"/>
                <a:cs typeface="Times New Roman"/>
              </a:rPr>
              <a:t>Tiêu chí đánh giá:</a:t>
            </a:r>
            <a:endParaRPr lang="en-US" sz="3200">
              <a:solidFill>
                <a:schemeClr val="bg1"/>
              </a:solidFill>
              <a:latin typeface="Calibri"/>
              <a:ea typeface="Calibri"/>
              <a:cs typeface="Times New Roman"/>
            </a:endParaRPr>
          </a:p>
        </p:txBody>
      </p:sp>
    </p:spTree>
    <p:extLst>
      <p:ext uri="{BB962C8B-B14F-4D97-AF65-F5344CB8AC3E}">
        <p14:creationId xmlns:p14="http://schemas.microsoft.com/office/powerpoint/2010/main" val="2550836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4" name="CHAO NG B MOI DEN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7274" y="5157192"/>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690808" cy="69080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1186" y="2793330"/>
            <a:ext cx="285327" cy="228749"/>
          </a:xfrm>
          <a:prstGeom prst="rect">
            <a:avLst/>
          </a:prstGeom>
        </p:spPr>
      </p:pic>
    </p:spTree>
    <p:extLst>
      <p:ext uri="{BB962C8B-B14F-4D97-AF65-F5344CB8AC3E}">
        <p14:creationId xmlns:p14="http://schemas.microsoft.com/office/powerpoint/2010/main" val="1006451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908513"/>
            <a:ext cx="7426014" cy="2949488"/>
          </a:xfrm>
          <a:prstGeom prst="rect">
            <a:avLst/>
          </a:prstGeom>
        </p:spPr>
      </p:pic>
      <p:sp>
        <p:nvSpPr>
          <p:cNvPr id="5" name="Rectangle 4"/>
          <p:cNvSpPr/>
          <p:nvPr/>
        </p:nvSpPr>
        <p:spPr>
          <a:xfrm>
            <a:off x="1619672" y="1628800"/>
            <a:ext cx="6040846" cy="1077218"/>
          </a:xfrm>
          <a:prstGeom prst="rect">
            <a:avLst/>
          </a:prstGeom>
        </p:spPr>
        <p:txBody>
          <a:bodyPr wrap="square">
            <a:spAutoFit/>
          </a:bodyPr>
          <a:lstStyle/>
          <a:p>
            <a:r>
              <a:rPr lang="vi-VN" sz="3200">
                <a:latin typeface="Times New Roman"/>
                <a:ea typeface="Calibri"/>
              </a:rPr>
              <a:t>- Đàn và bắt nhịp cho HS luyện thanh theo mẫu âm “la”</a:t>
            </a:r>
            <a:endParaRPr lang="en-US" sz="3200"/>
          </a:p>
        </p:txBody>
      </p:sp>
      <p:sp>
        <p:nvSpPr>
          <p:cNvPr id="6" name="Rectangle 5"/>
          <p:cNvSpPr/>
          <p:nvPr/>
        </p:nvSpPr>
        <p:spPr>
          <a:xfrm>
            <a:off x="2267744" y="692696"/>
            <a:ext cx="3813865" cy="821700"/>
          </a:xfrm>
          <a:prstGeom prst="rect">
            <a:avLst/>
          </a:prstGeom>
        </p:spPr>
        <p:txBody>
          <a:bodyPr wrap="none">
            <a:spAutoFit/>
          </a:bodyPr>
          <a:lstStyle/>
          <a:p>
            <a:pPr marL="457200">
              <a:lnSpc>
                <a:spcPct val="115000"/>
              </a:lnSpc>
              <a:spcAft>
                <a:spcPts val="0"/>
              </a:spcAft>
            </a:pPr>
            <a:r>
              <a:rPr lang="vi-VN" sz="4400" b="1">
                <a:solidFill>
                  <a:srgbClr val="FF0000"/>
                </a:solidFill>
                <a:latin typeface="Times New Roman"/>
                <a:ea typeface="Calibri"/>
                <a:cs typeface="Times New Roman"/>
              </a:rPr>
              <a:t>* Khởi động:</a:t>
            </a:r>
            <a:endParaRPr lang="en-US" sz="4400">
              <a:solidFill>
                <a:srgbClr val="FF0000"/>
              </a:solidFill>
              <a:ea typeface="Calibri"/>
              <a:cs typeface="Times New Roman"/>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3767" y="0"/>
            <a:ext cx="690808" cy="69080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3968" y="4237618"/>
            <a:ext cx="285327" cy="228749"/>
          </a:xfrm>
          <a:prstGeom prst="rect">
            <a:avLst/>
          </a:prstGeom>
        </p:spPr>
      </p:pic>
    </p:spTree>
    <p:extLst>
      <p:ext uri="{BB962C8B-B14F-4D97-AF65-F5344CB8AC3E}">
        <p14:creationId xmlns:p14="http://schemas.microsoft.com/office/powerpoint/2010/main" val="4246935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187625" y="658658"/>
            <a:ext cx="6480720" cy="1946350"/>
          </a:xfrm>
          <a:prstGeom prst="rect">
            <a:avLst/>
          </a:prstGeom>
          <a:noFill/>
        </p:spPr>
        <p:txBody>
          <a:bodyPr wrap="square" rtlCol="0">
            <a:prstTxWarp prst="textArchUpPour">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smtClean="0">
                <a:ln>
                  <a:noFill/>
                </a:ln>
                <a:solidFill>
                  <a:srgbClr val="FF0000"/>
                </a:solidFill>
                <a:effectLst/>
                <a:uLnTx/>
                <a:uFillTx/>
              </a:rPr>
              <a:t>ÂM NHẠC 1</a:t>
            </a:r>
            <a:endParaRPr kumimoji="0" lang="en-US" sz="6600" b="0" i="0" u="none" strike="noStrike" kern="0" cap="none" spc="0" normalizeH="0" baseline="0" noProof="0">
              <a:ln>
                <a:noFill/>
              </a:ln>
              <a:solidFill>
                <a:srgbClr val="FF0000"/>
              </a:solidFill>
              <a:effectLst/>
              <a:uLnTx/>
              <a:uFillTx/>
            </a:endParaRPr>
          </a:p>
        </p:txBody>
      </p:sp>
      <p:sp>
        <p:nvSpPr>
          <p:cNvPr id="4" name="Rectangle 3"/>
          <p:cNvSpPr/>
          <p:nvPr/>
        </p:nvSpPr>
        <p:spPr>
          <a:xfrm>
            <a:off x="3707904" y="2169760"/>
            <a:ext cx="1856278" cy="677750"/>
          </a:xfrm>
          <a:prstGeom prst="rect">
            <a:avLst/>
          </a:prstGeom>
        </p:spPr>
        <p:txBody>
          <a:bodyPr wrap="none">
            <a:spAutoFit/>
          </a:bodyPr>
          <a:lstStyle/>
          <a:p>
            <a:pPr lvl="0" algn="ctr">
              <a:lnSpc>
                <a:spcPct val="115000"/>
              </a:lnSpc>
            </a:pPr>
            <a:r>
              <a:rPr lang="en-US" sz="3600" b="1" smtClean="0">
                <a:solidFill>
                  <a:srgbClr val="FF0000"/>
                </a:solidFill>
                <a:latin typeface="Times New Roman"/>
                <a:ea typeface="Calibri"/>
                <a:cs typeface="Times New Roman"/>
              </a:rPr>
              <a:t>TIẾT 17</a:t>
            </a:r>
            <a:endParaRPr lang="en-US" sz="3600">
              <a:solidFill>
                <a:srgbClr val="FF0000"/>
              </a:solidFill>
              <a:ea typeface="Calibri"/>
              <a:cs typeface="Times New Roman"/>
            </a:endParaRPr>
          </a:p>
        </p:txBody>
      </p:sp>
      <p:pic>
        <p:nvPicPr>
          <p:cNvPr id="5" name="Picture 4" descr="Phòng Giáo Dục Và Đào Tạo quận Thanh Xuân"/>
          <p:cNvPicPr>
            <a:picLocks noChangeAspect="1" noChangeArrowheads="1"/>
          </p:cNvPicPr>
          <p:nvPr/>
        </p:nvPicPr>
        <p:blipFill>
          <a:blip r:embed="rId3">
            <a:lum contrast="20000"/>
            <a:extLst>
              <a:ext uri="{28A0092B-C50C-407E-A947-70E740481C1C}">
                <a14:useLocalDpi xmlns:a14="http://schemas.microsoft.com/office/drawing/2010/main" val="0"/>
              </a:ext>
            </a:extLst>
          </a:blip>
          <a:srcRect l="40891" t="17908" r="42033" b="58296"/>
          <a:stretch>
            <a:fillRect/>
          </a:stretch>
        </p:blipFill>
        <p:spPr bwMode="auto">
          <a:xfrm>
            <a:off x="3932990" y="1422251"/>
            <a:ext cx="1121645" cy="49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31640" y="2924944"/>
            <a:ext cx="6624736" cy="517065"/>
          </a:xfrm>
          <a:prstGeom prst="rect">
            <a:avLst/>
          </a:prstGeom>
        </p:spPr>
        <p:txBody>
          <a:bodyPr wrap="square">
            <a:spAutoFit/>
          </a:bodyPr>
          <a:lstStyle/>
          <a:p>
            <a:pPr>
              <a:lnSpc>
                <a:spcPct val="115000"/>
              </a:lnSpc>
              <a:spcAft>
                <a:spcPts val="0"/>
              </a:spcAft>
            </a:pPr>
            <a:r>
              <a:rPr lang="en-US" b="1" smtClean="0">
                <a:solidFill>
                  <a:srgbClr val="FF0000"/>
                </a:solidFill>
                <a:effectLst/>
                <a:latin typeface="Times New Roman"/>
                <a:ea typeface="Calibri"/>
                <a:cs typeface="Times New Roman"/>
              </a:rPr>
              <a:t> </a:t>
            </a:r>
            <a:r>
              <a:rPr lang="en-US" sz="2400" b="1" smtClean="0">
                <a:solidFill>
                  <a:srgbClr val="002060"/>
                </a:solidFill>
                <a:latin typeface="Times New Roman"/>
                <a:ea typeface="Calibri"/>
                <a:cs typeface="Times New Roman"/>
              </a:rPr>
              <a:t>ÔN TẬP ĐÁNH GIÁ CUỐI HỌC KỲ 1 (Tiết 2)</a:t>
            </a:r>
            <a:endParaRPr lang="en-US" sz="2400">
              <a:solidFill>
                <a:srgbClr val="002060"/>
              </a:solidFill>
              <a:ea typeface="Calibri"/>
              <a:cs typeface="Times New Roman"/>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93968" y="4237618"/>
            <a:ext cx="285327" cy="228749"/>
          </a:xfrm>
          <a:prstGeom prst="rect">
            <a:avLst/>
          </a:prstGeom>
        </p:spPr>
      </p:pic>
    </p:spTree>
    <p:extLst>
      <p:ext uri="{BB962C8B-B14F-4D97-AF65-F5344CB8AC3E}">
        <p14:creationId xmlns:p14="http://schemas.microsoft.com/office/powerpoint/2010/main" val="1187058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3076" name="Picture 4" descr="C:\Users\Administrator\Desktop\2021-06-28_22163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302" y="1161690"/>
            <a:ext cx="2073343" cy="12439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5576" y="3653"/>
            <a:ext cx="8208912" cy="587853"/>
          </a:xfrm>
          <a:prstGeom prst="rect">
            <a:avLst/>
          </a:prstGeom>
        </p:spPr>
        <p:txBody>
          <a:bodyPr wrap="square">
            <a:spAutoFit/>
          </a:bodyPr>
          <a:lstStyle/>
          <a:p>
            <a:pPr algn="just">
              <a:lnSpc>
                <a:spcPct val="115000"/>
              </a:lnSpc>
              <a:spcAft>
                <a:spcPts val="1000"/>
              </a:spcAft>
            </a:pPr>
            <a:r>
              <a:rPr lang="en-US" sz="2800" b="1" u="sng">
                <a:solidFill>
                  <a:srgbClr val="FFFFFF"/>
                </a:solidFill>
                <a:latin typeface="Times New Roman"/>
                <a:ea typeface="Calibri"/>
                <a:cs typeface="Times New Roman"/>
              </a:rPr>
              <a:t>Hoạt động </a:t>
            </a:r>
            <a:r>
              <a:rPr lang="en-US" sz="2800" b="1" u="sng" smtClean="0">
                <a:solidFill>
                  <a:srgbClr val="FFFFFF"/>
                </a:solidFill>
                <a:latin typeface="Times New Roman"/>
                <a:ea typeface="Calibri"/>
                <a:cs typeface="Times New Roman"/>
              </a:rPr>
              <a:t>1</a:t>
            </a:r>
            <a:r>
              <a:rPr lang="en-US" sz="2800" b="1" i="1" smtClean="0">
                <a:solidFill>
                  <a:srgbClr val="FFFFFF"/>
                </a:solidFill>
                <a:latin typeface="Times New Roman"/>
                <a:ea typeface="Calibri"/>
                <a:cs typeface="Times New Roman"/>
              </a:rPr>
              <a:t>: Trình </a:t>
            </a:r>
            <a:r>
              <a:rPr lang="en-US" sz="2800" b="1" i="1">
                <a:solidFill>
                  <a:srgbClr val="FFFFFF"/>
                </a:solidFill>
                <a:latin typeface="Times New Roman"/>
                <a:ea typeface="Calibri"/>
                <a:cs typeface="Times New Roman"/>
              </a:rPr>
              <a:t>diễn bài hát ở các chủ đề đã học.</a:t>
            </a:r>
            <a:endParaRPr lang="en-US" sz="2800">
              <a:solidFill>
                <a:srgbClr val="FFFFFF"/>
              </a:solidFill>
              <a:latin typeface="Times New Roman"/>
              <a:ea typeface="Calibri"/>
              <a:cs typeface="Times New Roman"/>
            </a:endParaRPr>
          </a:p>
        </p:txBody>
      </p:sp>
      <p:sp>
        <p:nvSpPr>
          <p:cNvPr id="3" name="Rectangle 2"/>
          <p:cNvSpPr/>
          <p:nvPr/>
        </p:nvSpPr>
        <p:spPr>
          <a:xfrm>
            <a:off x="1526642" y="807095"/>
            <a:ext cx="5976664" cy="400110"/>
          </a:xfrm>
          <a:prstGeom prst="rect">
            <a:avLst/>
          </a:prstGeom>
        </p:spPr>
        <p:txBody>
          <a:bodyPr wrap="square">
            <a:spAutoFit/>
          </a:bodyPr>
          <a:lstStyle/>
          <a:p>
            <a:r>
              <a:rPr lang="en-US" sz="2000">
                <a:solidFill>
                  <a:srgbClr val="000000"/>
                </a:solidFill>
                <a:latin typeface="Times New Roman"/>
                <a:ea typeface="Calibri"/>
                <a:cs typeface="Times New Roman"/>
              </a:rPr>
              <a:t>Trình </a:t>
            </a:r>
            <a:r>
              <a:rPr lang="en-US" sz="2000" smtClean="0">
                <a:solidFill>
                  <a:srgbClr val="000000"/>
                </a:solidFill>
                <a:latin typeface="Times New Roman"/>
                <a:ea typeface="Calibri"/>
                <a:cs typeface="Times New Roman"/>
              </a:rPr>
              <a:t>diễn 4 </a:t>
            </a:r>
            <a:r>
              <a:rPr lang="en-US" sz="2000">
                <a:solidFill>
                  <a:srgbClr val="000000"/>
                </a:solidFill>
                <a:latin typeface="Times New Roman"/>
                <a:ea typeface="Calibri"/>
                <a:cs typeface="Times New Roman"/>
              </a:rPr>
              <a:t>bài hát ở các chủ </a:t>
            </a:r>
            <a:r>
              <a:rPr lang="en-US" sz="2000" smtClean="0">
                <a:solidFill>
                  <a:srgbClr val="000000"/>
                </a:solidFill>
                <a:latin typeface="Times New Roman"/>
                <a:ea typeface="Calibri"/>
                <a:cs typeface="Times New Roman"/>
              </a:rPr>
              <a:t>đề cụ thể như sau như sau:</a:t>
            </a:r>
            <a:endParaRPr lang="en-US" sz="2000">
              <a:solidFill>
                <a:srgbClr val="000000"/>
              </a:solidFill>
            </a:endParaRPr>
          </a:p>
        </p:txBody>
      </p:sp>
      <p:pic>
        <p:nvPicPr>
          <p:cNvPr id="15" name="Picture 8" descr="D:\GIÁO ÁN 1 2020-2021\HÌNH SOẠN GIÁO ÁN\Học hát\Vào rừng hoa\Picture1.jpg"/>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1115616" y="2996952"/>
            <a:ext cx="6912768"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59632" y="2504194"/>
            <a:ext cx="6654700" cy="461665"/>
          </a:xfrm>
          <a:prstGeom prst="rect">
            <a:avLst/>
          </a:prstGeom>
          <a:noFill/>
        </p:spPr>
        <p:txBody>
          <a:bodyPr wrap="square" rtlCol="0">
            <a:spAutoFit/>
          </a:bodyPr>
          <a:lstStyle/>
          <a:p>
            <a:r>
              <a:rPr lang="en-US" sz="2400" smtClean="0">
                <a:solidFill>
                  <a:srgbClr val="000000"/>
                </a:solidFill>
              </a:rPr>
              <a:t>Bài 1: </a:t>
            </a:r>
            <a:r>
              <a:rPr lang="en-US" sz="2400" i="1" smtClean="0">
                <a:solidFill>
                  <a:srgbClr val="FF0000"/>
                </a:solidFill>
              </a:rPr>
              <a:t>Vào vườn hoa</a:t>
            </a:r>
            <a:r>
              <a:rPr lang="en-US" sz="2400" smtClean="0">
                <a:solidFill>
                  <a:srgbClr val="000000"/>
                </a:solidFill>
              </a:rPr>
              <a:t> lớp hát gõ đệm theo nhịp</a:t>
            </a:r>
            <a:endParaRPr lang="en-US" sz="2400">
              <a:solidFill>
                <a:srgbClr val="000000"/>
              </a:solidFill>
            </a:endParaRPr>
          </a:p>
        </p:txBody>
      </p:sp>
      <p:pic>
        <p:nvPicPr>
          <p:cNvPr id="5" name="VAO RUG HOA BEAT BG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5576" y="1161690"/>
            <a:ext cx="609600" cy="609600"/>
          </a:xfrm>
          <a:prstGeom prst="rect">
            <a:avLst/>
          </a:prstGeom>
        </p:spPr>
      </p:pic>
    </p:spTree>
    <p:extLst>
      <p:ext uri="{BB962C8B-B14F-4D97-AF65-F5344CB8AC3E}">
        <p14:creationId xmlns:p14="http://schemas.microsoft.com/office/powerpoint/2010/main" val="2669827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331640" y="1484784"/>
            <a:ext cx="6624736" cy="954107"/>
          </a:xfrm>
          <a:prstGeom prst="rect">
            <a:avLst/>
          </a:prstGeom>
          <a:noFill/>
        </p:spPr>
        <p:txBody>
          <a:bodyPr wrap="square" rtlCol="0">
            <a:spAutoFit/>
          </a:bodyPr>
          <a:lstStyle/>
          <a:p>
            <a:r>
              <a:rPr lang="en-US" sz="2800" smtClean="0">
                <a:solidFill>
                  <a:srgbClr val="00B050"/>
                </a:solidFill>
              </a:rPr>
              <a:t>Bài 2: </a:t>
            </a:r>
          </a:p>
          <a:p>
            <a:r>
              <a:rPr lang="en-US" sz="2800" i="1" smtClean="0">
                <a:solidFill>
                  <a:srgbClr val="FF0000"/>
                </a:solidFill>
              </a:rPr>
              <a:t>Tổ quốc ta </a:t>
            </a:r>
            <a:r>
              <a:rPr lang="en-US" sz="2800" smtClean="0">
                <a:solidFill>
                  <a:srgbClr val="00B050"/>
                </a:solidFill>
              </a:rPr>
              <a:t>gọi cá nhân lên hát</a:t>
            </a:r>
            <a:endParaRPr lang="en-US" sz="2800">
              <a:solidFill>
                <a:srgbClr val="00B050"/>
              </a:solidFill>
            </a:endParaRPr>
          </a:p>
        </p:txBody>
      </p:sp>
      <p:pic>
        <p:nvPicPr>
          <p:cNvPr id="6" name="TO QUOC TA BEAT CO GIAI DIE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03767" y="2614960"/>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3767" y="0"/>
            <a:ext cx="690808" cy="690808"/>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3968" y="4237618"/>
            <a:ext cx="285327" cy="228749"/>
          </a:xfrm>
          <a:prstGeom prst="rect">
            <a:avLst/>
          </a:prstGeom>
        </p:spPr>
      </p:pic>
    </p:spTree>
    <p:extLst>
      <p:ext uri="{BB962C8B-B14F-4D97-AF65-F5344CB8AC3E}">
        <p14:creationId xmlns:p14="http://schemas.microsoft.com/office/powerpoint/2010/main" val="3047608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11660" y="908720"/>
            <a:ext cx="6372708" cy="954107"/>
          </a:xfrm>
          <a:prstGeom prst="rect">
            <a:avLst/>
          </a:prstGeom>
          <a:noFill/>
        </p:spPr>
        <p:txBody>
          <a:bodyPr wrap="square" rtlCol="0">
            <a:spAutoFit/>
          </a:bodyPr>
          <a:lstStyle/>
          <a:p>
            <a:r>
              <a:rPr lang="en-US" sz="2800" smtClean="0">
                <a:solidFill>
                  <a:srgbClr val="000000"/>
                </a:solidFill>
              </a:rPr>
              <a:t>Bài 3: </a:t>
            </a:r>
            <a:r>
              <a:rPr lang="en-US" sz="2800" i="1" smtClean="0">
                <a:solidFill>
                  <a:srgbClr val="FF0000"/>
                </a:solidFill>
              </a:rPr>
              <a:t>Lớp 1 thân yêu </a:t>
            </a:r>
            <a:r>
              <a:rPr lang="en-US" sz="2800" smtClean="0">
                <a:solidFill>
                  <a:srgbClr val="000000"/>
                </a:solidFill>
              </a:rPr>
              <a:t>Hát kết hợp bộ gõ cơ thể</a:t>
            </a:r>
            <a:endParaRPr lang="en-US" sz="2800">
              <a:solidFill>
                <a:srgbClr val="000000"/>
              </a:solidFill>
            </a:endParaRPr>
          </a:p>
        </p:txBody>
      </p:sp>
      <p:pic>
        <p:nvPicPr>
          <p:cNvPr id="2" name="LỚP MỘT THÂN YÊU ỨNG DỤNG VÂN Đ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31640" y="1912064"/>
            <a:ext cx="6552728" cy="494593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3767" y="0"/>
            <a:ext cx="690808" cy="69080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0120" y="2060848"/>
            <a:ext cx="1008112" cy="1366866"/>
          </a:xfrm>
          <a:prstGeom prst="rect">
            <a:avLst/>
          </a:prstGeom>
        </p:spPr>
      </p:pic>
    </p:spTree>
    <p:extLst>
      <p:ext uri="{BB962C8B-B14F-4D97-AF65-F5344CB8AC3E}">
        <p14:creationId xmlns:p14="http://schemas.microsoft.com/office/powerpoint/2010/main" val="1142441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11660" y="908720"/>
            <a:ext cx="6228692" cy="954107"/>
          </a:xfrm>
          <a:prstGeom prst="rect">
            <a:avLst/>
          </a:prstGeom>
          <a:noFill/>
        </p:spPr>
        <p:txBody>
          <a:bodyPr wrap="square" rtlCol="0">
            <a:spAutoFit/>
          </a:bodyPr>
          <a:lstStyle/>
          <a:p>
            <a:r>
              <a:rPr lang="en-US" sz="2800" smtClean="0">
                <a:solidFill>
                  <a:srgbClr val="000000"/>
                </a:solidFill>
              </a:rPr>
              <a:t>Bài 3: </a:t>
            </a:r>
            <a:r>
              <a:rPr lang="en-US" sz="2800" i="1" smtClean="0">
                <a:solidFill>
                  <a:srgbClr val="FF0000"/>
                </a:solidFill>
              </a:rPr>
              <a:t>Chào người bạn mới đến </a:t>
            </a:r>
            <a:r>
              <a:rPr lang="en-US" sz="2800" smtClean="0">
                <a:solidFill>
                  <a:srgbClr val="000000"/>
                </a:solidFill>
              </a:rPr>
              <a:t>xem lại video sau đó hát vận động phụ họa</a:t>
            </a:r>
            <a:endParaRPr lang="en-US" sz="2800">
              <a:solidFill>
                <a:srgbClr val="000000"/>
              </a:solidFill>
            </a:endParaRPr>
          </a:p>
        </p:txBody>
      </p:sp>
      <p:pic>
        <p:nvPicPr>
          <p:cNvPr id="3" name="Chào người bạn mới đến - Nhảy cùng Bibi - Ngọc Diệp (5,5t và các bạn Sao Tuổi Thơ) 00_00_34-00_01_0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11660" y="2060848"/>
            <a:ext cx="6476912" cy="4291335"/>
          </a:xfrm>
          <a:prstGeom prst="rect">
            <a:avLst/>
          </a:prstGeom>
          <a:ln w="9525" cap="flat">
            <a:solidFill>
              <a:srgbClr val="383838"/>
            </a:solidFill>
          </a:ln>
          <a:effectLst>
            <a:outerShdw blurRad="152400" dist="317500" dir="6000000" sx="105000" sy="105000" algn="tl" rotWithShape="0">
              <a:srgbClr val="000000">
                <a:alpha val="30000"/>
              </a:srgbClr>
            </a:outerShdw>
          </a:effectLst>
          <a:scene3d>
            <a:camera prst="perspectiveRight" fov="2100000">
              <a:rot lat="0" lon="20400000" rev="0"/>
            </a:camera>
            <a:lightRig rig="threePt" dir="t"/>
          </a:scene3d>
          <a:sp3d extrusionH="889000" prstMaterial="matte">
            <a:extrusionClr>
              <a:srgbClr val="777777"/>
            </a:extrusionClr>
          </a:sp3d>
        </p:spPr>
      </p:pic>
      <p:pic>
        <p:nvPicPr>
          <p:cNvPr id="5" name="CHAO NG B MOI DEN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884368" y="-50800"/>
            <a:ext cx="609600" cy="609600"/>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03767" y="0"/>
            <a:ext cx="690808" cy="690808"/>
          </a:xfrm>
          <a:prstGeom prst="rect">
            <a:avLst/>
          </a:prstGeom>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93968" y="4237618"/>
            <a:ext cx="285327" cy="228749"/>
          </a:xfrm>
          <a:prstGeom prst="rect">
            <a:avLst/>
          </a:prstGeom>
        </p:spPr>
      </p:pic>
    </p:spTree>
    <p:extLst>
      <p:ext uri="{BB962C8B-B14F-4D97-AF65-F5344CB8AC3E}">
        <p14:creationId xmlns:p14="http://schemas.microsoft.com/office/powerpoint/2010/main" val="2197193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24"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3559" name="Picture 3" descr="D:\GIÁO ÁN 1 2020-2021\HÌNH SOẠN GIÁO ÁN\Đọc nhạc\Picture2 - Cop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68760"/>
            <a:ext cx="9144000"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71986" y="650304"/>
            <a:ext cx="8256525" cy="461665"/>
          </a:xfrm>
          <a:prstGeom prst="rect">
            <a:avLst/>
          </a:prstGeom>
          <a:noFill/>
        </p:spPr>
        <p:txBody>
          <a:bodyPr wrap="square" rtlCol="0">
            <a:spAutoFit/>
          </a:bodyPr>
          <a:lstStyle/>
          <a:p>
            <a:r>
              <a:rPr lang="en-US" sz="2400" smtClean="0">
                <a:solidFill>
                  <a:srgbClr val="C00000"/>
                </a:solidFill>
              </a:rPr>
              <a:t>               Đọc nhạc kết hợp làm ký hiệu bàn tay</a:t>
            </a:r>
            <a:endParaRPr lang="en-US" sz="2400">
              <a:solidFill>
                <a:srgbClr val="000000"/>
              </a:solidFill>
            </a:endParaRPr>
          </a:p>
        </p:txBody>
      </p:sp>
      <p:pic>
        <p:nvPicPr>
          <p:cNvPr id="9" name="TDN BEAT 2 LAN DAO GIU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3203" y="-92535"/>
            <a:ext cx="609600" cy="609600"/>
          </a:xfrm>
          <a:prstGeom prst="rect">
            <a:avLst/>
          </a:prstGeom>
        </p:spPr>
      </p:pic>
      <p:sp>
        <p:nvSpPr>
          <p:cNvPr id="4" name="Rectangle 3"/>
          <p:cNvSpPr/>
          <p:nvPr/>
        </p:nvSpPr>
        <p:spPr>
          <a:xfrm>
            <a:off x="2113665" y="0"/>
            <a:ext cx="6705682" cy="517065"/>
          </a:xfrm>
          <a:prstGeom prst="rect">
            <a:avLst/>
          </a:prstGeom>
        </p:spPr>
        <p:txBody>
          <a:bodyPr wrap="none">
            <a:spAutoFit/>
          </a:bodyPr>
          <a:lstStyle/>
          <a:p>
            <a:pPr lvl="0" algn="just">
              <a:lnSpc>
                <a:spcPct val="115000"/>
              </a:lnSpc>
              <a:spcAft>
                <a:spcPts val="1000"/>
              </a:spcAft>
            </a:pPr>
            <a:r>
              <a:rPr lang="en-US" sz="2400" b="1" i="1" smtClean="0">
                <a:solidFill>
                  <a:srgbClr val="C00000"/>
                </a:solidFill>
                <a:latin typeface="Times New Roman"/>
                <a:ea typeface="Calibri"/>
                <a:cs typeface="Times New Roman"/>
              </a:rPr>
              <a:t>              2.Ôn </a:t>
            </a:r>
            <a:r>
              <a:rPr lang="en-US" sz="2400" b="1" i="1">
                <a:solidFill>
                  <a:srgbClr val="C00000"/>
                </a:solidFill>
                <a:latin typeface="Times New Roman"/>
                <a:ea typeface="Calibri"/>
                <a:cs typeface="Times New Roman"/>
              </a:rPr>
              <a:t>tập bài đọc nhạc: </a:t>
            </a:r>
            <a:r>
              <a:rPr lang="en-US" sz="2400" i="1">
                <a:solidFill>
                  <a:srgbClr val="C00000"/>
                </a:solidFill>
                <a:latin typeface="Times New Roman"/>
                <a:ea typeface="Times New Roman"/>
                <a:cs typeface="Times New Roman"/>
              </a:rPr>
              <a:t>Ban nhạc Đô-Rê Mi</a:t>
            </a:r>
            <a:endParaRPr lang="en-US" sz="2400" b="1">
              <a:solidFill>
                <a:srgbClr val="C00000"/>
              </a:solidFill>
              <a:latin typeface="Cambria"/>
              <a:ea typeface="Times New Roman"/>
              <a:cs typeface="Times New Roman"/>
            </a:endParaRPr>
          </a:p>
        </p:txBody>
      </p:sp>
    </p:spTree>
    <p:extLst>
      <p:ext uri="{BB962C8B-B14F-4D97-AF65-F5344CB8AC3E}">
        <p14:creationId xmlns:p14="http://schemas.microsoft.com/office/powerpoint/2010/main" val="2427950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4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4583" name="Text Box 10"/>
          <p:cNvSpPr txBox="1">
            <a:spLocks noChangeArrowheads="1"/>
          </p:cNvSpPr>
          <p:nvPr/>
        </p:nvSpPr>
        <p:spPr bwMode="auto">
          <a:xfrm>
            <a:off x="1185995" y="277351"/>
            <a:ext cx="7590830" cy="54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algn="ctr" fontAlgn="base">
              <a:spcBef>
                <a:spcPct val="50000"/>
              </a:spcBef>
              <a:spcAft>
                <a:spcPct val="0"/>
              </a:spcAft>
            </a:pPr>
            <a:r>
              <a:rPr lang="en-US" sz="2800" b="1" smtClean="0">
                <a:solidFill>
                  <a:srgbClr val="C00000"/>
                </a:solidFill>
              </a:rPr>
              <a:t>  Nhìn hình loa và đọc nhạc với sắc thái To - nhỏ</a:t>
            </a:r>
          </a:p>
        </p:txBody>
      </p:sp>
      <p:pic>
        <p:nvPicPr>
          <p:cNvPr id="9" name="TDN BEAT 2 LAN DAO GIUA.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485" y="41415"/>
            <a:ext cx="609600" cy="6096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7795" y="6352523"/>
            <a:ext cx="240417" cy="19274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980728"/>
            <a:ext cx="9144000" cy="5832648"/>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675" y="2636912"/>
            <a:ext cx="707708" cy="59762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3700" y="5570552"/>
            <a:ext cx="353854" cy="298810"/>
          </a:xfrm>
          <a:prstGeom prst="rect">
            <a:avLst/>
          </a:prstGeom>
        </p:spPr>
      </p:pic>
    </p:spTree>
    <p:extLst>
      <p:ext uri="{BB962C8B-B14F-4D97-AF65-F5344CB8AC3E}">
        <p14:creationId xmlns:p14="http://schemas.microsoft.com/office/powerpoint/2010/main" val="2912451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4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522</Words>
  <Application>Microsoft Office PowerPoint</Application>
  <PresentationFormat>On-screen Show (4:3)</PresentationFormat>
  <Paragraphs>34</Paragraphs>
  <Slides>13</Slides>
  <Notes>0</Notes>
  <HiddenSlides>0</HiddenSlides>
  <MMClips>10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13</vt:i4>
      </vt:variant>
    </vt:vector>
  </HeadingPairs>
  <TitlesOfParts>
    <vt:vector size="24" baseType="lpstr">
      <vt:lpstr>Arial</vt:lpstr>
      <vt:lpstr>Calibri</vt:lpstr>
      <vt:lpstr>Cambria</vt:lpstr>
      <vt:lpstr>Times New Roman</vt:lpstr>
      <vt:lpstr>Office Theme</vt:lpstr>
      <vt:lpstr>Default Design</vt:lpstr>
      <vt:lpstr>1_Default Design</vt:lpstr>
      <vt:lpstr>2_Default Design</vt:lpstr>
      <vt:lpstr>5_Default Design</vt:lpstr>
      <vt:lpstr>4_Default Design</vt:lpstr>
      <vt:lpstr>6_Default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cp:lastModifiedBy>
  <cp:revision>97</cp:revision>
  <dcterms:created xsi:type="dcterms:W3CDTF">2021-06-21T09:01:40Z</dcterms:created>
  <dcterms:modified xsi:type="dcterms:W3CDTF">2024-01-08T07:34:21Z</dcterms:modified>
</cp:coreProperties>
</file>