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310" r:id="rId9"/>
    <p:sldId id="264" r:id="rId10"/>
    <p:sldId id="319" r:id="rId11"/>
    <p:sldId id="320" r:id="rId12"/>
    <p:sldId id="317" r:id="rId13"/>
    <p:sldId id="318" r:id="rId14"/>
  </p:sldIdLst>
  <p:sldSz cx="9144000" cy="5143500" type="screen16x9"/>
  <p:notesSz cx="6858000" cy="9144000"/>
  <p:embeddedFontLst>
    <p:embeddedFont>
      <p:font typeface="Montserrat" charset="0"/>
      <p:regular r:id="rId16"/>
      <p:bold r:id="rId17"/>
      <p:italic r:id="rId18"/>
      <p:boldItalic r:id="rId19"/>
    </p:embeddedFont>
    <p:embeddedFont>
      <p:font typeface="Barlow" charset="0"/>
      <p:regular r:id="rId20"/>
      <p:bold r:id="rId21"/>
      <p:italic r:id="rId22"/>
      <p:boldItalic r:id="rId23"/>
    </p:embeddedFont>
    <p:embeddedFont>
      <p:font typeface="Fira Sans Extra Condensed Medium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05FBD0-5DB2-4628-BB46-421CA5DAC3AC}">
  <a:tblStyle styleId="{B505FBD0-5DB2-4628-BB46-421CA5DAC3AC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7A39F4C-C484-49D2-A0BE-AF8E70581C5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705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41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d99e989f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d99e989f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29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d99e989f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d99e989f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29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d9d9c7a20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d9d9c7a20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045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d79891d2a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d79891d2a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39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7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44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663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d7e76d2a32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d7e76d2a32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13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17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167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2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d99e989f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d99e989f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2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"/>
          <p:cNvSpPr txBox="1">
            <a:spLocks noGrp="1"/>
          </p:cNvSpPr>
          <p:nvPr>
            <p:ph type="title"/>
          </p:nvPr>
        </p:nvSpPr>
        <p:spPr>
          <a:xfrm>
            <a:off x="726425" y="1197250"/>
            <a:ext cx="2939100" cy="16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26425" y="2800150"/>
            <a:ext cx="2873700" cy="11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6"/>
          <p:cNvGrpSpPr/>
          <p:nvPr/>
        </p:nvGrpSpPr>
        <p:grpSpPr>
          <a:xfrm rot="5400000">
            <a:off x="1916265" y="-889414"/>
            <a:ext cx="4250548" cy="7274323"/>
            <a:chOff x="872085" y="-768404"/>
            <a:chExt cx="3255130" cy="5570779"/>
          </a:xfrm>
        </p:grpSpPr>
        <p:sp>
          <p:nvSpPr>
            <p:cNvPr id="302" name="Google Shape;302;p16"/>
            <p:cNvSpPr/>
            <p:nvPr/>
          </p:nvSpPr>
          <p:spPr>
            <a:xfrm rot="-5201321">
              <a:off x="3719125" y="2151195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9" name="Google Shape;3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175" y="248774"/>
            <a:ext cx="1597775" cy="7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408" y="2062408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2"/>
          </p:nvPr>
        </p:nvSpPr>
        <p:spPr>
          <a:xfrm>
            <a:off x="1606275" y="256695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1"/>
          </p:nvPr>
        </p:nvSpPr>
        <p:spPr>
          <a:xfrm>
            <a:off x="1606275" y="29857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title" idx="3"/>
          </p:nvPr>
        </p:nvSpPr>
        <p:spPr>
          <a:xfrm>
            <a:off x="1606275" y="36971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>
            <a:off x="1606275" y="411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title" idx="5"/>
          </p:nvPr>
        </p:nvSpPr>
        <p:spPr>
          <a:xfrm>
            <a:off x="1606275" y="14368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>
            <a:off x="1606275" y="1855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1"/>
          <p:cNvGrpSpPr/>
          <p:nvPr/>
        </p:nvGrpSpPr>
        <p:grpSpPr>
          <a:xfrm rot="5400000">
            <a:off x="2215446" y="-1611339"/>
            <a:ext cx="4783948" cy="8184773"/>
            <a:chOff x="463599" y="-1550381"/>
            <a:chExt cx="3663615" cy="6268014"/>
          </a:xfrm>
        </p:grpSpPr>
        <p:sp>
          <p:nvSpPr>
            <p:cNvPr id="388" name="Google Shape;388;p21"/>
            <p:cNvSpPr/>
            <p:nvPr/>
          </p:nvSpPr>
          <p:spPr>
            <a:xfrm rot="-5201321">
              <a:off x="2690723" y="-156200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230794" y="439550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4805950" y="4436925"/>
            <a:ext cx="128450" cy="183475"/>
            <a:chOff x="-1054250" y="1432850"/>
            <a:chExt cx="128450" cy="183475"/>
          </a:xfrm>
        </p:grpSpPr>
        <p:sp>
          <p:nvSpPr>
            <p:cNvPr id="397" name="Google Shape;397;p21"/>
            <p:cNvSpPr/>
            <p:nvPr/>
          </p:nvSpPr>
          <p:spPr>
            <a:xfrm>
              <a:off x="-1054250" y="1432850"/>
              <a:ext cx="128450" cy="183475"/>
            </a:xfrm>
            <a:custGeom>
              <a:avLst/>
              <a:gdLst/>
              <a:ahLst/>
              <a:cxnLst/>
              <a:rect l="l" t="t" r="r" b="b"/>
              <a:pathLst>
                <a:path w="5138" h="7339" extrusionOk="0">
                  <a:moveTo>
                    <a:pt x="2436" y="2502"/>
                  </a:moveTo>
                  <a:cubicBezTo>
                    <a:pt x="2436" y="2502"/>
                    <a:pt x="2436" y="2535"/>
                    <a:pt x="2436" y="2535"/>
                  </a:cubicBezTo>
                  <a:cubicBezTo>
                    <a:pt x="2436" y="2569"/>
                    <a:pt x="2402" y="2569"/>
                    <a:pt x="2369" y="2569"/>
                  </a:cubicBezTo>
                  <a:cubicBezTo>
                    <a:pt x="2369" y="2569"/>
                    <a:pt x="2369" y="2535"/>
                    <a:pt x="2336" y="2535"/>
                  </a:cubicBezTo>
                  <a:cubicBezTo>
                    <a:pt x="2369" y="2535"/>
                    <a:pt x="2402" y="2502"/>
                    <a:pt x="2436" y="2502"/>
                  </a:cubicBezTo>
                  <a:close/>
                  <a:moveTo>
                    <a:pt x="3570" y="2702"/>
                  </a:moveTo>
                  <a:cubicBezTo>
                    <a:pt x="3570" y="2702"/>
                    <a:pt x="3570" y="2735"/>
                    <a:pt x="3603" y="2735"/>
                  </a:cubicBezTo>
                  <a:cubicBezTo>
                    <a:pt x="3537" y="2802"/>
                    <a:pt x="3470" y="2835"/>
                    <a:pt x="3370" y="2869"/>
                  </a:cubicBezTo>
                  <a:cubicBezTo>
                    <a:pt x="3336" y="2869"/>
                    <a:pt x="3270" y="2869"/>
                    <a:pt x="3203" y="2835"/>
                  </a:cubicBezTo>
                  <a:cubicBezTo>
                    <a:pt x="3203" y="2835"/>
                    <a:pt x="3203" y="2802"/>
                    <a:pt x="3203" y="2769"/>
                  </a:cubicBezTo>
                  <a:cubicBezTo>
                    <a:pt x="3303" y="2735"/>
                    <a:pt x="3437" y="2702"/>
                    <a:pt x="3570" y="2702"/>
                  </a:cubicBezTo>
                  <a:close/>
                  <a:moveTo>
                    <a:pt x="1502" y="3769"/>
                  </a:moveTo>
                  <a:cubicBezTo>
                    <a:pt x="1502" y="3803"/>
                    <a:pt x="1502" y="3803"/>
                    <a:pt x="1502" y="3803"/>
                  </a:cubicBezTo>
                  <a:cubicBezTo>
                    <a:pt x="1502" y="3836"/>
                    <a:pt x="1502" y="3870"/>
                    <a:pt x="1468" y="3903"/>
                  </a:cubicBezTo>
                  <a:cubicBezTo>
                    <a:pt x="1468" y="3870"/>
                    <a:pt x="1468" y="3870"/>
                    <a:pt x="1468" y="3870"/>
                  </a:cubicBezTo>
                  <a:cubicBezTo>
                    <a:pt x="1468" y="3836"/>
                    <a:pt x="1468" y="3803"/>
                    <a:pt x="1502" y="3769"/>
                  </a:cubicBezTo>
                  <a:close/>
                  <a:moveTo>
                    <a:pt x="568" y="4136"/>
                  </a:moveTo>
                  <a:cubicBezTo>
                    <a:pt x="568" y="4136"/>
                    <a:pt x="601" y="4170"/>
                    <a:pt x="668" y="4236"/>
                  </a:cubicBezTo>
                  <a:cubicBezTo>
                    <a:pt x="568" y="4203"/>
                    <a:pt x="501" y="4203"/>
                    <a:pt x="468" y="4203"/>
                  </a:cubicBezTo>
                  <a:cubicBezTo>
                    <a:pt x="501" y="4170"/>
                    <a:pt x="534" y="4136"/>
                    <a:pt x="568" y="4136"/>
                  </a:cubicBezTo>
                  <a:close/>
                  <a:moveTo>
                    <a:pt x="2436" y="0"/>
                  </a:moveTo>
                  <a:cubicBezTo>
                    <a:pt x="2202" y="33"/>
                    <a:pt x="2069" y="167"/>
                    <a:pt x="2036" y="467"/>
                  </a:cubicBezTo>
                  <a:cubicBezTo>
                    <a:pt x="2036" y="634"/>
                    <a:pt x="2036" y="801"/>
                    <a:pt x="2036" y="967"/>
                  </a:cubicBezTo>
                  <a:cubicBezTo>
                    <a:pt x="2002" y="1768"/>
                    <a:pt x="1569" y="2402"/>
                    <a:pt x="1268" y="3069"/>
                  </a:cubicBezTo>
                  <a:cubicBezTo>
                    <a:pt x="1168" y="3269"/>
                    <a:pt x="901" y="3403"/>
                    <a:pt x="701" y="3569"/>
                  </a:cubicBezTo>
                  <a:cubicBezTo>
                    <a:pt x="568" y="3636"/>
                    <a:pt x="401" y="3703"/>
                    <a:pt x="268" y="3803"/>
                  </a:cubicBezTo>
                  <a:cubicBezTo>
                    <a:pt x="1" y="4003"/>
                    <a:pt x="34" y="4370"/>
                    <a:pt x="368" y="4503"/>
                  </a:cubicBezTo>
                  <a:cubicBezTo>
                    <a:pt x="534" y="4570"/>
                    <a:pt x="735" y="4603"/>
                    <a:pt x="935" y="4670"/>
                  </a:cubicBezTo>
                  <a:cubicBezTo>
                    <a:pt x="1502" y="4870"/>
                    <a:pt x="1969" y="5237"/>
                    <a:pt x="2169" y="5838"/>
                  </a:cubicBezTo>
                  <a:cubicBezTo>
                    <a:pt x="2302" y="6171"/>
                    <a:pt x="2336" y="6538"/>
                    <a:pt x="2402" y="6905"/>
                  </a:cubicBezTo>
                  <a:cubicBezTo>
                    <a:pt x="2436" y="7139"/>
                    <a:pt x="2536" y="7339"/>
                    <a:pt x="2803" y="7339"/>
                  </a:cubicBezTo>
                  <a:cubicBezTo>
                    <a:pt x="3070" y="7339"/>
                    <a:pt x="3170" y="7239"/>
                    <a:pt x="3170" y="6872"/>
                  </a:cubicBezTo>
                  <a:cubicBezTo>
                    <a:pt x="3203" y="6038"/>
                    <a:pt x="3470" y="5304"/>
                    <a:pt x="4037" y="4670"/>
                  </a:cubicBezTo>
                  <a:cubicBezTo>
                    <a:pt x="4237" y="4470"/>
                    <a:pt x="4404" y="4303"/>
                    <a:pt x="4604" y="4103"/>
                  </a:cubicBezTo>
                  <a:cubicBezTo>
                    <a:pt x="4804" y="3903"/>
                    <a:pt x="5038" y="3536"/>
                    <a:pt x="5038" y="3403"/>
                  </a:cubicBezTo>
                  <a:cubicBezTo>
                    <a:pt x="5138" y="3169"/>
                    <a:pt x="4971" y="3069"/>
                    <a:pt x="4804" y="2969"/>
                  </a:cubicBezTo>
                  <a:cubicBezTo>
                    <a:pt x="4671" y="2936"/>
                    <a:pt x="4537" y="2902"/>
                    <a:pt x="4437" y="2869"/>
                  </a:cubicBezTo>
                  <a:cubicBezTo>
                    <a:pt x="3570" y="2602"/>
                    <a:pt x="3136" y="1968"/>
                    <a:pt x="2970" y="1134"/>
                  </a:cubicBezTo>
                  <a:cubicBezTo>
                    <a:pt x="2936" y="867"/>
                    <a:pt x="2903" y="634"/>
                    <a:pt x="2869" y="400"/>
                  </a:cubicBezTo>
                  <a:cubicBezTo>
                    <a:pt x="2836" y="134"/>
                    <a:pt x="2736" y="0"/>
                    <a:pt x="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974175" y="1500400"/>
              <a:ext cx="10025" cy="4175"/>
            </a:xfrm>
            <a:custGeom>
              <a:avLst/>
              <a:gdLst/>
              <a:ahLst/>
              <a:cxnLst/>
              <a:rect l="l" t="t" r="r" b="b"/>
              <a:pathLst>
                <a:path w="401" h="167" extrusionOk="0">
                  <a:moveTo>
                    <a:pt x="367" y="0"/>
                  </a:moveTo>
                  <a:cubicBezTo>
                    <a:pt x="234" y="0"/>
                    <a:pt x="100" y="33"/>
                    <a:pt x="0" y="67"/>
                  </a:cubicBezTo>
                  <a:cubicBezTo>
                    <a:pt x="0" y="100"/>
                    <a:pt x="0" y="133"/>
                    <a:pt x="0" y="133"/>
                  </a:cubicBezTo>
                  <a:cubicBezTo>
                    <a:pt x="67" y="167"/>
                    <a:pt x="133" y="167"/>
                    <a:pt x="167" y="167"/>
                  </a:cubicBezTo>
                  <a:cubicBezTo>
                    <a:pt x="267" y="133"/>
                    <a:pt x="334" y="100"/>
                    <a:pt x="400" y="33"/>
                  </a:cubicBez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E9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1042575" y="153625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67" y="0"/>
                    <a:pt x="34" y="34"/>
                    <a:pt x="1" y="67"/>
                  </a:cubicBezTo>
                  <a:cubicBezTo>
                    <a:pt x="34" y="67"/>
                    <a:pt x="101" y="67"/>
                    <a:pt x="201" y="100"/>
                  </a:cubicBezTo>
                  <a:cubicBezTo>
                    <a:pt x="134" y="34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EB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1017550" y="1527075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34" y="0"/>
                  </a:move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01"/>
                    <a:pt x="0" y="134"/>
                  </a:cubicBezTo>
                  <a:cubicBezTo>
                    <a:pt x="34" y="101"/>
                    <a:pt x="34" y="67"/>
                    <a:pt x="34" y="34"/>
                  </a:cubicBezTo>
                  <a:cubicBezTo>
                    <a:pt x="34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FEB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995875" y="14953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1" y="1"/>
                  </a:moveTo>
                  <a:cubicBezTo>
                    <a:pt x="67" y="1"/>
                    <a:pt x="34" y="34"/>
                    <a:pt x="1" y="34"/>
                  </a:cubicBezTo>
                  <a:cubicBezTo>
                    <a:pt x="34" y="34"/>
                    <a:pt x="34" y="68"/>
                    <a:pt x="34" y="68"/>
                  </a:cubicBezTo>
                  <a:cubicBezTo>
                    <a:pt x="67" y="68"/>
                    <a:pt x="101" y="68"/>
                    <a:pt x="101" y="34"/>
                  </a:cubicBez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FE9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403" name="Google Shape;403;p21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21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959" y="2269942"/>
            <a:ext cx="1519097" cy="81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7825" y="3697100"/>
            <a:ext cx="1742525" cy="9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69820" y="196603"/>
            <a:ext cx="947962" cy="168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72" y="338176"/>
            <a:ext cx="1957203" cy="13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094750" y="1475000"/>
            <a:ext cx="4954500" cy="1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170800" y="2571750"/>
            <a:ext cx="4797000" cy="13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/>
          <p:nvPr/>
        </p:nvSpPr>
        <p:spPr>
          <a:xfrm rot="198679">
            <a:off x="2657405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-4032399">
            <a:off x="2500320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5400000">
            <a:off x="8685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 rot="5400000">
            <a:off x="9878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 rot="5400000">
            <a:off x="74719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rot="684224">
            <a:off x="6011346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rot="1747020">
            <a:off x="1228070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808675" y="3382200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976" y="3936451"/>
            <a:ext cx="1233875" cy="8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0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7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.svg"/><Relationship Id="rId10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9602">
            <a:off x="4341748" y="2382918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5"/>
          <p:cNvSpPr txBox="1">
            <a:spLocks noGrp="1"/>
          </p:cNvSpPr>
          <p:nvPr>
            <p:ph type="ctrTitle"/>
          </p:nvPr>
        </p:nvSpPr>
        <p:spPr>
          <a:xfrm>
            <a:off x="614227" y="883637"/>
            <a:ext cx="7868092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Chào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mừng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các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em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b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4000" b="1" dirty="0" err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đến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với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4000" b="1" err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tiết</a:t>
            </a:r>
            <a:r>
              <a:rPr lang="en-US" sz="4000" b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 học</a:t>
            </a:r>
            <a:r>
              <a:rPr lang="en-US" sz="4000">
                <a:solidFill>
                  <a:srgbClr val="7030A0"/>
                </a:solidFill>
                <a:latin typeface="+mn-lt"/>
              </a:rPr>
              <a:t> </a:t>
            </a:r>
            <a:r>
              <a:rPr lang="en-US" sz="4000" b="1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hôm 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  <a:ea typeface="Montserrat"/>
                <a:cs typeface="Montserrat"/>
                <a:sym typeface="Montserrat"/>
              </a:rPr>
              <a:t>nay!</a:t>
            </a:r>
            <a:endParaRPr sz="4000" b="1" dirty="0">
              <a:solidFill>
                <a:srgbClr val="7030A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717" name="Google Shape;717;p35"/>
          <p:cNvSpPr/>
          <p:nvPr/>
        </p:nvSpPr>
        <p:spPr>
          <a:xfrm>
            <a:off x="3624250" y="2646475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4559" y="14850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3"/>
          <p:cNvSpPr/>
          <p:nvPr/>
        </p:nvSpPr>
        <p:spPr>
          <a:xfrm>
            <a:off x="8331237" y="39602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3"/>
          <p:cNvSpPr/>
          <p:nvPr/>
        </p:nvSpPr>
        <p:spPr>
          <a:xfrm>
            <a:off x="8589651" y="16143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2" name="Google Shape;8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954328">
            <a:off x="6198596" y="3081707"/>
            <a:ext cx="3480774" cy="182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0283" y="3960243"/>
            <a:ext cx="1658580" cy="122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059103" y="4290365"/>
            <a:ext cx="1597778" cy="8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04" y="260949"/>
            <a:ext cx="3241701" cy="9518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1439" y="479626"/>
            <a:ext cx="313900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chemeClr val="bg1">
                    <a:lumMod val="50000"/>
                  </a:schemeClr>
                </a:solidFill>
              </a:rPr>
              <a:t>CHIA SẺ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Google Shape;824;p43"/>
          <p:cNvSpPr/>
          <p:nvPr/>
        </p:nvSpPr>
        <p:spPr>
          <a:xfrm>
            <a:off x="4013518" y="333776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23;p43"/>
          <p:cNvSpPr/>
          <p:nvPr/>
        </p:nvSpPr>
        <p:spPr>
          <a:xfrm>
            <a:off x="3726844" y="554257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8385" y="1212782"/>
            <a:ext cx="4252392" cy="16105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54518" y="2858704"/>
            <a:ext cx="4620126" cy="164854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rgbClr val="7030A0"/>
                </a:solidFill>
              </a:rPr>
              <a:t>Trong bài hát “Con chim chích chòe” em thích nhất câu hát nào? Vì sao?</a:t>
            </a:r>
            <a:endParaRPr lang="en-US" sz="2000">
              <a:solidFill>
                <a:srgbClr val="7030A0"/>
              </a:solidFill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890156" y="1030396"/>
            <a:ext cx="2107932" cy="224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52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3"/>
          <p:cNvSpPr/>
          <p:nvPr/>
        </p:nvSpPr>
        <p:spPr>
          <a:xfrm>
            <a:off x="8331237" y="39602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3"/>
          <p:cNvSpPr/>
          <p:nvPr/>
        </p:nvSpPr>
        <p:spPr>
          <a:xfrm>
            <a:off x="8589651" y="16143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5" name="Google Shape;8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0850" y="648350"/>
            <a:ext cx="1658580" cy="122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42762" y="144103"/>
            <a:ext cx="1597778" cy="8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43" y="503022"/>
            <a:ext cx="3241701" cy="9518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8691" y="708313"/>
            <a:ext cx="313900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chemeClr val="bg1">
                    <a:lumMod val="50000"/>
                  </a:schemeClr>
                </a:solidFill>
              </a:rPr>
              <a:t>LUYỆN TẬP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Google Shape;824;p43"/>
          <p:cNvSpPr/>
          <p:nvPr/>
        </p:nvSpPr>
        <p:spPr>
          <a:xfrm>
            <a:off x="4013518" y="333776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23;p43"/>
          <p:cNvSpPr/>
          <p:nvPr/>
        </p:nvSpPr>
        <p:spPr>
          <a:xfrm>
            <a:off x="3726844" y="554257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90146" y="147505"/>
            <a:ext cx="3354493" cy="1286660"/>
          </a:xfrm>
          <a:prstGeom prst="rect">
            <a:avLst/>
          </a:prstGeom>
        </p:spPr>
      </p:pic>
      <p:sp>
        <p:nvSpPr>
          <p:cNvPr id="16" name="Google Shape;196;p25">
            <a:extLst>
              <a:ext uri="{FF2B5EF4-FFF2-40B4-BE49-F238E27FC236}">
                <a16:creationId xmlns:a16="http://schemas.microsoft.com/office/drawing/2014/main" xmlns="" id="{24BE789E-1293-47FE-946D-D403DFC6C86A}"/>
              </a:ext>
            </a:extLst>
          </p:cNvPr>
          <p:cNvSpPr/>
          <p:nvPr/>
        </p:nvSpPr>
        <p:spPr>
          <a:xfrm>
            <a:off x="1034297" y="1758097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Nhóm 1: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Hát lời ca</a:t>
            </a:r>
            <a:endParaRPr sz="2000" b="1" dirty="0">
              <a:solidFill>
                <a:schemeClr val="accent6"/>
              </a:solidFill>
            </a:endParaRPr>
          </a:p>
        </p:txBody>
      </p:sp>
      <p:sp>
        <p:nvSpPr>
          <p:cNvPr id="17" name="Google Shape;196;p25">
            <a:extLst>
              <a:ext uri="{FF2B5EF4-FFF2-40B4-BE49-F238E27FC236}">
                <a16:creationId xmlns:a16="http://schemas.microsoft.com/office/drawing/2014/main" xmlns="" id="{24BE789E-1293-47FE-946D-D403DFC6C86A}"/>
              </a:ext>
            </a:extLst>
          </p:cNvPr>
          <p:cNvSpPr/>
          <p:nvPr/>
        </p:nvSpPr>
        <p:spPr>
          <a:xfrm>
            <a:off x="4370443" y="1758097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Nhóm 3: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Gõ đệm theo nhịp</a:t>
            </a:r>
            <a:endParaRPr sz="2000" b="1" dirty="0">
              <a:solidFill>
                <a:schemeClr val="accent6"/>
              </a:solidFill>
            </a:endParaRPr>
          </a:p>
        </p:txBody>
      </p:sp>
      <p:sp>
        <p:nvSpPr>
          <p:cNvPr id="19" name="Google Shape;196;p25">
            <a:extLst>
              <a:ext uri="{FF2B5EF4-FFF2-40B4-BE49-F238E27FC236}">
                <a16:creationId xmlns:a16="http://schemas.microsoft.com/office/drawing/2014/main" xmlns="" id="{24BE789E-1293-47FE-946D-D403DFC6C86A}"/>
              </a:ext>
            </a:extLst>
          </p:cNvPr>
          <p:cNvSpPr/>
          <p:nvPr/>
        </p:nvSpPr>
        <p:spPr>
          <a:xfrm>
            <a:off x="2654204" y="3079337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Nhóm 2: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Hát lời ca</a:t>
            </a:r>
            <a:endParaRPr sz="2000" b="1" dirty="0">
              <a:solidFill>
                <a:schemeClr val="accent6"/>
              </a:solidFill>
            </a:endParaRPr>
          </a:p>
        </p:txBody>
      </p:sp>
      <p:sp>
        <p:nvSpPr>
          <p:cNvPr id="20" name="Google Shape;196;p25">
            <a:extLst>
              <a:ext uri="{FF2B5EF4-FFF2-40B4-BE49-F238E27FC236}">
                <a16:creationId xmlns:a16="http://schemas.microsoft.com/office/drawing/2014/main" xmlns="" id="{24BE789E-1293-47FE-946D-D403DFC6C86A}"/>
              </a:ext>
            </a:extLst>
          </p:cNvPr>
          <p:cNvSpPr/>
          <p:nvPr/>
        </p:nvSpPr>
        <p:spPr>
          <a:xfrm>
            <a:off x="6308941" y="3001785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Nhóm 4: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chemeClr val="accent6"/>
                </a:solidFill>
              </a:rPr>
              <a:t>Vận động cơ thể</a:t>
            </a:r>
            <a:endParaRPr sz="2000" b="1" dirty="0">
              <a:solidFill>
                <a:schemeClr val="accent6"/>
              </a:solidFill>
            </a:endParaRPr>
          </a:p>
        </p:txBody>
      </p:sp>
      <p:pic>
        <p:nvPicPr>
          <p:cNvPr id="21" name="ket-noi-tri-thuc-voi-cuoc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9941" y="1605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2193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/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57"/>
          <p:cNvSpPr txBox="1">
            <a:spLocks noGrp="1"/>
          </p:cNvSpPr>
          <p:nvPr>
            <p:ph type="title"/>
          </p:nvPr>
        </p:nvSpPr>
        <p:spPr>
          <a:xfrm>
            <a:off x="747595" y="83361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bg2"/>
                </a:solidFill>
                <a:latin typeface="+mn-lt"/>
              </a:rPr>
              <a:t>H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Ư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Ớ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dirty="0" smtClean="0">
                <a:latin typeface="+mn-lt"/>
              </a:rPr>
              <a:t>G 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D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Ẫ</a:t>
            </a:r>
            <a:r>
              <a:rPr lang="en-US" sz="3200" dirty="0" smtClean="0">
                <a:solidFill>
                  <a:schemeClr val="bg2"/>
                </a:solidFill>
                <a:latin typeface="+mn-lt"/>
              </a:rPr>
              <a:t>N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dirty="0" smtClean="0">
                <a:latin typeface="+mn-lt"/>
              </a:rPr>
              <a:t> N</a:t>
            </a:r>
            <a:r>
              <a:rPr lang="en-US" sz="3200" dirty="0" smtClean="0">
                <a:solidFill>
                  <a:schemeClr val="bg2"/>
                </a:solidFill>
                <a:latin typeface="+mn-lt"/>
              </a:rPr>
              <a:t>H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À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16" name="Google Shape;12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9484">
            <a:off x="2340908" y="2738961"/>
            <a:ext cx="4722098" cy="222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8351" y="4134177"/>
            <a:ext cx="1576273" cy="107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6607" y="3841702"/>
            <a:ext cx="2494551" cy="1332007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57"/>
          <p:cNvSpPr/>
          <p:nvPr/>
        </p:nvSpPr>
        <p:spPr>
          <a:xfrm>
            <a:off x="7924269" y="1851313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0" name="Google Shape;1220;p57"/>
          <p:cNvSpPr/>
          <p:nvPr/>
        </p:nvSpPr>
        <p:spPr>
          <a:xfrm>
            <a:off x="7567338" y="153077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1" name="Google Shape;1221;p57"/>
          <p:cNvSpPr/>
          <p:nvPr/>
        </p:nvSpPr>
        <p:spPr>
          <a:xfrm>
            <a:off x="1297919" y="1622725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2" name="Google Shape;1222;p57"/>
          <p:cNvSpPr/>
          <p:nvPr/>
        </p:nvSpPr>
        <p:spPr>
          <a:xfrm>
            <a:off x="1123670" y="1406312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224" name="Google Shape;1224;p57"/>
          <p:cNvCxnSpPr/>
          <p:nvPr/>
        </p:nvCxnSpPr>
        <p:spPr>
          <a:xfrm>
            <a:off x="3764624" y="2623958"/>
            <a:ext cx="567900" cy="293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6" name="Google Shape;1226;p57"/>
          <p:cNvSpPr/>
          <p:nvPr/>
        </p:nvSpPr>
        <p:spPr>
          <a:xfrm>
            <a:off x="4798023" y="2116877"/>
            <a:ext cx="133169" cy="10886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7" name="Google Shape;1227;p57"/>
          <p:cNvSpPr/>
          <p:nvPr/>
        </p:nvSpPr>
        <p:spPr>
          <a:xfrm>
            <a:off x="4273773" y="2874277"/>
            <a:ext cx="133169" cy="10886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8" name="Google Shape;1228;p57"/>
          <p:cNvSpPr/>
          <p:nvPr/>
        </p:nvSpPr>
        <p:spPr>
          <a:xfrm>
            <a:off x="5345229" y="3571769"/>
            <a:ext cx="133169" cy="10886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29" name="Google Shape;1229;p57"/>
          <p:cNvGrpSpPr/>
          <p:nvPr/>
        </p:nvGrpSpPr>
        <p:grpSpPr>
          <a:xfrm>
            <a:off x="5478398" y="3587199"/>
            <a:ext cx="530501" cy="676976"/>
            <a:chOff x="4734763" y="3301075"/>
            <a:chExt cx="530501" cy="676976"/>
          </a:xfrm>
        </p:grpSpPr>
        <p:sp>
          <p:nvSpPr>
            <p:cNvPr id="1230" name="Google Shape;1230;p57"/>
            <p:cNvSpPr/>
            <p:nvPr/>
          </p:nvSpPr>
          <p:spPr>
            <a:xfrm>
              <a:off x="4734763" y="3301075"/>
              <a:ext cx="118668" cy="161661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57"/>
            <p:cNvSpPr/>
            <p:nvPr/>
          </p:nvSpPr>
          <p:spPr>
            <a:xfrm>
              <a:off x="4915317" y="3453251"/>
              <a:ext cx="118668" cy="161661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57"/>
            <p:cNvSpPr/>
            <p:nvPr/>
          </p:nvSpPr>
          <p:spPr>
            <a:xfrm>
              <a:off x="4751955" y="3624345"/>
              <a:ext cx="118668" cy="161661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57"/>
            <p:cNvSpPr/>
            <p:nvPr/>
          </p:nvSpPr>
          <p:spPr>
            <a:xfrm>
              <a:off x="5147446" y="3555578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57"/>
            <p:cNvSpPr/>
            <p:nvPr/>
          </p:nvSpPr>
          <p:spPr>
            <a:xfrm>
              <a:off x="5063188" y="3301075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57"/>
            <p:cNvSpPr/>
            <p:nvPr/>
          </p:nvSpPr>
          <p:spPr>
            <a:xfrm>
              <a:off x="4923530" y="3816042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57"/>
            <p:cNvSpPr/>
            <p:nvPr/>
          </p:nvSpPr>
          <p:spPr>
            <a:xfrm>
              <a:off x="5147446" y="3816390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297919" y="1524977"/>
            <a:ext cx="660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rgbClr val="0070C0"/>
                </a:solidFill>
              </a:rPr>
              <a:t>Luyện tập bài hát: Con chim chích chòe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1233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63"/>
          <p:cNvSpPr/>
          <p:nvPr/>
        </p:nvSpPr>
        <p:spPr>
          <a:xfrm>
            <a:off x="7992269" y="17058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16" name="Google Shape;1516;p63"/>
          <p:cNvSpPr/>
          <p:nvPr/>
        </p:nvSpPr>
        <p:spPr>
          <a:xfrm>
            <a:off x="7635338" y="13853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17" name="Google Shape;1517;p63"/>
          <p:cNvSpPr/>
          <p:nvPr/>
        </p:nvSpPr>
        <p:spPr>
          <a:xfrm>
            <a:off x="1232994" y="2764588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18" name="Google Shape;1518;p63"/>
          <p:cNvSpPr/>
          <p:nvPr/>
        </p:nvSpPr>
        <p:spPr>
          <a:xfrm>
            <a:off x="1058745" y="2548175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519" name="Google Shape;151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65252">
            <a:off x="4823916" y="2101903"/>
            <a:ext cx="2532875" cy="291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097453" y="3558063"/>
            <a:ext cx="967100" cy="6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03529" y="415817"/>
            <a:ext cx="7818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Cảm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ơn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em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đã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lắng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nghe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bài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50000"/>
                  </a:schemeClr>
                </a:solidFill>
              </a:rPr>
              <a:t>giảng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en-US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25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409722" y="-1279554"/>
            <a:ext cx="716855" cy="35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37"/>
          <p:cNvSpPr/>
          <p:nvPr/>
        </p:nvSpPr>
        <p:spPr>
          <a:xfrm>
            <a:off x="6662000" y="1073168"/>
            <a:ext cx="365384" cy="29861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7" name="Google Shape;7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292" y="139509"/>
            <a:ext cx="1412015" cy="71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575" y="3498100"/>
            <a:ext cx="1942325" cy="13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35531" y="1357360"/>
            <a:ext cx="7787088" cy="131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vi-VN" sz="2800" b="1">
                <a:solidFill>
                  <a:srgbClr val="7030A0"/>
                </a:solidFill>
              </a:rPr>
              <a:t>CHỦ ĐỀ 2: </a:t>
            </a:r>
            <a:r>
              <a:rPr lang="en-US" sz="2800" b="1" smtClean="0">
                <a:solidFill>
                  <a:srgbClr val="7030A0"/>
                </a:solidFill>
              </a:rPr>
              <a:t>EM YÊU LÀN ĐIỆU DÂN CA</a:t>
            </a:r>
          </a:p>
          <a:p>
            <a:pPr>
              <a:lnSpc>
                <a:spcPts val="5000"/>
              </a:lnSpc>
            </a:pP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387" y="1874933"/>
            <a:ext cx="84702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u="sng">
                <a:solidFill>
                  <a:schemeClr val="bg1">
                    <a:lumMod val="50000"/>
                  </a:schemeClr>
                </a:solidFill>
              </a:rPr>
              <a:t>TIẾT 1</a:t>
            </a:r>
            <a:endParaRPr lang="en-US" sz="2400" b="1" u="sng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smtClean="0">
                <a:solidFill>
                  <a:srgbClr val="FF0000"/>
                </a:solidFill>
              </a:rPr>
              <a:t>Học hát bài: Con chim chích chòe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6"/>
              </a:ext>
            </a:extLst>
          </a:blip>
          <a:srcRect/>
          <a:stretch>
            <a:fillRect/>
          </a:stretch>
        </p:blipFill>
        <p:spPr>
          <a:xfrm>
            <a:off x="7085396" y="2814706"/>
            <a:ext cx="2058604" cy="2343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9"/>
              </a:ext>
            </a:extLst>
          </a:blip>
          <a:srcRect/>
          <a:stretch>
            <a:fillRect/>
          </a:stretch>
        </p:blipFill>
        <p:spPr>
          <a:xfrm rot="21226116" flipH="1">
            <a:off x="447265" y="2386387"/>
            <a:ext cx="1186165" cy="2546848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6"/>
          <p:cNvSpPr txBox="1">
            <a:spLocks noGrp="1"/>
          </p:cNvSpPr>
          <p:nvPr>
            <p:ph type="title"/>
          </p:nvPr>
        </p:nvSpPr>
        <p:spPr>
          <a:xfrm>
            <a:off x="658355" y="32424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KHỞI ĐỘNG</a:t>
            </a:r>
            <a:endParaRPr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7" y="793357"/>
            <a:ext cx="7905855" cy="4163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8" y="458284"/>
            <a:ext cx="1261099" cy="843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2851" y="1070687"/>
            <a:ext cx="678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7030A0"/>
                </a:solidFill>
              </a:rPr>
              <a:t>Trò chơi: Gõ đêm theo hình tiết tấu</a:t>
            </a:r>
            <a:endParaRPr lang="en-US" sz="2400" b="1" smtClean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980227" y="1822895"/>
            <a:ext cx="4833520" cy="15605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9524" y="3586687"/>
            <a:ext cx="65149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smtClean="0"/>
              <a:t>Thực </a:t>
            </a:r>
            <a:r>
              <a:rPr lang="en-US" sz="2200"/>
              <a:t>hiện gõ cốc xuống bàn theo hình tiết tấu trên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" grpId="0"/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30418" y="275525"/>
            <a:ext cx="5014762" cy="638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Gõ đối đáp giữa các nhóm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6" name="Google Shape;7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312" y="1193533"/>
            <a:ext cx="3172042" cy="169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063" y="1193533"/>
            <a:ext cx="3172042" cy="169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887" y="3040652"/>
            <a:ext cx="3172042" cy="16947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921902" y="1856909"/>
            <a:ext cx="300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chemeClr val="bg2">
                    <a:lumMod val="75000"/>
                  </a:schemeClr>
                </a:solidFill>
              </a:rPr>
              <a:t>Nhóm 1: Gõ cốc</a:t>
            </a:r>
            <a:endParaRPr lang="en-US" sz="24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1891" y="1486896"/>
            <a:ext cx="2523447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chemeClr val="bg2">
                    <a:lumMod val="75000"/>
                  </a:schemeClr>
                </a:solidFill>
              </a:rPr>
              <a:t>Nhóm 2: </a:t>
            </a:r>
          </a:p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chemeClr val="bg2">
                    <a:lumMod val="75000"/>
                  </a:schemeClr>
                </a:solidFill>
              </a:rPr>
              <a:t>Gõ thanh phách</a:t>
            </a:r>
            <a:endParaRPr lang="en-US" sz="24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5461" y="3768360"/>
            <a:ext cx="300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chemeClr val="bg2">
                    <a:lumMod val="75000"/>
                  </a:schemeClr>
                </a:solidFill>
              </a:rPr>
              <a:t>Nhóm 1: Gõ bút</a:t>
            </a:r>
            <a:endParaRPr lang="en-US" sz="2400" b="1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8"/>
          <p:cNvSpPr/>
          <p:nvPr/>
        </p:nvSpPr>
        <p:spPr>
          <a:xfrm>
            <a:off x="530883" y="13118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2502844" y="120650"/>
            <a:ext cx="4055643" cy="507294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chemeClr val="bg2">
                    <a:lumMod val="75000"/>
                  </a:schemeClr>
                </a:solidFill>
              </a:rPr>
              <a:t>Học hát: Con </a:t>
            </a:r>
            <a:r>
              <a:rPr lang="en-US" sz="2000" b="1">
                <a:solidFill>
                  <a:schemeClr val="bg2">
                    <a:lumMod val="75000"/>
                  </a:schemeClr>
                </a:solidFill>
              </a:rPr>
              <a:t>chím chích choè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967" y="724805"/>
            <a:ext cx="6367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smtClean="0"/>
              <a:t>Tên bài hát: </a:t>
            </a:r>
            <a:r>
              <a:rPr lang="en-US" sz="2000"/>
              <a:t>Con chím chích </a:t>
            </a:r>
            <a:r>
              <a:rPr lang="en-US" sz="2000" smtClean="0"/>
              <a:t>choè, tác giả: Việt Anh</a:t>
            </a:r>
            <a:endParaRPr lang="en-US" sz="2000"/>
          </a:p>
        </p:txBody>
      </p:sp>
      <p:sp>
        <p:nvSpPr>
          <p:cNvPr id="17" name="Rectangle 16"/>
          <p:cNvSpPr/>
          <p:nvPr/>
        </p:nvSpPr>
        <p:spPr>
          <a:xfrm>
            <a:off x="311967" y="1133299"/>
            <a:ext cx="3977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smtClean="0"/>
              <a:t>Bài hát thuộc: </a:t>
            </a:r>
            <a:r>
              <a:rPr lang="en-US" sz="2000"/>
              <a:t>Dân ca Nam Bộ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1969" y="1615885"/>
            <a:ext cx="4456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/>
              <a:t>Bài hát có tính chất vui vẻ, </a:t>
            </a:r>
            <a:r>
              <a:rPr lang="en-US" sz="2000" smtClean="0"/>
              <a:t>dí dỏm</a:t>
            </a:r>
            <a:r>
              <a:rPr lang="en-US" sz="200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7" y="2281187"/>
            <a:ext cx="8562526" cy="2686222"/>
          </a:xfrm>
          <a:prstGeom prst="rect">
            <a:avLst/>
          </a:prstGeom>
        </p:spPr>
      </p:pic>
      <p:pic>
        <p:nvPicPr>
          <p:cNvPr id="21" name="Google Shape;7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0402">
            <a:off x="-857815" y="3554094"/>
            <a:ext cx="4103333" cy="193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6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37181" y="3075164"/>
            <a:ext cx="1898300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6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143" y="3720814"/>
            <a:ext cx="3004175" cy="160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ounded Rectangle 13"/>
          <p:cNvSpPr/>
          <p:nvPr/>
        </p:nvSpPr>
        <p:spPr>
          <a:xfrm>
            <a:off x="1533642" y="113346"/>
            <a:ext cx="6091777" cy="507294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000"/>
              </a:lnSpc>
            </a:pPr>
            <a:r>
              <a:rPr lang="en-US" sz="2400" b="1">
                <a:solidFill>
                  <a:srgbClr val="002060"/>
                </a:solidFill>
              </a:rPr>
              <a:t>Nghe bài hát mẫu: Con chim chích chòe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0" y="730061"/>
            <a:ext cx="6891688" cy="4407735"/>
          </a:xfrm>
          <a:prstGeom prst="rect">
            <a:avLst/>
          </a:prstGeom>
        </p:spPr>
      </p:pic>
      <p:pic>
        <p:nvPicPr>
          <p:cNvPr id="8" name="theo-bai-bac-kim-thang-dan-ca-nam-bo-loi-moi-viet-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2804" y="64757"/>
            <a:ext cx="753357" cy="753357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1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1"/>
          <p:cNvSpPr/>
          <p:nvPr/>
        </p:nvSpPr>
        <p:spPr>
          <a:xfrm>
            <a:off x="7416350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1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1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1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1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721895" y="758977"/>
            <a:ext cx="748845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chemeClr val="bg2">
                    <a:lumMod val="75000"/>
                  </a:schemeClr>
                </a:solidFill>
              </a:rPr>
              <a:t>Chia câu hát</a:t>
            </a:r>
            <a:endParaRPr lang="en-US" sz="24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26080" y="441381"/>
            <a:ext cx="4860758" cy="530771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002060"/>
                </a:solidFill>
              </a:rPr>
              <a:t>Câu 1</a:t>
            </a:r>
            <a:r>
              <a:rPr lang="en-US" sz="2000" smtClean="0">
                <a:solidFill>
                  <a:srgbClr val="002060"/>
                </a:solidFill>
              </a:rPr>
              <a:t>: </a:t>
            </a:r>
            <a:r>
              <a:rPr lang="en-US" sz="2000">
                <a:solidFill>
                  <a:srgbClr val="002060"/>
                </a:solidFill>
              </a:rPr>
              <a:t>Có con chim là chím chích choè.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26080" y="1246935"/>
            <a:ext cx="4860758" cy="530771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>
                <a:solidFill>
                  <a:srgbClr val="002060"/>
                </a:solidFill>
              </a:rPr>
              <a:t>Câu </a:t>
            </a:r>
            <a:r>
              <a:rPr lang="en-US" sz="2000" b="1" smtClean="0">
                <a:solidFill>
                  <a:srgbClr val="002060"/>
                </a:solidFill>
              </a:rPr>
              <a:t>2</a:t>
            </a:r>
            <a:r>
              <a:rPr lang="en-US" sz="2000">
                <a:solidFill>
                  <a:srgbClr val="002060"/>
                </a:solidFill>
              </a:rPr>
              <a:t>: Trưa nắng hè mà đ</a:t>
            </a:r>
            <a:r>
              <a:rPr lang="en-US" sz="2000" smtClean="0">
                <a:solidFill>
                  <a:srgbClr val="002060"/>
                </a:solidFill>
              </a:rPr>
              <a:t>i </a:t>
            </a:r>
            <a:r>
              <a:rPr lang="en-US" sz="2000">
                <a:solidFill>
                  <a:srgbClr val="002060"/>
                </a:solidFill>
              </a:rPr>
              <a:t>đến trường.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26080" y="2027946"/>
            <a:ext cx="4860758" cy="530771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002060"/>
                </a:solidFill>
              </a:rPr>
              <a:t>Câu 3: </a:t>
            </a:r>
            <a:r>
              <a:rPr lang="en-US" sz="2000">
                <a:solidFill>
                  <a:srgbClr val="002060"/>
                </a:solidFill>
              </a:rPr>
              <a:t>Ấy thế mà không chịu đội mũ.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26080" y="2809750"/>
            <a:ext cx="4860758" cy="530771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smtClean="0">
                <a:solidFill>
                  <a:srgbClr val="002060"/>
                </a:solidFill>
                <a:latin typeface="+mj-lt"/>
              </a:rPr>
              <a:t>Câu 4: </a:t>
            </a:r>
            <a:r>
              <a:rPr lang="en-US" sz="2000" smtClean="0">
                <a:solidFill>
                  <a:srgbClr val="002060"/>
                </a:solidFill>
                <a:latin typeface="+mj-lt"/>
              </a:rPr>
              <a:t>Tối đến mới về nhà nằm rên.</a:t>
            </a:r>
            <a:endParaRPr lang="en-US" sz="20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4459" y="3614606"/>
            <a:ext cx="5929162" cy="530771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002060"/>
                </a:solidFill>
              </a:rPr>
              <a:t>Câu 5</a:t>
            </a:r>
            <a:r>
              <a:rPr lang="en-US" sz="2000" smtClean="0">
                <a:solidFill>
                  <a:srgbClr val="002060"/>
                </a:solidFill>
              </a:rPr>
              <a:t>: </a:t>
            </a:r>
            <a:r>
              <a:rPr lang="en-US" sz="2000">
                <a:solidFill>
                  <a:srgbClr val="002060"/>
                </a:solidFill>
              </a:rPr>
              <a:t>Ôi ôi đau quá nhức cả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4459" y="4318757"/>
            <a:ext cx="5929162" cy="530771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002060"/>
                </a:solidFill>
              </a:rPr>
              <a:t>Câu 6: </a:t>
            </a:r>
            <a:r>
              <a:rPr lang="en-US" sz="2000">
                <a:solidFill>
                  <a:srgbClr val="002060"/>
                </a:solidFill>
              </a:rPr>
              <a:t>Chích choè ta cảm liên suốt ba ngày đêm.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9"/>
              </a:ext>
            </a:extLst>
          </a:blip>
          <a:srcRect/>
          <a:stretch>
            <a:fillRect/>
          </a:stretch>
        </p:blipFill>
        <p:spPr>
          <a:xfrm>
            <a:off x="8047019" y="512230"/>
            <a:ext cx="840888" cy="3595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1"/>
              </a:ext>
            </a:extLst>
          </a:blip>
          <a:srcRect/>
          <a:stretch>
            <a:fillRect/>
          </a:stretch>
        </p:blipFill>
        <p:spPr>
          <a:xfrm>
            <a:off x="572036" y="1755256"/>
            <a:ext cx="1997910" cy="1720771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1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1"/>
          <p:cNvSpPr/>
          <p:nvPr/>
        </p:nvSpPr>
        <p:spPr>
          <a:xfrm>
            <a:off x="7416350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1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1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1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1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9941" y="338175"/>
            <a:ext cx="5461762" cy="497638"/>
          </a:xfrm>
        </p:spPr>
        <p:txBody>
          <a:bodyPr anchor="t"/>
          <a:lstStyle/>
          <a:p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LUYỆN TẬP THEO NHẠC NỀN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88560" y="905746"/>
            <a:ext cx="6054291" cy="399661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8499" y="2752913"/>
            <a:ext cx="2144295" cy="2102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6569" y="1267695"/>
            <a:ext cx="3815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Có con chim là chím chích choè</a:t>
            </a:r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2647026" y="1811470"/>
            <a:ext cx="3785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Trưa nắng hè mà đ</a:t>
            </a:r>
            <a:r>
              <a:rPr lang="en-US" sz="2000" smtClean="0">
                <a:solidFill>
                  <a:srgbClr val="002060"/>
                </a:solidFill>
              </a:rPr>
              <a:t>i </a:t>
            </a:r>
            <a:r>
              <a:rPr lang="en-US" sz="2000">
                <a:solidFill>
                  <a:srgbClr val="002060"/>
                </a:solidFill>
              </a:rPr>
              <a:t>đến trường</a:t>
            </a: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2647026" y="2409640"/>
            <a:ext cx="3488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Ấy thế mà không chịu đội mũ</a:t>
            </a:r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2647026" y="2981029"/>
            <a:ext cx="3400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Tối đến mới về nhà nằm rên</a:t>
            </a:r>
            <a:endParaRPr lang="en-US" sz="2000"/>
          </a:p>
        </p:txBody>
      </p:sp>
      <p:sp>
        <p:nvSpPr>
          <p:cNvPr id="9" name="Rectangle 8"/>
          <p:cNvSpPr/>
          <p:nvPr/>
        </p:nvSpPr>
        <p:spPr>
          <a:xfrm>
            <a:off x="2647026" y="3537612"/>
            <a:ext cx="3204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Ôi ôi đau quá nhức cả đầu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6957" y="4092658"/>
            <a:ext cx="4897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Chích choè ta cảm liên suốt ba ngày đêm</a:t>
            </a:r>
            <a:endParaRPr lang="en-US" sz="2000"/>
          </a:p>
        </p:txBody>
      </p:sp>
      <p:pic>
        <p:nvPicPr>
          <p:cNvPr id="18" name="ket-noi-tri-thuc-voi-cuoc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64452" y="544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0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3"/>
          <p:cNvSpPr/>
          <p:nvPr/>
        </p:nvSpPr>
        <p:spPr>
          <a:xfrm>
            <a:off x="8331237" y="39602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3"/>
          <p:cNvSpPr/>
          <p:nvPr/>
        </p:nvSpPr>
        <p:spPr>
          <a:xfrm>
            <a:off x="8589651" y="16143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43"/>
          <p:cNvSpPr/>
          <p:nvPr/>
        </p:nvSpPr>
        <p:spPr>
          <a:xfrm>
            <a:off x="3639719" y="1757213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6" name="Google Shape;82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90950" y="4254825"/>
            <a:ext cx="1597778" cy="8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5" y="847023"/>
            <a:ext cx="3046597" cy="40042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245" y="1436675"/>
            <a:ext cx="2960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Theo em, tại </a:t>
            </a:r>
            <a:r>
              <a:rPr lang="en-US" sz="2000"/>
              <a:t>sao chim chích choè bị ốm?</a:t>
            </a:r>
            <a:endParaRPr lang="en-US" sz="2000" dirty="0"/>
          </a:p>
        </p:txBody>
      </p:sp>
      <p:sp>
        <p:nvSpPr>
          <p:cNvPr id="18" name="Google Shape;824;p43"/>
          <p:cNvSpPr/>
          <p:nvPr/>
        </p:nvSpPr>
        <p:spPr>
          <a:xfrm>
            <a:off x="3282788" y="143667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50" y="1126156"/>
            <a:ext cx="5497121" cy="3760162"/>
          </a:xfrm>
          <a:prstGeom prst="rect">
            <a:avLst/>
          </a:prstGeom>
        </p:spPr>
      </p:pic>
      <p:pic>
        <p:nvPicPr>
          <p:cNvPr id="15" name="Google Shape;82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5194" y="3879365"/>
            <a:ext cx="2684583" cy="12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2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4984" y="3960242"/>
            <a:ext cx="1309850" cy="8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2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4914" y="4255989"/>
            <a:ext cx="1309850" cy="8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2245" y="2679692"/>
            <a:ext cx="3118585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Chim chích chòe bị ốm vì đi đến trường vào trưa nắng mà không đội mũ</a:t>
            </a:r>
            <a:endParaRPr lang="en-US" sz="20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335</Words>
  <Application>Microsoft Office PowerPoint</Application>
  <PresentationFormat>On-screen Show (16:9)</PresentationFormat>
  <Paragraphs>48</Paragraphs>
  <Slides>13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Wingdings</vt:lpstr>
      <vt:lpstr>Montserrat</vt:lpstr>
      <vt:lpstr>Barlow</vt:lpstr>
      <vt:lpstr>Fira Sans Extra Condensed Medium</vt:lpstr>
      <vt:lpstr>Hind</vt:lpstr>
      <vt:lpstr>Over The Rainbow by Slidesgo</vt:lpstr>
      <vt:lpstr>Chào mừng các em  đến với tiết học hôm nay!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LUYỆN TẬP THEO NHẠC NỀN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 THE RAINBOW</dc:title>
  <dc:creator>User</dc:creator>
  <cp:lastModifiedBy>HDLAPTOP</cp:lastModifiedBy>
  <cp:revision>34</cp:revision>
  <dcterms:modified xsi:type="dcterms:W3CDTF">2021-09-08T03:54:47Z</dcterms:modified>
</cp:coreProperties>
</file>