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26"/>
  </p:notesMasterIdLst>
  <p:sldIdLst>
    <p:sldId id="349" r:id="rId3"/>
    <p:sldId id="350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52" r:id="rId25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B04"/>
    <a:srgbClr val="FF5D1F"/>
    <a:srgbClr val="69D8FF"/>
    <a:srgbClr val="FF3399"/>
    <a:srgbClr val="79DCFF"/>
    <a:srgbClr val="B3EBFF"/>
    <a:srgbClr val="D1F3FF"/>
    <a:srgbClr val="CCFF66"/>
    <a:srgbClr val="FF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88" d="100"/>
          <a:sy n="88" d="100"/>
        </p:scale>
        <p:origin x="90" y="114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9B2A2-E6C7-4EF6-A651-7DE38F070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92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C21A503C-E577-4734-A948-F99CA7DCE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DA2E7E9-7726-4C34-BC4E-4EFD77E9B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C12CAC64-F3FE-4DCC-B2CD-DC7D5320E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64AAE71D-98AA-4D01-85D2-D62104B998C8}" type="slidenum">
              <a:rPr lang="zh-CN" altLang="en-US" sz="1200">
                <a:ea typeface="SimSun" panose="02010600030101010101" pitchFamily="2" charset="-122"/>
              </a:rPr>
              <a:pPr eaLnBrk="1" hangingPunct="1"/>
              <a:t>11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28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1E9745C8-D33F-44A6-9C2A-2E7049738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377DB02E-1D0E-42DC-8C30-CCECE3E60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990FDD54-2511-4504-92DF-E20D7032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FE4C7DF9-8211-471E-ABF2-65289AF4A272}" type="slidenum">
              <a:rPr lang="zh-CN" altLang="en-US" sz="1200">
                <a:ea typeface="SimSun" panose="02010600030101010101" pitchFamily="2" charset="-122"/>
              </a:rPr>
              <a:pPr eaLnBrk="1" hangingPunct="1"/>
              <a:t>12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33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116950E3-AB96-43BC-8067-CDA14BFC9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6B7A170F-0787-44DD-B15B-BB574AFC0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06405305-0198-4CEF-9D83-458D51B07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8C5B1E1E-DDE2-4515-90E9-A19EE4DEED4D}" type="slidenum">
              <a:rPr lang="zh-CN" altLang="en-US" sz="12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/>
              <a:t>22</a:t>
            </a:fld>
            <a:endParaRPr lang="zh-CN" altLang="en-US" sz="12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81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66687310-A006-4738-84C5-DBDFDC7F3A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69DD4503-66F8-46A3-ADEB-08890B479D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BEE54BE3-3CD9-42CF-B08F-FC4375FB1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7D2C6C30-8A5F-470C-AA11-B8750D8513F7}" type="slidenum">
              <a:rPr lang="zh-CN" altLang="en-US" sz="1200">
                <a:ea typeface="SimSun" panose="02010600030101010101" pitchFamily="2" charset="-122"/>
              </a:rPr>
              <a:pPr eaLnBrk="1" hangingPunct="1"/>
              <a:t>3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030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15AEE0CE-525A-4DEC-9145-65E51C624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F5682944-63AC-47A4-AFE5-65F3C64D77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CA9CB673-FAAA-4813-BC58-C7FB32AE6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89BD18F6-3B6A-40B0-A1D8-1854EBB71773}" type="slidenum">
              <a:rPr lang="zh-CN" altLang="en-US" sz="1200">
                <a:ea typeface="SimSun" panose="02010600030101010101" pitchFamily="2" charset="-122"/>
              </a:rPr>
              <a:pPr eaLnBrk="1" hangingPunct="1"/>
              <a:t>4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69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81DF5F6B-E084-4201-838E-558F04DD62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EE13601D-CC75-4087-B7A4-112B3CBEF3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AE1CCFF2-5788-438D-B68D-56196A709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3A67196C-18BD-49E2-B0A6-93DB3D18DB42}" type="slidenum">
              <a:rPr lang="zh-CN" altLang="en-US" sz="1200">
                <a:ea typeface="SimSun" panose="02010600030101010101" pitchFamily="2" charset="-122"/>
              </a:rPr>
              <a:pPr eaLnBrk="1" hangingPunct="1"/>
              <a:t>5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86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F73CD143-902D-4AB9-94D9-38EAC6860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B5B02E13-1EDF-42E4-A861-69FD294403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226EBCDA-22AF-453F-AFE0-FE9AA08FE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92510F23-6DB0-442A-94E5-AB3CEBEAD7C1}" type="slidenum">
              <a:rPr lang="zh-CN" altLang="en-US" sz="1200">
                <a:ea typeface="SimSun" panose="02010600030101010101" pitchFamily="2" charset="-122"/>
              </a:rPr>
              <a:pPr eaLnBrk="1" hangingPunct="1"/>
              <a:t>6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07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10FEAF5F-6532-4158-97AA-C72B0CE310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99C53FD9-94CD-410F-A149-21C38B9450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4DE4CBC4-AEBA-41BC-B087-DEDECAA3C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DA8758F9-B4D0-4B4E-B286-EFB88C2C8DE9}" type="slidenum">
              <a:rPr lang="zh-CN" altLang="en-US" sz="1200">
                <a:ea typeface="SimSun" panose="02010600030101010101" pitchFamily="2" charset="-122"/>
              </a:rPr>
              <a:pPr eaLnBrk="1" hangingPunct="1"/>
              <a:t>7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853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7AAC1733-BF07-4C14-B2E1-D514F5FDC2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6E31D5B8-4BDB-421B-9B36-0862A5BF0D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E8D2A572-4842-437C-933F-33F7958A6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B3B94E57-EA5A-49E2-BA62-F0EEC3D6A2D0}" type="slidenum">
              <a:rPr lang="zh-CN" altLang="en-US" sz="1200">
                <a:ea typeface="SimSun" panose="02010600030101010101" pitchFamily="2" charset="-122"/>
              </a:rPr>
              <a:pPr eaLnBrk="1" hangingPunct="1"/>
              <a:t>8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754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795B5CA8-499D-4C88-96F4-08EBF8061D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3F57052F-1218-48B9-9056-06768B3BB9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022621DF-6155-47FA-A93E-F7591F0DD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A23EEFC1-1DC5-4DCA-8323-20DB40B8366D}" type="slidenum">
              <a:rPr lang="zh-CN" altLang="en-US" sz="1200">
                <a:ea typeface="SimSun" panose="02010600030101010101" pitchFamily="2" charset="-122"/>
              </a:rPr>
              <a:pPr eaLnBrk="1" hangingPunct="1"/>
              <a:t>9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615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E0B64485-C07A-432B-8E53-AF0725AEF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AA62807E-636E-473E-98F7-D7B05B8B8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4820" name="灯片编号占位符 3">
            <a:extLst>
              <a:ext uri="{FF2B5EF4-FFF2-40B4-BE49-F238E27FC236}">
                <a16:creationId xmlns:a16="http://schemas.microsoft.com/office/drawing/2014/main" id="{1BEE119D-A8F6-4B8B-AA3B-B9D8F4629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fld id="{8EC4FB75-0A83-44D0-A266-82AACC115EBD}" type="slidenum">
              <a:rPr lang="zh-CN" altLang="en-US" sz="1200">
                <a:ea typeface="SimSun" panose="02010600030101010101" pitchFamily="2" charset="-122"/>
              </a:rPr>
              <a:pPr eaLnBrk="1" hangingPunct="1"/>
              <a:t>10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50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871737-19B0-4882-B172-C96AB6241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8D1E96-F2D1-49F8-B92C-9955CCDE6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EDF04D-B3E0-4E2A-9F21-93631DAE8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89D0A-A8D1-43DB-8873-8C905D7F9B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758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8" r:id="rId12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image" Target="../media/image29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gif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981200" cy="14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4171950"/>
            <a:ext cx="9144000" cy="97155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1800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448709" y="-241895"/>
            <a:ext cx="14859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239000" y="3812977"/>
            <a:ext cx="1981200" cy="14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246857" y="3417492"/>
            <a:ext cx="14859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45124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40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THÀNH TÔ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43200" y="1188244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752600" y="4629151"/>
            <a:ext cx="5943600" cy="3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latin typeface="Times New Roman"/>
                <a:cs typeface="Times New Roman"/>
              </a:rPr>
              <a:t>Giáo viên</a:t>
            </a:r>
            <a:r>
              <a:rPr lang="vi-VN" sz="1600" b="1" kern="10">
                <a:latin typeface="Times New Roman"/>
                <a:cs typeface="Times New Roman"/>
              </a:rPr>
              <a:t>: </a:t>
            </a:r>
            <a:r>
              <a:rPr lang="en-US" sz="1600" b="1" kern="10">
                <a:latin typeface="Times New Roman"/>
                <a:cs typeface="Times New Roman"/>
              </a:rPr>
              <a:t>Phạm Thị Minh Tuyết</a:t>
            </a:r>
            <a:endParaRPr lang="en-US" sz="1600" b="1" kern="1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672064"/>
            <a:ext cx="4381500" cy="2946202"/>
          </a:xfrm>
          <a:prstGeom prst="rect">
            <a:avLst/>
          </a:prstGeom>
        </p:spPr>
      </p:pic>
      <p:pic>
        <p:nvPicPr>
          <p:cNvPr id="2" name="Vui-Den-Truong-Be-Dieu-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1047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04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>
            <a:extLst>
              <a:ext uri="{FF2B5EF4-FFF2-40B4-BE49-F238E27FC236}">
                <a16:creationId xmlns:a16="http://schemas.microsoft.com/office/drawing/2014/main" id="{1E0AB604-96A2-4028-A7E3-F31F85A4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638"/>
            <a:ext cx="89312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699F55C9-92E6-4679-93D4-6F79BCAF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-7938"/>
            <a:ext cx="61483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>
            <a:extLst>
              <a:ext uri="{FF2B5EF4-FFF2-40B4-BE49-F238E27FC236}">
                <a16:creationId xmlns:a16="http://schemas.microsoft.com/office/drawing/2014/main" id="{470A4117-8E0F-464A-9EDA-0FE9DD07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8"/>
          <a:stretch>
            <a:fillRect/>
          </a:stretch>
        </p:blipFill>
        <p:spPr bwMode="auto">
          <a:xfrm>
            <a:off x="901700" y="960438"/>
            <a:ext cx="69834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>
            <a:extLst>
              <a:ext uri="{FF2B5EF4-FFF2-40B4-BE49-F238E27FC236}">
                <a16:creationId xmlns:a16="http://schemas.microsoft.com/office/drawing/2014/main" id="{3DBD59A0-A175-40BF-A2CE-A9E76F60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11388"/>
            <a:ext cx="7140575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3206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>
            <a:extLst>
              <a:ext uri="{FF2B5EF4-FFF2-40B4-BE49-F238E27FC236}">
                <a16:creationId xmlns:a16="http://schemas.microsoft.com/office/drawing/2014/main" id="{A4C07D1A-1275-4798-8D3B-FD1D8F376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638"/>
            <a:ext cx="89312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C2EC51C4-542F-4713-A968-474844411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-7938"/>
            <a:ext cx="61483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>
            <a:extLst>
              <a:ext uri="{FF2B5EF4-FFF2-40B4-BE49-F238E27FC236}">
                <a16:creationId xmlns:a16="http://schemas.microsoft.com/office/drawing/2014/main" id="{EA599800-D664-4D11-83D1-B901F7DA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416050"/>
            <a:ext cx="7326312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538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>
            <a:extLst>
              <a:ext uri="{FF2B5EF4-FFF2-40B4-BE49-F238E27FC236}">
                <a16:creationId xmlns:a16="http://schemas.microsoft.com/office/drawing/2014/main" id="{63E96808-FB5F-4068-BC64-8D0C6B02D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638"/>
            <a:ext cx="89312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>
            <a:extLst>
              <a:ext uri="{FF2B5EF4-FFF2-40B4-BE49-F238E27FC236}">
                <a16:creationId xmlns:a16="http://schemas.microsoft.com/office/drawing/2014/main" id="{2984AC33-A975-49FF-A084-22C78BC5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-7938"/>
            <a:ext cx="61483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>
            <a:extLst>
              <a:ext uri="{FF2B5EF4-FFF2-40B4-BE49-F238E27FC236}">
                <a16:creationId xmlns:a16="http://schemas.microsoft.com/office/drawing/2014/main" id="{C2174105-725A-4A52-9F94-7F007D18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996950"/>
            <a:ext cx="569118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5337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DD2B68D8-1AE1-489E-B5DD-56E5F8918B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3550" y="703263"/>
            <a:ext cx="5600700" cy="80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Ô SỐ MAY MẮN</a:t>
            </a:r>
          </a:p>
        </p:txBody>
      </p:sp>
      <p:graphicFrame>
        <p:nvGraphicFramePr>
          <p:cNvPr id="172035" name="Group 3">
            <a:extLst>
              <a:ext uri="{FF2B5EF4-FFF2-40B4-BE49-F238E27FC236}">
                <a16:creationId xmlns:a16="http://schemas.microsoft.com/office/drawing/2014/main" id="{987F16BB-47F4-4062-9F49-72E171DDB0A8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981200"/>
          <a:ext cx="6629400" cy="2514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0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053" name="1">
            <a:hlinkClick r:id="rId2" action="ppaction://hlinksldjump"/>
            <a:extLst>
              <a:ext uri="{FF2B5EF4-FFF2-40B4-BE49-F238E27FC236}">
                <a16:creationId xmlns:a16="http://schemas.microsoft.com/office/drawing/2014/main" id="{421FC965-673E-4300-9EF2-FD4F71428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81200"/>
            <a:ext cx="2209800" cy="1257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/>
            <a:r>
              <a:rPr lang="en-US" altLang="vi-VN" sz="8800">
                <a:solidFill>
                  <a:srgbClr val="FF3300"/>
                </a:solidFill>
                <a:hlinkClick r:id="rId2" action="ppaction://hlinksldjump"/>
              </a:rPr>
              <a:t>1</a:t>
            </a:r>
            <a:endParaRPr lang="en-US" altLang="vi-VN" sz="8800">
              <a:solidFill>
                <a:srgbClr val="FF3300"/>
              </a:solidFill>
            </a:endParaRPr>
          </a:p>
        </p:txBody>
      </p:sp>
      <p:sp>
        <p:nvSpPr>
          <p:cNvPr id="172054" name="2">
            <a:hlinkClick r:id="" action="ppaction://noaction"/>
            <a:extLst>
              <a:ext uri="{FF2B5EF4-FFF2-40B4-BE49-F238E27FC236}">
                <a16:creationId xmlns:a16="http://schemas.microsoft.com/office/drawing/2014/main" id="{F6EAC8FE-74DE-4C5E-81C9-604A3964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09800" cy="1257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/>
            <a:r>
              <a:rPr lang="en-US" altLang="vi-VN" sz="8800">
                <a:solidFill>
                  <a:srgbClr val="0000FF"/>
                </a:solidFill>
                <a:hlinkClick r:id="rId3" action="ppaction://hlinksldjump"/>
              </a:rPr>
              <a:t>2</a:t>
            </a:r>
            <a:endParaRPr lang="en-US" altLang="vi-VN" sz="8800">
              <a:solidFill>
                <a:srgbClr val="0000FF"/>
              </a:solidFill>
            </a:endParaRPr>
          </a:p>
        </p:txBody>
      </p:sp>
      <p:sp>
        <p:nvSpPr>
          <p:cNvPr id="172055" name="3">
            <a:hlinkClick r:id="" action="ppaction://noaction"/>
            <a:extLst>
              <a:ext uri="{FF2B5EF4-FFF2-40B4-BE49-F238E27FC236}">
                <a16:creationId xmlns:a16="http://schemas.microsoft.com/office/drawing/2014/main" id="{3817BDD5-31DE-4639-A667-23C5BAB2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71675"/>
            <a:ext cx="2209800" cy="12573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/>
            <a:r>
              <a:rPr lang="en-US" altLang="vi-VN" sz="8800">
                <a:solidFill>
                  <a:srgbClr val="FFFF00"/>
                </a:solidFill>
                <a:hlinkClick r:id="rId4" action="ppaction://hlinksldjump"/>
              </a:rPr>
              <a:t>3</a:t>
            </a:r>
            <a:endParaRPr lang="en-US" altLang="vi-VN" sz="8800">
              <a:solidFill>
                <a:srgbClr val="FFFF00"/>
              </a:solidFill>
            </a:endParaRPr>
          </a:p>
        </p:txBody>
      </p:sp>
      <p:sp>
        <p:nvSpPr>
          <p:cNvPr id="172056" name="4">
            <a:hlinkClick r:id="" action="ppaction://noaction"/>
            <a:extLst>
              <a:ext uri="{FF2B5EF4-FFF2-40B4-BE49-F238E27FC236}">
                <a16:creationId xmlns:a16="http://schemas.microsoft.com/office/drawing/2014/main" id="{69C50739-8AD7-48B3-84E9-A6E22B374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38500"/>
            <a:ext cx="2209800" cy="12573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/>
            <a:r>
              <a:rPr lang="en-US" altLang="vi-VN" sz="8800">
                <a:hlinkClick r:id="rId5" action="ppaction://hlinksldjump"/>
              </a:rPr>
              <a:t>4</a:t>
            </a:r>
            <a:endParaRPr lang="en-US" altLang="vi-VN" sz="8800"/>
          </a:p>
        </p:txBody>
      </p:sp>
      <p:sp>
        <p:nvSpPr>
          <p:cNvPr id="172058" name="6">
            <a:hlinkClick r:id="" action="ppaction://noaction"/>
            <a:extLst>
              <a:ext uri="{FF2B5EF4-FFF2-40B4-BE49-F238E27FC236}">
                <a16:creationId xmlns:a16="http://schemas.microsoft.com/office/drawing/2014/main" id="{2512B657-E9DA-4C30-9AD3-E7E12DE8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228975"/>
            <a:ext cx="2209800" cy="1257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/>
            <a:r>
              <a:rPr lang="en-US" altLang="vi-VN" sz="8800">
                <a:solidFill>
                  <a:srgbClr val="00FFFF"/>
                </a:solidFill>
                <a:hlinkClick r:id="rId6" action="ppaction://hlinksldjump"/>
              </a:rPr>
              <a:t>6</a:t>
            </a:r>
            <a:endParaRPr lang="en-US" altLang="vi-VN" sz="8800">
              <a:solidFill>
                <a:srgbClr val="00FFFF"/>
              </a:solidFill>
            </a:endParaRPr>
          </a:p>
        </p:txBody>
      </p:sp>
      <p:pic>
        <p:nvPicPr>
          <p:cNvPr id="16406" name="Picture 49" descr="fgf">
            <a:extLst>
              <a:ext uri="{FF2B5EF4-FFF2-40B4-BE49-F238E27FC236}">
                <a16:creationId xmlns:a16="http://schemas.microsoft.com/office/drawing/2014/main" id="{3688C1CF-1B7B-4356-B790-6C50133B2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263"/>
            <a:ext cx="91440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5">
            <a:hlinkClick r:id="" action="ppaction://noaction"/>
            <a:extLst>
              <a:ext uri="{FF2B5EF4-FFF2-40B4-BE49-F238E27FC236}">
                <a16:creationId xmlns:a16="http://schemas.microsoft.com/office/drawing/2014/main" id="{5070B43D-2BAD-4752-852D-C8C4FAB4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3238500"/>
            <a:ext cx="2209800" cy="1257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/>
            <a:r>
              <a:rPr lang="en-US" altLang="vi-VN" sz="8800">
                <a:solidFill>
                  <a:srgbClr val="0000FF"/>
                </a:solidFill>
                <a:hlinkClick r:id="rId8" action="ppaction://hlinksldjump"/>
              </a:rPr>
              <a:t>5</a:t>
            </a:r>
            <a:endParaRPr lang="en-US" altLang="vi-VN" sz="8800">
              <a:solidFill>
                <a:srgbClr val="0000FF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65E76B-3263-43B2-A4A4-0807B1711E7B}"/>
              </a:ext>
            </a:extLst>
          </p:cNvPr>
          <p:cNvSpPr/>
          <p:nvPr/>
        </p:nvSpPr>
        <p:spPr>
          <a:xfrm>
            <a:off x="3242253" y="65314"/>
            <a:ext cx="2415209" cy="446315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223929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8"/>
                  </p:tgtEl>
                </p:cond>
              </p:nextCondLst>
            </p:seq>
          </p:childTnLst>
        </p:cTn>
      </p:par>
    </p:tnLst>
    <p:bldLst>
      <p:bldP spid="172053" grpId="0" animBg="1"/>
      <p:bldP spid="172054" grpId="0" animBg="1"/>
      <p:bldP spid="172055" grpId="0" animBg="1"/>
      <p:bldP spid="172056" grpId="0" animBg="1"/>
      <p:bldP spid="17205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264B56E3-B16C-44AA-88F8-C6DD86CB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76275"/>
            <a:ext cx="66976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Scratch là gì?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A64FD0C2-41EE-44F5-B1EC-5B0E7C0A8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2732088"/>
            <a:ext cx="8507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trò chơi game trong Microsoft.</a:t>
            </a:r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7CB07A2E-207B-413C-B892-53957147E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47813"/>
            <a:ext cx="60309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Tên gọi 1 ngôn ngữ lập trình.</a:t>
            </a:r>
          </a:p>
        </p:txBody>
      </p:sp>
      <p:pic>
        <p:nvPicPr>
          <p:cNvPr id="17413" name="Picture 7" descr="fgf">
            <a:extLst>
              <a:ext uri="{FF2B5EF4-FFF2-40B4-BE49-F238E27FC236}">
                <a16:creationId xmlns:a16="http://schemas.microsoft.com/office/drawing/2014/main" id="{14D511E6-C347-4331-8AE8-20895D33A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4" name="Object 8">
            <a:extLst>
              <a:ext uri="{FF2B5EF4-FFF2-40B4-BE49-F238E27FC236}">
                <a16:creationId xmlns:a16="http://schemas.microsoft.com/office/drawing/2014/main" id="{618B2499-EB68-4668-BF90-ECED4D85BC40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12779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17414" name="Object 8">
                        <a:extLst>
                          <a:ext uri="{FF2B5EF4-FFF2-40B4-BE49-F238E27FC236}">
                            <a16:creationId xmlns:a16="http://schemas.microsoft.com/office/drawing/2014/main" id="{618B2499-EB68-4668-BF90-ECED4D85B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9" descr="FSTV116">
            <a:extLst>
              <a:ext uri="{FF2B5EF4-FFF2-40B4-BE49-F238E27FC236}">
                <a16:creationId xmlns:a16="http://schemas.microsoft.com/office/drawing/2014/main" id="{7F1CFC46-1E72-4587-84AF-32CB5BC9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4587" y="-152399"/>
            <a:ext cx="14970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AutoShap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9121F0C-12F8-4D58-A0F9-0644FF3F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43450"/>
            <a:ext cx="457200" cy="4000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113F70F-85DD-4513-B336-BBFC7912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2133600"/>
            <a:ext cx="8507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Một phần mềm có sẵn trong máy tính?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85608C4-B4D0-40FC-8C1C-6D863ADF2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336925"/>
            <a:ext cx="85074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Một trang web</a:t>
            </a:r>
          </a:p>
        </p:txBody>
      </p:sp>
    </p:spTree>
    <p:extLst>
      <p:ext uri="{BB962C8B-B14F-4D97-AF65-F5344CB8AC3E}">
        <p14:creationId xmlns:p14="http://schemas.microsoft.com/office/powerpoint/2010/main" val="35180399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173061" grpId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0794A2DF-7FD9-42F5-8194-8CDB125E4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97013"/>
            <a:ext cx="8207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Để lập trình nhân vật Mèo hiển thị bóng nói, em dùng lệnh nào?</a:t>
            </a:r>
          </a:p>
        </p:txBody>
      </p:sp>
      <p:pic>
        <p:nvPicPr>
          <p:cNvPr id="18435" name="Picture 7" descr="fgf">
            <a:extLst>
              <a:ext uri="{FF2B5EF4-FFF2-40B4-BE49-F238E27FC236}">
                <a16:creationId xmlns:a16="http://schemas.microsoft.com/office/drawing/2014/main" id="{86A4FE29-9CC8-40A5-AD94-64FA45507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8">
            <a:extLst>
              <a:ext uri="{FF2B5EF4-FFF2-40B4-BE49-F238E27FC236}">
                <a16:creationId xmlns:a16="http://schemas.microsoft.com/office/drawing/2014/main" id="{D45F5135-EA44-4A41-B187-DE8FF3C90B5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12779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18436" name="Object 8">
                        <a:extLst>
                          <a:ext uri="{FF2B5EF4-FFF2-40B4-BE49-F238E27FC236}">
                            <a16:creationId xmlns:a16="http://schemas.microsoft.com/office/drawing/2014/main" id="{D45F5135-EA44-4A41-B187-DE8FF3C90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 descr="FSTV116">
            <a:extLst>
              <a:ext uri="{FF2B5EF4-FFF2-40B4-BE49-F238E27FC236}">
                <a16:creationId xmlns:a16="http://schemas.microsoft.com/office/drawing/2014/main" id="{B15A818B-EA6C-4060-9149-EDBD6E74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4587" y="-152399"/>
            <a:ext cx="14970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C039FA2-AAE0-423C-A646-E299796E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4743450"/>
            <a:ext cx="468312" cy="4000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EB42165-B184-4AC4-8A5E-7E77FEEA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895600"/>
            <a:ext cx="8507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hiển thị</a:t>
            </a:r>
          </a:p>
        </p:txBody>
      </p:sp>
    </p:spTree>
    <p:extLst>
      <p:ext uri="{BB962C8B-B14F-4D97-AF65-F5344CB8AC3E}">
        <p14:creationId xmlns:p14="http://schemas.microsoft.com/office/powerpoint/2010/main" val="82730921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f">
            <a:extLst>
              <a:ext uri="{FF2B5EF4-FFF2-40B4-BE49-F238E27FC236}">
                <a16:creationId xmlns:a16="http://schemas.microsoft.com/office/drawing/2014/main" id="{8C9E8889-C277-4672-A866-D953A43DA1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630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23F66A02-2DF0-41BD-A250-1A8370AACD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5" imgW="1278331" imgH="1273759" progId="MS_ClipArt_Gallery.2">
                  <p:embed/>
                </p:oleObj>
              </mc:Choice>
              <mc:Fallback>
                <p:oleObj name="Clip" r:id="rId5" imgW="1278331" imgH="1273759" progId="MS_ClipArt_Gallery.2">
                  <p:embed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23F66A02-2DF0-41BD-A250-1A8370AAC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FSTV116">
            <a:extLst>
              <a:ext uri="{FF2B5EF4-FFF2-40B4-BE49-F238E27FC236}">
                <a16:creationId xmlns:a16="http://schemas.microsoft.com/office/drawing/2014/main" id="{A8818FCB-6031-450B-881A-3764D4C2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4587" y="-152399"/>
            <a:ext cx="14970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k_anhdong_amnhac">
            <a:extLst>
              <a:ext uri="{FF2B5EF4-FFF2-40B4-BE49-F238E27FC236}">
                <a16:creationId xmlns:a16="http://schemas.microsoft.com/office/drawing/2014/main" id="{7B924B9C-21E6-4949-B7C0-A95975A97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43100"/>
            <a:ext cx="5029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>
            <a:extLst>
              <a:ext uri="{FF2B5EF4-FFF2-40B4-BE49-F238E27FC236}">
                <a16:creationId xmlns:a16="http://schemas.microsoft.com/office/drawing/2014/main" id="{2A35B79E-EFA6-452C-B9B4-3D8D053D09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71500"/>
            <a:ext cx="5715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Lucky Number </a:t>
            </a:r>
          </a:p>
        </p:txBody>
      </p:sp>
      <p:sp>
        <p:nvSpPr>
          <p:cNvPr id="19463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6356CAC-E525-4555-89C0-D016BCCB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43450"/>
            <a:ext cx="457200" cy="4000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3322324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E974A882-4884-44A1-899D-9D9AF557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7413"/>
            <a:ext cx="8893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Em có thể ghép các lệnh khác nhau ở vùng nào?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AA4A3449-15C2-4A7B-9FEA-14AE92CE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033713"/>
            <a:ext cx="8505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Vùng sân khấu</a:t>
            </a:r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893DCEB3-1DD6-4DB6-8595-66B12544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935163"/>
            <a:ext cx="41925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a.Vùng thư viện lệnh.</a:t>
            </a:r>
          </a:p>
        </p:txBody>
      </p:sp>
      <p:pic>
        <p:nvPicPr>
          <p:cNvPr id="20485" name="Picture 7" descr="fgf">
            <a:extLst>
              <a:ext uri="{FF2B5EF4-FFF2-40B4-BE49-F238E27FC236}">
                <a16:creationId xmlns:a16="http://schemas.microsoft.com/office/drawing/2014/main" id="{18D520AE-000F-4426-AA48-B3E159E3B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8">
            <a:extLst>
              <a:ext uri="{FF2B5EF4-FFF2-40B4-BE49-F238E27FC236}">
                <a16:creationId xmlns:a16="http://schemas.microsoft.com/office/drawing/2014/main" id="{FC75F427-49D0-4B8B-8141-6EBC384050B9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12779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20486" name="Object 8">
                        <a:extLst>
                          <a:ext uri="{FF2B5EF4-FFF2-40B4-BE49-F238E27FC236}">
                            <a16:creationId xmlns:a16="http://schemas.microsoft.com/office/drawing/2014/main" id="{FC75F427-49D0-4B8B-8141-6EBC38405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9" descr="FSTV116">
            <a:extLst>
              <a:ext uri="{FF2B5EF4-FFF2-40B4-BE49-F238E27FC236}">
                <a16:creationId xmlns:a16="http://schemas.microsoft.com/office/drawing/2014/main" id="{671FFB0C-93E4-4ED9-85DD-D236D1CB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4587" y="-152399"/>
            <a:ext cx="14970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6264E4E-B3F2-496F-8231-7077C242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43450"/>
            <a:ext cx="457200" cy="4000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DF81715-D581-459D-A0FB-C0CFC489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8725"/>
            <a:ext cx="8505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Vùng nhân vật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1C3AD6-3A54-44D8-973E-AC775A93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3705225"/>
            <a:ext cx="85074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Vùng lập trình </a:t>
            </a:r>
          </a:p>
        </p:txBody>
      </p:sp>
    </p:spTree>
    <p:extLst>
      <p:ext uri="{BB962C8B-B14F-4D97-AF65-F5344CB8AC3E}">
        <p14:creationId xmlns:p14="http://schemas.microsoft.com/office/powerpoint/2010/main" val="672785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13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C5AC29A5-8CD0-4FB2-8127-B38851C5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12838"/>
            <a:ext cx="820737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Trong Scratch, mỗi nhóm lệnh có chứa nhiều lệnh, chúng có cùng màu sắc với nhau?</a:t>
            </a:r>
          </a:p>
        </p:txBody>
      </p:sp>
      <p:pic>
        <p:nvPicPr>
          <p:cNvPr id="21507" name="Picture 7" descr="fgf">
            <a:extLst>
              <a:ext uri="{FF2B5EF4-FFF2-40B4-BE49-F238E27FC236}">
                <a16:creationId xmlns:a16="http://schemas.microsoft.com/office/drawing/2014/main" id="{3147F1CB-FAB1-4D71-96CD-FDEA9C31D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8">
            <a:extLst>
              <a:ext uri="{FF2B5EF4-FFF2-40B4-BE49-F238E27FC236}">
                <a16:creationId xmlns:a16="http://schemas.microsoft.com/office/drawing/2014/main" id="{88326730-1734-48A2-8B9C-0965CC958708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12779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21508" name="Object 8">
                        <a:extLst>
                          <a:ext uri="{FF2B5EF4-FFF2-40B4-BE49-F238E27FC236}">
                            <a16:creationId xmlns:a16="http://schemas.microsoft.com/office/drawing/2014/main" id="{88326730-1734-48A2-8B9C-0965CC958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9" descr="FSTV116">
            <a:extLst>
              <a:ext uri="{FF2B5EF4-FFF2-40B4-BE49-F238E27FC236}">
                <a16:creationId xmlns:a16="http://schemas.microsoft.com/office/drawing/2014/main" id="{2A6268AF-A79E-479F-B867-CCDB7D5A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4587" y="-152399"/>
            <a:ext cx="14970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54722E9-F664-467A-936E-790924F2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43450"/>
            <a:ext cx="457200" cy="4000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5087C55-FDC7-4CA6-8F68-E553067C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03538"/>
            <a:ext cx="8507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Đúng 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5D829B3-7D9D-49FD-8062-6753D1C59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06800"/>
            <a:ext cx="8505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</p:spTree>
    <p:extLst>
      <p:ext uri="{BB962C8B-B14F-4D97-AF65-F5344CB8AC3E}">
        <p14:creationId xmlns:p14="http://schemas.microsoft.com/office/powerpoint/2010/main" val="309334942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CE06E761-FB9C-4A59-8299-20B7ABC3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5138"/>
            <a:ext cx="82089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Trong Scratch, vùng thư viện lệnh chứa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DCC8FC89-8FBD-4490-A53E-65D1D04F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843213"/>
            <a:ext cx="85074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của nhân vật.</a:t>
            </a:r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FF4F5FE4-1F43-4842-93DF-ABA09529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55763"/>
            <a:ext cx="6397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Các nhân vật của chương trình.</a:t>
            </a:r>
          </a:p>
        </p:txBody>
      </p:sp>
      <p:pic>
        <p:nvPicPr>
          <p:cNvPr id="22533" name="Picture 7" descr="fgf">
            <a:extLst>
              <a:ext uri="{FF2B5EF4-FFF2-40B4-BE49-F238E27FC236}">
                <a16:creationId xmlns:a16="http://schemas.microsoft.com/office/drawing/2014/main" id="{343E7268-4FA8-4E98-948D-87B3571FB4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8">
            <a:extLst>
              <a:ext uri="{FF2B5EF4-FFF2-40B4-BE49-F238E27FC236}">
                <a16:creationId xmlns:a16="http://schemas.microsoft.com/office/drawing/2014/main" id="{2FE31D92-7184-444C-8086-B0FADD148F55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12779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22534" name="Object 8">
                        <a:extLst>
                          <a:ext uri="{FF2B5EF4-FFF2-40B4-BE49-F238E27FC236}">
                            <a16:creationId xmlns:a16="http://schemas.microsoft.com/office/drawing/2014/main" id="{2FE31D92-7184-444C-8086-B0FADD148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9" descr="FSTV116">
            <a:extLst>
              <a:ext uri="{FF2B5EF4-FFF2-40B4-BE49-F238E27FC236}">
                <a16:creationId xmlns:a16="http://schemas.microsoft.com/office/drawing/2014/main" id="{25569E8F-8BEC-4093-AB0F-A8DFBAAC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4587" y="-152399"/>
            <a:ext cx="14970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54F1824-6A2A-4A9D-8786-785BE22F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43450"/>
            <a:ext cx="457200" cy="4000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375B1EF-7AC5-4781-B548-A34D38F97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2303463"/>
            <a:ext cx="8507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Các lệnh có sẵn của chương trình </a:t>
            </a:r>
          </a:p>
        </p:txBody>
      </p:sp>
    </p:spTree>
    <p:extLst>
      <p:ext uri="{BB962C8B-B14F-4D97-AF65-F5344CB8AC3E}">
        <p14:creationId xmlns:p14="http://schemas.microsoft.com/office/powerpoint/2010/main" val="393551111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Blank rainbow with smiley stars on bright blue sky  background">
            <a:extLst>
              <a:ext uri="{FF2B5EF4-FFF2-40B4-BE49-F238E27FC236}">
                <a16:creationId xmlns:a16="http://schemas.microsoft.com/office/drawing/2014/main" id="{EDB11E16-07C7-4DFA-9471-49648655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3C11B1-0E27-43F0-8B0C-40BC9FD054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21" b="84115" l="41069" r="59810">
                        <a14:foregroundMark x1="41801" y1="56380" x2="41801" y2="56380"/>
                        <a14:foregroundMark x1="44729" y1="54557" x2="44729" y2="54557"/>
                        <a14:foregroundMark x1="41142" y1="55859" x2="41142" y2="55859"/>
                        <a14:foregroundMark x1="54246" y1="51823" x2="54246" y2="51823"/>
                        <a14:foregroundMark x1="56881" y1="51693" x2="56881" y2="51693"/>
                        <a14:foregroundMark x1="54173" y1="50651" x2="54173" y2="50651"/>
                        <a14:foregroundMark x1="58858" y1="54557" x2="58858" y2="54557"/>
                        <a14:foregroundMark x1="59810" y1="55729" x2="59810" y2="55729"/>
                        <a14:foregroundMark x1="52123" y1="51823" x2="52123" y2="51823"/>
                        <a14:foregroundMark x1="54100" y1="53255" x2="54100" y2="53255"/>
                        <a14:foregroundMark x1="46559" y1="57943" x2="46559" y2="57943"/>
                        <a14:foregroundMark x1="45095" y1="76693" x2="45095" y2="76693"/>
                        <a14:foregroundMark x1="45095" y1="76693" x2="45095" y2="76693"/>
                        <a14:foregroundMark x1="45681" y1="74089" x2="44802" y2="76953"/>
                        <a14:foregroundMark x1="45168" y1="74219" x2="45242" y2="74219"/>
                        <a14:foregroundMark x1="45242" y1="74219" x2="45242" y2="74219"/>
                        <a14:foregroundMark x1="47877" y1="84115" x2="50220" y2="83594"/>
                        <a14:foregroundMark x1="57394" y1="75521" x2="57394" y2="75521"/>
                        <a14:foregroundMark x1="47365" y1="59766" x2="47365" y2="5976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81" t="49017" r="38841" b="13863"/>
          <a:stretch/>
        </p:blipFill>
        <p:spPr>
          <a:xfrm>
            <a:off x="-66879" y="2621512"/>
            <a:ext cx="2607622" cy="2594113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445" y="1290313"/>
            <a:ext cx="5754757" cy="16814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647396-2275-4373-AB7B-D65BD21A8C66}"/>
              </a:ext>
            </a:extLst>
          </p:cNvPr>
          <p:cNvGrpSpPr/>
          <p:nvPr/>
        </p:nvGrpSpPr>
        <p:grpSpPr>
          <a:xfrm>
            <a:off x="726536" y="1263815"/>
            <a:ext cx="7492926" cy="1563740"/>
            <a:chOff x="3327910" y="7227241"/>
            <a:chExt cx="8584866" cy="1815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BB0D30-A8B3-4CC5-9E21-701C366B1CAA}"/>
                </a:ext>
              </a:extLst>
            </p:cNvPr>
            <p:cNvSpPr txBox="1"/>
            <p:nvPr/>
          </p:nvSpPr>
          <p:spPr>
            <a:xfrm>
              <a:off x="4283342" y="7227241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algn="ctr" defTabSz="914355">
                <a:lnSpc>
                  <a:spcPct val="80000"/>
                </a:lnSpc>
                <a:buClr>
                  <a:srgbClr val="000000"/>
                </a:buClr>
              </a:pPr>
              <a:endParaRPr lang="en-US" sz="6600" kern="0" dirty="0">
                <a:ln w="295275">
                  <a:solidFill>
                    <a:srgbClr val="B3C3F0"/>
                  </a:solidFill>
                </a:ln>
                <a:solidFill>
                  <a:srgbClr val="FFFFFF"/>
                </a:solidFill>
                <a:latin typeface="SVN-Poky's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F3EFBA-8D74-4827-AF3C-BF05DE13C47A}"/>
                </a:ext>
              </a:extLst>
            </p:cNvPr>
            <p:cNvSpPr txBox="1"/>
            <p:nvPr/>
          </p:nvSpPr>
          <p:spPr>
            <a:xfrm>
              <a:off x="3327910" y="7727121"/>
              <a:ext cx="8584866" cy="113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>
                <a:lnSpc>
                  <a:spcPct val="80000"/>
                </a:lnSpc>
                <a:buClr>
                  <a:srgbClr val="000000"/>
                </a:buClr>
              </a:pP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K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H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Ở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I 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Đ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Ộ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N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G </a:t>
              </a:r>
              <a:r>
                <a:rPr lang="vi-VN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 </a:t>
              </a:r>
              <a:endPara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6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4AEEF16-856D-48C2-A724-60BB5CB584B9}"/>
              </a:ext>
            </a:extLst>
          </p:cNvPr>
          <p:cNvSpPr/>
          <p:nvPr/>
        </p:nvSpPr>
        <p:spPr>
          <a:xfrm>
            <a:off x="3438938" y="1403707"/>
            <a:ext cx="2415209" cy="446315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EDC39C18-04BC-40E1-ADE0-A3024143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09788"/>
            <a:ext cx="7312025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kéo thả 3 lệnh đầu tiên của nhóm lệnh chuyển động và quan sát xem các lệnh điều khiển nhân vật Mèo hoạt động như thế nào ở sân khấu.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09CB1152-8DC5-4E5D-BF59-6892DA6D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0"/>
            <a:ext cx="61499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6313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431D617A-C74D-4771-BF50-113CF96A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0"/>
            <a:ext cx="61499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>
            <a:extLst>
              <a:ext uri="{FF2B5EF4-FFF2-40B4-BE49-F238E27FC236}">
                <a16:creationId xmlns:a16="http://schemas.microsoft.com/office/drawing/2014/main" id="{D6BD69DE-CF58-47F1-A37E-9445FDF6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857375"/>
            <a:ext cx="8566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8165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7">
            <a:extLst>
              <a:ext uri="{FF2B5EF4-FFF2-40B4-BE49-F238E27FC236}">
                <a16:creationId xmlns:a16="http://schemas.microsoft.com/office/drawing/2014/main" id="{A4F29480-910F-447A-87C0-84E5AE9E5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25449" r="-47" b="17033"/>
          <a:stretch>
            <a:fillRect/>
          </a:stretch>
        </p:blipFill>
        <p:spPr bwMode="auto">
          <a:xfrm>
            <a:off x="0" y="-58738"/>
            <a:ext cx="9174163" cy="5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FD7B868-0CF1-4C40-ACA9-1707E1612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238"/>
            <a:ext cx="91440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">
            <a:extLst>
              <a:ext uri="{FF2B5EF4-FFF2-40B4-BE49-F238E27FC236}">
                <a16:creationId xmlns:a16="http://schemas.microsoft.com/office/drawing/2014/main" id="{18900883-71AC-4905-A0FE-F81C10C51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28675"/>
            <a:ext cx="89296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87968E-D421-4FF0-83FA-72E641E70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06375"/>
            <a:ext cx="12319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DE94A78-4CB9-4C9A-9338-948D5DB00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93838"/>
            <a:ext cx="6633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等线"/>
                <a:cs typeface="等线"/>
              </a:defRPr>
            </a:lvl9pPr>
          </a:lstStyle>
          <a:p>
            <a:pPr>
              <a:defRPr/>
            </a:pPr>
            <a:r>
              <a:rPr lang="en-US" altLang="zh-CN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CHÀO TẠM BIỆT CÁC EM</a:t>
            </a:r>
            <a:endParaRPr lang="zh-CN" alt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34788CD-8781-419F-8CB0-BB222194E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3663950"/>
            <a:ext cx="41036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6927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1B94-3F0D-4E61-A4F3-0390D6DC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8E12-B392-4CC6-86AB-DE57DF3D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268641"/>
      </p:ext>
    </p:extLst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1FACB7D-B334-475F-B8CF-447C056B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88925"/>
            <a:ext cx="46148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ộp Văn bản 20">
            <a:extLst>
              <a:ext uri="{FF2B5EF4-FFF2-40B4-BE49-F238E27FC236}">
                <a16:creationId xmlns:a16="http://schemas.microsoft.com/office/drawing/2014/main" id="{76F7D1C8-26DE-45F9-A3A6-F9BC71FA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768600"/>
            <a:ext cx="834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3200" b="1">
                <a:latin typeface="Times New Roman" panose="02020603050405020304" pitchFamily="18" charset="0"/>
                <a:cs typeface="Calibri" panose="020F0502020204030204" pitchFamily="34" charset="0"/>
              </a:rPr>
              <a:t>Kể tên một số phần mềm trò chơi mà em biết?</a:t>
            </a:r>
          </a:p>
        </p:txBody>
      </p:sp>
      <p:sp>
        <p:nvSpPr>
          <p:cNvPr id="10" name="Hộp Văn bản 20">
            <a:extLst>
              <a:ext uri="{FF2B5EF4-FFF2-40B4-BE49-F238E27FC236}">
                <a16:creationId xmlns:a16="http://schemas.microsoft.com/office/drawing/2014/main" id="{34BA441D-EDB2-4D03-9271-AA93D44D1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541713"/>
            <a:ext cx="8342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anose="02020603050405020304" pitchFamily="18" charset="0"/>
                <a:cs typeface="Calibri" panose="020F0502020204030204" pitchFamily="34" charset="0"/>
              </a:rPr>
              <a:t>Theo em, con người tạo ra các trò chơi đó bằng cách nào?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5F55CB74-3F93-4F4C-A455-54639CD9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95625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291298"/>
      </p:ext>
    </p:extLst>
  </p:cSld>
  <p:clrMapOvr>
    <a:masterClrMapping/>
  </p:clrMapOvr>
  <p:transition spd="slow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>
            <a:extLst>
              <a:ext uri="{FF2B5EF4-FFF2-40B4-BE49-F238E27FC236}">
                <a16:creationId xmlns:a16="http://schemas.microsoft.com/office/drawing/2014/main" id="{E63B3EAC-A259-40F0-B40A-240FB13E8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49275"/>
            <a:ext cx="89296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1">
            <a:extLst>
              <a:ext uri="{FF2B5EF4-FFF2-40B4-BE49-F238E27FC236}">
                <a16:creationId xmlns:a16="http://schemas.microsoft.com/office/drawing/2014/main" id="{94634095-D799-4CA0-9540-99CA36063759}"/>
              </a:ext>
            </a:extLst>
          </p:cNvPr>
          <p:cNvGrpSpPr>
            <a:grpSpLocks/>
          </p:cNvGrpSpPr>
          <p:nvPr/>
        </p:nvGrpSpPr>
        <p:grpSpPr bwMode="auto">
          <a:xfrm>
            <a:off x="0" y="-39688"/>
            <a:ext cx="3740150" cy="1395413"/>
            <a:chOff x="76238" y="93887"/>
            <a:chExt cx="3739995" cy="1395529"/>
          </a:xfrm>
        </p:grpSpPr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6F2F32AD-180C-495F-A86D-5A9ACAE55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8" y="93887"/>
              <a:ext cx="3002864" cy="13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Rectangle 7">
              <a:extLst>
                <a:ext uri="{FF2B5EF4-FFF2-40B4-BE49-F238E27FC236}">
                  <a16:creationId xmlns:a16="http://schemas.microsoft.com/office/drawing/2014/main" id="{7B7EA495-BF3B-4A25-9A28-66DAAB4F5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437" y="549491"/>
              <a:ext cx="2790796" cy="49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429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 defTabSz="3429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 defTabSz="3429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 defTabSz="3429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 defTabSz="3429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</a:t>
              </a:r>
              <a:endParaRPr lang="vi-VN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2" name="图片 23">
            <a:extLst>
              <a:ext uri="{FF2B5EF4-FFF2-40B4-BE49-F238E27FC236}">
                <a16:creationId xmlns:a16="http://schemas.microsoft.com/office/drawing/2014/main" id="{BBDC62B2-1B63-427F-A1C4-95CCF0718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3663950"/>
            <a:ext cx="41036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479B950D-3822-46C0-8370-3796E91D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914400"/>
            <a:ext cx="49291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24304"/>
      </p:ext>
    </p:extLst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>
            <a:extLst>
              <a:ext uri="{FF2B5EF4-FFF2-40B4-BE49-F238E27FC236}">
                <a16:creationId xmlns:a16="http://schemas.microsoft.com/office/drawing/2014/main" id="{08C77555-4379-4005-9A5E-28BE84135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638"/>
            <a:ext cx="89312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3">
            <a:extLst>
              <a:ext uri="{FF2B5EF4-FFF2-40B4-BE49-F238E27FC236}">
                <a16:creationId xmlns:a16="http://schemas.microsoft.com/office/drawing/2014/main" id="{29E1A6E4-D2D3-45AA-9B53-949A364BD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283075"/>
            <a:ext cx="264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A300D-5620-4B40-B237-76BCC2E50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385763"/>
            <a:ext cx="8845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vi-VN" sz="3200" b="1" u="sng">
                <a:solidFill>
                  <a:srgbClr val="0998D7"/>
                </a:solidFill>
                <a:latin typeface="SVN-SAF"/>
                <a:cs typeface="Times New Roman" panose="02020603050405020304" pitchFamily="18" charset="0"/>
              </a:rPr>
              <a:t>CHỦ ĐỀ F</a:t>
            </a:r>
            <a:r>
              <a:rPr lang="en-US" altLang="vi-VN" sz="3200" b="1">
                <a:solidFill>
                  <a:srgbClr val="0998D7"/>
                </a:solidFill>
                <a:latin typeface="SVN-SAF"/>
                <a:cs typeface="Times New Roman" panose="02020603050405020304" pitchFamily="18" charset="0"/>
              </a:rPr>
              <a:t>: GIẢI QUYẾT VẤN ĐỀ DƯỚI SỰ TRỢ GIÚP CỦA MÁY TÍNH</a:t>
            </a:r>
            <a:endParaRPr lang="vi-VN" altLang="vi-VN" sz="3200" b="1">
              <a:solidFill>
                <a:srgbClr val="0998D7"/>
              </a:solidFill>
              <a:latin typeface="SVN-SAF"/>
              <a:cs typeface="Times New Roman" panose="02020603050405020304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98CB718-5AF8-4096-8D9B-C0244FF4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300163"/>
            <a:ext cx="7531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LẬP TRÌNH TRỰC QUAN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0B8A94F-4B86-4CAF-ACAF-59E460E0D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960563"/>
            <a:ext cx="614838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58686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>
            <a:extLst>
              <a:ext uri="{FF2B5EF4-FFF2-40B4-BE49-F238E27FC236}">
                <a16:creationId xmlns:a16="http://schemas.microsoft.com/office/drawing/2014/main" id="{924A3BBA-A946-4CA0-B90D-CEB918A82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638"/>
            <a:ext cx="89312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3">
            <a:extLst>
              <a:ext uri="{FF2B5EF4-FFF2-40B4-BE49-F238E27FC236}">
                <a16:creationId xmlns:a16="http://schemas.microsoft.com/office/drawing/2014/main" id="{88A62DAA-7F86-49DF-862B-8E839A191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283075"/>
            <a:ext cx="264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19F9039-009A-4293-85A7-64E169E4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0638"/>
            <a:ext cx="6148388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9511A044-B79C-4A77-B23E-6AD320E33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1144588"/>
            <a:ext cx="75295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1.GIỚI THIỆU VỀ SRATCH: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20">
            <a:extLst>
              <a:ext uri="{FF2B5EF4-FFF2-40B4-BE49-F238E27FC236}">
                <a16:creationId xmlns:a16="http://schemas.microsoft.com/office/drawing/2014/main" id="{EABE278E-8184-4348-B98C-299E83BDC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2001838"/>
            <a:ext cx="83423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anose="02020603050405020304" pitchFamily="18" charset="0"/>
                <a:cs typeface="Calibri" panose="020F0502020204030204" pitchFamily="34" charset="0"/>
              </a:rPr>
              <a:t>Scratch là một ngôn ngữ lập trình, có tính trực quan cho phép các em tạo ra các chương trình đơn giản như các rò chơi, hoạt hình,…..</a:t>
            </a:r>
          </a:p>
        </p:txBody>
      </p:sp>
    </p:spTree>
    <p:extLst>
      <p:ext uri="{BB962C8B-B14F-4D97-AF65-F5344CB8AC3E}">
        <p14:creationId xmlns:p14="http://schemas.microsoft.com/office/powerpoint/2010/main" val="67097543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:a16="http://schemas.microsoft.com/office/drawing/2014/main" id="{D815447C-8A6C-47DD-ACC2-BA13723C1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638"/>
            <a:ext cx="89312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23">
            <a:extLst>
              <a:ext uri="{FF2B5EF4-FFF2-40B4-BE49-F238E27FC236}">
                <a16:creationId xmlns:a16="http://schemas.microsoft.com/office/drawing/2014/main" id="{1A4EED75-FC76-46AA-88AB-B9589FF5F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283075"/>
            <a:ext cx="264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BDA3A9F-8A45-4138-B404-1AE568D9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-7938"/>
            <a:ext cx="61483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31B2CD-E1CD-4D30-9F06-C926256420B7}"/>
              </a:ext>
            </a:extLst>
          </p:cNvPr>
          <p:cNvSpPr/>
          <p:nvPr/>
        </p:nvSpPr>
        <p:spPr>
          <a:xfrm>
            <a:off x="2972947" y="1228725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B16C34B5-FD30-4F7E-A482-34D7108B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73288"/>
            <a:ext cx="674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697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E086E601-20D6-4543-A5B3-DFD7BDF2783A}"/>
              </a:ext>
            </a:extLst>
          </p:cNvPr>
          <p:cNvSpPr/>
          <p:nvPr/>
        </p:nvSpPr>
        <p:spPr>
          <a:xfrm>
            <a:off x="6727825" y="1800225"/>
            <a:ext cx="2574925" cy="198755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F5CCF80E-24ED-4A28-960C-297BB7A1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-7938"/>
            <a:ext cx="61483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2">
            <a:extLst>
              <a:ext uri="{FF2B5EF4-FFF2-40B4-BE49-F238E27FC236}">
                <a16:creationId xmlns:a16="http://schemas.microsoft.com/office/drawing/2014/main" id="{25E074F0-CCCB-435E-96BC-98030FEF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10332" r="798" b="4317"/>
          <a:stretch>
            <a:fillRect/>
          </a:stretch>
        </p:blipFill>
        <p:spPr bwMode="auto">
          <a:xfrm>
            <a:off x="44450" y="968375"/>
            <a:ext cx="6580188" cy="320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9D8EE877-4A29-4352-A457-6FF8AD0A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538413"/>
            <a:ext cx="2790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defTabSz="3429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vi-VN" alt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7">
            <a:extLst>
              <a:ext uri="{FF2B5EF4-FFF2-40B4-BE49-F238E27FC236}">
                <a16:creationId xmlns:a16="http://schemas.microsoft.com/office/drawing/2014/main" id="{0199B82E-2CAF-4AC4-903B-AA02417E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8288"/>
            <a:ext cx="89074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altLang="vi-VN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 c</a:t>
            </a:r>
            <a:r>
              <a:rPr lang="en-US" altLang="vi-VN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thành phần và chức năng của cửa sổ làm việc trong phần mềm Scratch?</a:t>
            </a:r>
            <a:endParaRPr lang="en-US" altLang="vi-VN" sz="2800" b="1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8170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760A2EF6-14E8-4E0F-A696-F94FCF6F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508000"/>
            <a:ext cx="528955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52F3A5F5-6C78-4505-A412-23496593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427163"/>
            <a:ext cx="9715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B0E27021-3C6A-41DE-8B4B-0E70BE48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419225"/>
            <a:ext cx="17049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B8F1CDD2-21B7-40AE-8184-4B2252AD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2025650"/>
            <a:ext cx="933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E90B8797-95EE-42CA-B191-ABE7427A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295400"/>
            <a:ext cx="10953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D417D20D-05C4-494E-BE7E-8EA8C1B0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654425"/>
            <a:ext cx="1095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89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5952</TotalTime>
  <Words>366</Words>
  <Application>Microsoft Office PowerPoint</Application>
  <PresentationFormat>On-screen Show (16:9)</PresentationFormat>
  <Paragraphs>57</Paragraphs>
  <Slides>23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等线</vt:lpstr>
      <vt:lpstr>等线 Light</vt:lpstr>
      <vt:lpstr>Microsoft YaHei</vt:lpstr>
      <vt:lpstr>宋体</vt:lpstr>
      <vt:lpstr>宋体</vt:lpstr>
      <vt:lpstr>.VnTime</vt:lpstr>
      <vt:lpstr>Arial</vt:lpstr>
      <vt:lpstr>Calibri</vt:lpstr>
      <vt:lpstr>Calibri Light</vt:lpstr>
      <vt:lpstr>SVN-Poky's</vt:lpstr>
      <vt:lpstr>SVN-SAF</vt:lpstr>
      <vt:lpstr>Tahoma</vt:lpstr>
      <vt:lpstr>Times New Roman</vt:lpstr>
      <vt:lpstr>Office 主题​​</vt:lpstr>
      <vt:lpstr>Custom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283</cp:revision>
  <dcterms:created xsi:type="dcterms:W3CDTF">2017-06-11T12:45:34Z</dcterms:created>
  <dcterms:modified xsi:type="dcterms:W3CDTF">2024-03-05T10:48:35Z</dcterms:modified>
</cp:coreProperties>
</file>