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6" r:id="rId2"/>
    <p:sldId id="327" r:id="rId3"/>
    <p:sldId id="256" r:id="rId4"/>
    <p:sldId id="293" r:id="rId5"/>
    <p:sldId id="316" r:id="rId6"/>
    <p:sldId id="318" r:id="rId7"/>
    <p:sldId id="317" r:id="rId8"/>
    <p:sldId id="320" r:id="rId9"/>
    <p:sldId id="307" r:id="rId10"/>
    <p:sldId id="321" r:id="rId11"/>
    <p:sldId id="322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04" r:id="rId21"/>
    <p:sldId id="305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228"/>
    <a:srgbClr val="A6DBE4"/>
    <a:srgbClr val="FEFF00"/>
    <a:srgbClr val="0000CC"/>
    <a:srgbClr val="AFAF51"/>
    <a:srgbClr val="FFC300"/>
    <a:srgbClr val="A58CE7"/>
    <a:srgbClr val="FFFFFF"/>
    <a:srgbClr val="CBEEF0"/>
    <a:srgbClr val="65C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D9F66E-5EB9-4882-86FB-DCBF35E3C3E4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5274" autoAdjust="0"/>
  </p:normalViewPr>
  <p:slideViewPr>
    <p:cSldViewPr snapToGrid="0">
      <p:cViewPr varScale="1">
        <p:scale>
          <a:sx n="67" d="100"/>
          <a:sy n="67" d="100"/>
        </p:scale>
        <p:origin x="66" y="21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20EA5F0D-C1DC-412F-A146-DDB3A74B588F}" type="datetimeFigureOut">
              <a:rPr lang="vi-VN"/>
              <a:t>28/07/2023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BAE14B8-3CC9-472D-9BC5-A84D80684DE2}" type="slidenum">
              <a:rPr lang="vi-VN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612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A8CDE508-72C8-4AB5-AA9C-1584D31690E0}" type="datetimeFigureOut">
              <a:rPr lang="en-US"/>
              <a:t>28/7/2023</a:t>
            </a:fld>
            <a:endParaRPr lang="vi-VN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FB667E1-E601-4AAF-B95C-B25720D70A60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333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28/07/2023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28/07/2023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28/07/2023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28/07/2023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28/07/2023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28/07/2023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28/7/2023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28/07/2023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28/07/2023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28/07/2023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28/7/2023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" Target="slide15.xml"/><Relationship Id="rId7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6.xml"/><Relationship Id="rId5" Type="http://schemas.openxmlformats.org/officeDocument/2006/relationships/image" Target="../media/image11.gif"/><Relationship Id="rId15" Type="http://schemas.openxmlformats.org/officeDocument/2006/relationships/image" Target="../media/image27.png"/><Relationship Id="rId10" Type="http://schemas.openxmlformats.org/officeDocument/2006/relationships/image" Target="../media/image13.gif"/><Relationship Id="rId4" Type="http://schemas.openxmlformats.org/officeDocument/2006/relationships/image" Target="../media/image10.jpg"/><Relationship Id="rId9" Type="http://schemas.openxmlformats.org/officeDocument/2006/relationships/image" Target="../media/image23.gi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slide" Target="slide17.xml"/><Relationship Id="rId5" Type="http://schemas.openxmlformats.org/officeDocument/2006/relationships/image" Target="../media/image13.gif"/><Relationship Id="rId15" Type="http://schemas.openxmlformats.org/officeDocument/2006/relationships/image" Target="../media/image27.png"/><Relationship Id="rId10" Type="http://schemas.openxmlformats.org/officeDocument/2006/relationships/image" Target="../media/image29.gif"/><Relationship Id="rId4" Type="http://schemas.openxmlformats.org/officeDocument/2006/relationships/image" Target="../media/image10.jpg"/><Relationship Id="rId9" Type="http://schemas.openxmlformats.org/officeDocument/2006/relationships/image" Target="../media/image23.gif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slide" Target="slide18.xml"/><Relationship Id="rId5" Type="http://schemas.openxmlformats.org/officeDocument/2006/relationships/image" Target="../media/image11.gif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10.jpg"/><Relationship Id="rId9" Type="http://schemas.openxmlformats.org/officeDocument/2006/relationships/image" Target="../media/image23.gif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37.png"/><Relationship Id="rId5" Type="http://schemas.openxmlformats.org/officeDocument/2006/relationships/image" Target="../media/image11.gif"/><Relationship Id="rId10" Type="http://schemas.openxmlformats.org/officeDocument/2006/relationships/slide" Target="slide19.xml"/><Relationship Id="rId4" Type="http://schemas.openxmlformats.org/officeDocument/2006/relationships/image" Target="../media/image10.jpg"/><Relationship Id="rId9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39.png"/><Relationship Id="rId5" Type="http://schemas.openxmlformats.org/officeDocument/2006/relationships/image" Target="../media/image10.jp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ublic\Desktop\Scratch%203.ln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video%20hd%20tao%20ct%20cuoc%20thi%20chay.mp4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5711" y="2461846"/>
            <a:ext cx="311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5" y="296024"/>
            <a:ext cx="10031506" cy="5254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6629" y="2461846"/>
            <a:ext cx="6831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TẠO CHƯƠNG TRÌNH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CUỘC THI CHẠY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16332" y="1293221"/>
            <a:ext cx="9594380" cy="3526972"/>
            <a:chOff x="732448" y="1474976"/>
            <a:chExt cx="4350571" cy="4950201"/>
          </a:xfrm>
        </p:grpSpPr>
        <p:grpSp>
          <p:nvGrpSpPr>
            <p:cNvPr id="10" name="Group 9"/>
            <p:cNvGrpSpPr/>
            <p:nvPr/>
          </p:nvGrpSpPr>
          <p:grpSpPr>
            <a:xfrm>
              <a:off x="732448" y="1474976"/>
              <a:ext cx="4350571" cy="4316627"/>
              <a:chOff x="33112" y="1491183"/>
              <a:chExt cx="5640011" cy="4626541"/>
            </a:xfrm>
          </p:grpSpPr>
          <p:sp>
            <p:nvSpPr>
              <p:cNvPr id="12" name="矩形 76"/>
              <p:cNvSpPr/>
              <p:nvPr/>
            </p:nvSpPr>
            <p:spPr>
              <a:xfrm>
                <a:off x="33112" y="1491183"/>
                <a:ext cx="5640011" cy="4449811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lIns="136083" tIns="68040" rIns="136083" bIns="6804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3341" y="1909551"/>
                <a:ext cx="5479554" cy="4208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282575" algn="just">
                  <a:lnSpc>
                    <a:spcPct val="130000"/>
                  </a:lnSpc>
                  <a:spcAft>
                    <a:spcPts val="800"/>
                  </a:spcAft>
                </a:pP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nháy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chuột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chương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Scratch,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khiển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riêng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0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757" y="5408710"/>
              <a:ext cx="591549" cy="10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8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8457" y="33135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40435" y="5398971"/>
                <a:ext cx="4866564" cy="269196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TẬP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5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2121" y="-43827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GIẢI CỨU GẤU CON</a:t>
            </a:r>
            <a:endParaRPr lang="en-US" sz="6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339" y="2158346"/>
            <a:ext cx="4456574" cy="4064600"/>
          </a:xfrm>
          <a:prstGeom prst="rect">
            <a:avLst/>
          </a:prstGeom>
        </p:spPr>
      </p:pic>
      <p:pic>
        <p:nvPicPr>
          <p:cNvPr id="11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7548" y="2497852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10352 0.0613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30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16771 0.0465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4E0CB140-9456-476C-B0F3-869CFC088D0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450821" y="2779048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C85C359-96EA-4DDA-845A-B89E5E3D7E5A}"/>
              </a:ext>
            </a:extLst>
          </p:cNvPr>
          <p:cNvSpPr txBox="1"/>
          <p:nvPr/>
        </p:nvSpPr>
        <p:spPr>
          <a:xfrm>
            <a:off x="2577181" y="502292"/>
            <a:ext cx="699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HƯỚNG DẪN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Montserrat Alternates Black" panose="00000A00000000000000" pitchFamily="50" charset="0"/>
              <a:ea typeface="仓耳今楷05-6763 W05" panose="020204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8567" y="1199932"/>
            <a:ext cx="9276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Montserrat Alternates Black" panose="00000A00000000000000" pitchFamily="50" charset="0"/>
              </a:rPr>
              <a:t>Trong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chuyến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du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lịch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của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con,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ấy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gặp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rất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nhiều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,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mỗi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lần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gặp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bằng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những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kiến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thức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tìm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được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trong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bài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học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em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hãy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đúng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1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câu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hỏi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ấy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vượt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qua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đất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liền</a:t>
            </a:r>
            <a:r>
              <a:rPr lang="en-US" sz="3200" b="1" dirty="0">
                <a:latin typeface="Montserrat Alternates Black" panose="00000A00000000000000" pitchFamily="50" charset="0"/>
              </a:rPr>
              <a:t> 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an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toàn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nhé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! (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Nếu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em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sai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hãy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nhường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quyền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cho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khác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nhé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40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60" y="213086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4560" y="3054383"/>
            <a:ext cx="4708212" cy="4294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137820"/>
            <a:ext cx="13052612" cy="27201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09"/>
            <a:ext cx="11183240" cy="1229887"/>
          </a:xfrm>
          <a:prstGeom prst="rect">
            <a:avLst/>
          </a:prstGeom>
          <a:solidFill>
            <a:srgbClr val="A58CE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1789" y="4137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72296" y="5039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08377" y="51255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56530" y="399619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646" y="1057835"/>
            <a:ext cx="3600838" cy="327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7093" y="696540"/>
            <a:ext cx="11085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xóa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chú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mèo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chú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mèo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nhấn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lệnh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7972" y="434836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5992" y="4458799"/>
            <a:ext cx="695226" cy="5847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6581" y="5395368"/>
            <a:ext cx="702148" cy="6529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9275" y="5290311"/>
            <a:ext cx="609600" cy="6536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321718" y="4345585"/>
            <a:ext cx="1584242" cy="602673"/>
          </a:xfrm>
          <a:prstGeom prst="rect">
            <a:avLst/>
          </a:prstGeom>
          <a:solidFill>
            <a:schemeClr val="dk1">
              <a:alpha val="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C.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3053" y="5331865"/>
            <a:ext cx="2023603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B.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12575" y="4453880"/>
            <a:ext cx="1670335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A.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55494" y="5429454"/>
            <a:ext cx="1525200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3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3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3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  <p:bldP spid="19" grpId="1" animBg="1"/>
      <p:bldP spid="29" grpId="0"/>
      <p:bldP spid="29" grpId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4168418"/>
            <a:ext cx="13052612" cy="268958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10"/>
            <a:ext cx="10500851" cy="1463936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49724" y="4447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85301" y="44960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62043" y="55401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965873" y="55049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6273" y="1110566"/>
            <a:ext cx="4037055" cy="36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9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thêm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chọn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nút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lệnh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9223" y="5627603"/>
            <a:ext cx="609600" cy="609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2014" y="5676800"/>
            <a:ext cx="695226" cy="5847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6895" y="4710518"/>
            <a:ext cx="702148" cy="5684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9770" y="4576233"/>
            <a:ext cx="451351" cy="65368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2407" y="4588123"/>
            <a:ext cx="1924989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A.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0989" y="5602900"/>
            <a:ext cx="1886407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09201" y="4713421"/>
            <a:ext cx="2314470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CC"/>
                </a:solidFill>
                <a:latin typeface="Montserrat Alternates Black" panose="00000A00000000000000" pitchFamily="50" charset="0"/>
              </a:rPr>
              <a:t>C</a:t>
            </a:r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38707" y="5640724"/>
            <a:ext cx="2184964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D.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19" grpId="0" animBg="1"/>
      <p:bldP spid="19" grpId="1" animBg="1"/>
      <p:bldP spid="29" grpId="0"/>
      <p:bldP spid="29" grpId="1"/>
      <p:bldP spid="23" grpId="0" animBg="1"/>
      <p:bldP spid="23" grpId="1" animBg="1"/>
      <p:bldP spid="21" grpId="0" animBg="1"/>
      <p:bldP spid="21" grpId="1" animBg="1"/>
      <p:bldP spid="22" grpId="0" animBg="1"/>
      <p:bldP spid="22" grpId="1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3818964"/>
            <a:ext cx="13052612" cy="303903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10"/>
            <a:ext cx="10500851" cy="1280550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2290" y="41832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727" y="1474053"/>
            <a:ext cx="3317688" cy="30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đổi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vực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nháy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chọn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thực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đổi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1491" y="5237191"/>
            <a:ext cx="2178541" cy="8417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8340" y="4237003"/>
            <a:ext cx="1962703" cy="832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4415" y="4313794"/>
            <a:ext cx="1882489" cy="8235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156" y="5290091"/>
            <a:ext cx="1971025" cy="79989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9073" y="4275680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A.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9808" y="5211191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47240" y="4327226"/>
            <a:ext cx="4683803" cy="799905"/>
          </a:xfrm>
          <a:prstGeom prst="rect">
            <a:avLst/>
          </a:prstGeom>
          <a:solidFill>
            <a:schemeClr val="dk1">
              <a:alpha val="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C.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10511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D.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9" grpId="0" animBg="1"/>
      <p:bldP spid="19" grpId="1" animBg="1"/>
      <p:bldP spid="29" grpId="0"/>
      <p:bldP spid="29" grpId="1"/>
      <p:bldP spid="23" grpId="0" animBg="1"/>
      <p:bldP spid="2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3298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4192284"/>
            <a:ext cx="13052612" cy="266571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9909" y="4583876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A.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khấu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D.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phông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nền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54137" y="4492861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C.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lập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trình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3893" y="4192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66503" y="427500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0175" y="1588962"/>
            <a:ext cx="3428057" cy="31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35062" cy="1200329"/>
          </a:xfrm>
          <a:prstGeom prst="rect">
            <a:avLst/>
          </a:prstGeom>
          <a:solidFill>
            <a:srgbClr val="A58CE7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</a:rPr>
              <a:t>màn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môi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Scratch, </a:t>
            </a:r>
            <a:r>
              <a:rPr lang="en-US" sz="3600" b="1" dirty="0" err="1">
                <a:solidFill>
                  <a:srgbClr val="002060"/>
                </a:solidFill>
              </a:rPr>
              <a:t>vùng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thêm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en-US" sz="36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938" y="2797680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3885" y="18543"/>
            <a:ext cx="9125472" cy="20488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38517" y="4643921"/>
            <a:ext cx="9137179" cy="76038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C. </a:t>
            </a:r>
            <a:r>
              <a:rPr lang="en-US" sz="3200" dirty="0" err="1">
                <a:solidFill>
                  <a:srgbClr val="0070C0"/>
                </a:solidFill>
              </a:rPr>
              <a:t>Nháy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Minh </a:t>
            </a:r>
            <a:r>
              <a:rPr lang="en-US" sz="3200" dirty="0">
                <a:solidFill>
                  <a:srgbClr val="0070C0"/>
                </a:solidFill>
              </a:rPr>
              <a:t>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946" y="3786006"/>
            <a:ext cx="9125600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B. </a:t>
            </a:r>
            <a:r>
              <a:rPr lang="en-US" sz="3200" dirty="0" err="1" smtClean="0">
                <a:solidFill>
                  <a:srgbClr val="0070C0"/>
                </a:solidFill>
              </a:rPr>
              <a:t>Nháy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Minh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khấu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725259" y="5639291"/>
            <a:ext cx="9143235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D. </a:t>
            </a:r>
            <a:r>
              <a:rPr lang="en-US" sz="3200" dirty="0" err="1">
                <a:solidFill>
                  <a:srgbClr val="0070C0"/>
                </a:solidFill>
              </a:rPr>
              <a:t>Nháy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Huyền</a:t>
            </a:r>
            <a:r>
              <a:rPr lang="en-US" sz="3200" dirty="0">
                <a:solidFill>
                  <a:srgbClr val="0070C0"/>
                </a:solidFill>
              </a:rPr>
              <a:t>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3640" y="2969330"/>
            <a:ext cx="9123311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A. </a:t>
            </a:r>
            <a:r>
              <a:rPr lang="en-US" sz="3200" dirty="0" err="1" smtClean="0">
                <a:solidFill>
                  <a:srgbClr val="0070C0"/>
                </a:solidFill>
              </a:rPr>
              <a:t>Nháy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Huyền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khấu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34153" y="2228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86010" y="5571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9357" y="34858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09357" y="462026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68539" y="-227295"/>
            <a:ext cx="3082018" cy="28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44333" y="45457"/>
            <a:ext cx="8924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chương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Minh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Huyền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Minh,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nháy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chuột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đâu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67" y="282551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" y="2410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761047" y="231481"/>
            <a:ext cx="8794893" cy="3985565"/>
          </a:xfrm>
          <a:prstGeom prst="cloudCallout">
            <a:avLst>
              <a:gd name="adj1" fmla="val -42113"/>
              <a:gd name="adj2" fmla="val 77740"/>
            </a:avLst>
          </a:prstGeom>
          <a:solidFill>
            <a:schemeClr val="bg1"/>
          </a:solidFill>
          <a:ln w="28575">
            <a:solidFill>
              <a:srgbClr val="FF5050"/>
            </a:solidFill>
            <a:prstDash val="sysDash"/>
          </a:ln>
        </p:spPr>
        <p:txBody>
          <a:bodyPr wrap="square">
            <a:spAutoFit/>
          </a:bodyPr>
          <a:lstStyle/>
          <a:p>
            <a:pPr marL="468313" indent="-468313" algn="ctr">
              <a:lnSpc>
                <a:spcPct val="120000"/>
              </a:lnSpc>
              <a:spcAft>
                <a:spcPts val="800"/>
              </a:spcAft>
            </a:pP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1" y="4877568"/>
            <a:ext cx="2004033" cy="1980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35711" y="2461846"/>
            <a:ext cx="311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18" y="3888049"/>
            <a:ext cx="1472452" cy="14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4127" y="0"/>
            <a:ext cx="3637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8905" y="1112185"/>
            <a:ext cx="5306101" cy="4765472"/>
          </a:xfrm>
          <a:prstGeom prst="rect">
            <a:avLst/>
          </a:prstGeom>
          <a:solidFill>
            <a:srgbClr val="A6DBE4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nọ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loài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.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liền</a:t>
            </a:r>
            <a:r>
              <a:rPr lang="en-US" sz="3200" dirty="0"/>
              <a:t> </a:t>
            </a:r>
            <a:r>
              <a:rPr lang="en-US" sz="3200" dirty="0" err="1"/>
              <a:t>chào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lễ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.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chương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Scratch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khung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ở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!</a:t>
            </a:r>
            <a:endParaRPr lang="en-US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69" y="1107422"/>
            <a:ext cx="6364336" cy="56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1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 txBox="1">
            <a:spLocks/>
          </p:cNvSpPr>
          <p:nvPr/>
        </p:nvSpPr>
        <p:spPr>
          <a:xfrm>
            <a:off x="3631321" y="404216"/>
            <a:ext cx="5008446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 b="1" dirty="0">
                <a:solidFill>
                  <a:srgbClr val="FF1515"/>
                </a:solidFill>
              </a:rPr>
              <a:t>GHI NHỚ</a:t>
            </a:r>
            <a:endParaRPr lang="vi-VN" sz="6600" b="1" dirty="0">
              <a:solidFill>
                <a:srgbClr val="FF1515"/>
              </a:solidFill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2"/>
          <a:srcRect l="71258" t="36429"/>
          <a:stretch/>
        </p:blipFill>
        <p:spPr>
          <a:xfrm>
            <a:off x="10725175" y="4870484"/>
            <a:ext cx="1607172" cy="2093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60" y="1470213"/>
            <a:ext cx="12393608" cy="34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3292" y="2167235"/>
            <a:ext cx="8751114" cy="13828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ln/>
                <a:solidFill>
                  <a:srgbClr val="DD7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CÁC EM!</a:t>
            </a:r>
            <a:endParaRPr lang="en-US" sz="7200" b="1" dirty="0">
              <a:ln/>
              <a:solidFill>
                <a:srgbClr val="DD7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27502" y="1267678"/>
            <a:ext cx="9360418" cy="226325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F_Bài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4:</a:t>
            </a:r>
            <a:r>
              <a:rPr lang="en-US" altLang="vi-VN" sz="5400" b="1" i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vi-VN" sz="5400" b="1" i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vi-VN" sz="4800" b="1" dirty="0">
                <a:latin typeface="Times New Roman" panose="02020603050405020304" charset="0"/>
                <a:cs typeface="Times New Roman" panose="02020603050405020304" charset="0"/>
              </a:rPr>
              <a:t>TẠO CHƯƠNG TRÌNH </a:t>
            </a:r>
            <a:r>
              <a:rPr lang="en-US" altLang="vi-VN" sz="4800" b="1" dirty="0" smtClean="0">
                <a:latin typeface="Times New Roman" panose="02020603050405020304" charset="0"/>
                <a:cs typeface="Times New Roman" panose="02020603050405020304" charset="0"/>
              </a:rPr>
              <a:t>CÓ </a:t>
            </a:r>
            <a:r>
              <a:rPr lang="en-US" altLang="vi-VN" sz="4800" b="1" dirty="0">
                <a:latin typeface="Times New Roman" panose="02020603050405020304" charset="0"/>
                <a:cs typeface="Times New Roman" panose="02020603050405020304" charset="0"/>
              </a:rPr>
              <a:t>NHIỀU NHÂN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5613" y="52251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069882" y="5264057"/>
                <a:ext cx="3874260" cy="79057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KHÁM PHÁ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91508" y="559629"/>
            <a:ext cx="971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</a:rPr>
              <a:t> 1: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32" y="2817439"/>
            <a:ext cx="11888968" cy="390620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658794" y="1688123"/>
            <a:ext cx="9045526" cy="661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171114" y="2162353"/>
            <a:ext cx="953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Tương</a:t>
            </a:r>
            <a:r>
              <a:rPr lang="en-US" sz="2800" dirty="0" smtClean="0"/>
              <a:t> </a:t>
            </a:r>
            <a:r>
              <a:rPr lang="en-US" sz="2800" dirty="0" err="1" smtClean="0"/>
              <a:t>tự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Jordyn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đổi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Bích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 THÊM, XÓA, ĐỔI TÊN NHÂN VẬT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71114" y="1158567"/>
            <a:ext cx="9716086" cy="954107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lượt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ở </a:t>
            </a:r>
            <a:r>
              <a:rPr lang="en-US" sz="2800" dirty="0" err="1" smtClean="0"/>
              <a:t>Hình</a:t>
            </a:r>
            <a:r>
              <a:rPr lang="en-US" sz="2800" dirty="0" smtClean="0"/>
              <a:t> 2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xóa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Mèo</a:t>
            </a:r>
            <a:r>
              <a:rPr lang="en-US" sz="2800" dirty="0" smtClean="0"/>
              <a:t>,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Ben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đổi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60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75914" y="112748"/>
            <a:ext cx="971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</a:rPr>
              <a:t> 1: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14351" y="971877"/>
            <a:ext cx="9716086" cy="1077218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5" y="2321029"/>
            <a:ext cx="4667901" cy="4565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298" y="2292672"/>
            <a:ext cx="4696480" cy="45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1223461" y="801523"/>
            <a:ext cx="9450902" cy="5059918"/>
          </a:xfrm>
          <a:prstGeom prst="cloudCallout">
            <a:avLst>
              <a:gd name="adj1" fmla="val -42113"/>
              <a:gd name="adj2" fmla="val 77740"/>
            </a:avLst>
          </a:prstGeom>
          <a:solidFill>
            <a:schemeClr val="bg1"/>
          </a:solidFill>
          <a:ln w="28575">
            <a:solidFill>
              <a:srgbClr val="FF5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-468313" algn="ctr">
              <a:lnSpc>
                <a:spcPct val="120000"/>
              </a:lnSpc>
              <a:spcAft>
                <a:spcPts val="800"/>
              </a:spcAft>
            </a:pP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Scratch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Ta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Ta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1" y="4877568"/>
            <a:ext cx="2004033" cy="19804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82502" y="97226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THÊM, XÓA, ĐỔI TÊN NHÂN VẬT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THÊM, XÓA, ĐỔI TÊN NHÂN VẬT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3451" y="683882"/>
            <a:ext cx="9594380" cy="4915060"/>
            <a:chOff x="732448" y="1474976"/>
            <a:chExt cx="4350571" cy="4950201"/>
          </a:xfrm>
        </p:grpSpPr>
        <p:grpSp>
          <p:nvGrpSpPr>
            <p:cNvPr id="6" name="Group 5"/>
            <p:cNvGrpSpPr/>
            <p:nvPr/>
          </p:nvGrpSpPr>
          <p:grpSpPr>
            <a:xfrm>
              <a:off x="732448" y="1474976"/>
              <a:ext cx="4350571" cy="4151735"/>
              <a:chOff x="33112" y="1491183"/>
              <a:chExt cx="5640011" cy="4449811"/>
            </a:xfrm>
          </p:grpSpPr>
          <p:sp>
            <p:nvSpPr>
              <p:cNvPr id="8" name="矩形 76"/>
              <p:cNvSpPr/>
              <p:nvPr/>
            </p:nvSpPr>
            <p:spPr>
              <a:xfrm>
                <a:off x="33112" y="1491183"/>
                <a:ext cx="5640011" cy="4449811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lIns="136083" tIns="68040" rIns="136083" bIns="6804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3341" y="1909551"/>
                <a:ext cx="5479554" cy="204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282575" algn="just">
                  <a:lnSpc>
                    <a:spcPct val="130000"/>
                  </a:lnSpc>
                  <a:spcAft>
                    <a:spcPts val="800"/>
                  </a:spcAft>
                </a:pPr>
                <a:r>
                  <a:rPr lang="vi-VN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Chương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Scratch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xóa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khấu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xóa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theo.</a:t>
                </a:r>
                <a:endParaRPr lang="en-US" sz="30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757" y="5408710"/>
              <a:ext cx="591549" cy="1016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69931" y="3070922"/>
            <a:ext cx="945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TẠO CHƯƠNG TRÌNH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CUỘC THI CHẠY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954" y="1141493"/>
            <a:ext cx="4578028" cy="4109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6311" y="1262074"/>
            <a:ext cx="2610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 BẢN: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954" y="1933026"/>
            <a:ext cx="4578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CC"/>
                </a:solidFill>
              </a:rPr>
              <a:t>Cuộc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thi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chạy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có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hai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nhân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vật</a:t>
            </a:r>
            <a:r>
              <a:rPr lang="en-US" sz="3200" dirty="0" smtClean="0">
                <a:solidFill>
                  <a:srgbClr val="0000CC"/>
                </a:solidFill>
              </a:rPr>
              <a:t> An </a:t>
            </a:r>
            <a:r>
              <a:rPr lang="en-US" sz="3200" dirty="0" err="1" smtClean="0">
                <a:solidFill>
                  <a:srgbClr val="0000CC"/>
                </a:solidFill>
              </a:rPr>
              <a:t>và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Bích</a:t>
            </a:r>
            <a:r>
              <a:rPr lang="en-US" sz="3200" dirty="0" smtClean="0">
                <a:solidFill>
                  <a:srgbClr val="0000CC"/>
                </a:solidFill>
              </a:rPr>
              <a:t>. </a:t>
            </a:r>
            <a:r>
              <a:rPr lang="en-US" sz="3200" dirty="0" err="1" smtClean="0">
                <a:solidFill>
                  <a:srgbClr val="0000CC"/>
                </a:solidFill>
              </a:rPr>
              <a:t>Khi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người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chơi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gõ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phím</a:t>
            </a:r>
            <a:r>
              <a:rPr lang="en-US" sz="3200" dirty="0" smtClean="0">
                <a:solidFill>
                  <a:srgbClr val="0000CC"/>
                </a:solidFill>
              </a:rPr>
              <a:t> “a” </a:t>
            </a:r>
            <a:r>
              <a:rPr lang="en-US" sz="3200" dirty="0" err="1" smtClean="0">
                <a:solidFill>
                  <a:srgbClr val="0000CC"/>
                </a:solidFill>
              </a:rPr>
              <a:t>thì</a:t>
            </a:r>
            <a:r>
              <a:rPr lang="en-US" sz="3200" dirty="0" smtClean="0">
                <a:solidFill>
                  <a:srgbClr val="0000CC"/>
                </a:solidFill>
              </a:rPr>
              <a:t> An di </a:t>
            </a:r>
            <a:r>
              <a:rPr lang="en-US" sz="3200" dirty="0" err="1" smtClean="0">
                <a:solidFill>
                  <a:srgbClr val="0000CC"/>
                </a:solidFill>
              </a:rPr>
              <a:t>chuyển</a:t>
            </a:r>
            <a:r>
              <a:rPr lang="en-US" sz="3200" dirty="0" smtClean="0">
                <a:solidFill>
                  <a:srgbClr val="0000CC"/>
                </a:solidFill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</a:rPr>
              <a:t>bước</a:t>
            </a:r>
            <a:r>
              <a:rPr lang="en-US" sz="3200" dirty="0" smtClean="0">
                <a:solidFill>
                  <a:srgbClr val="0000CC"/>
                </a:solidFill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</a:rPr>
              <a:t>gõ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phím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“b” </a:t>
            </a:r>
            <a:r>
              <a:rPr lang="en-US" sz="3200" dirty="0" err="1" smtClean="0">
                <a:solidFill>
                  <a:srgbClr val="0000CC"/>
                </a:solidFill>
              </a:rPr>
              <a:t>thì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Bích</a:t>
            </a:r>
            <a:r>
              <a:rPr lang="en-US" sz="3200" dirty="0" smtClean="0">
                <a:solidFill>
                  <a:srgbClr val="0000CC"/>
                </a:solidFill>
              </a:rPr>
              <a:t> di </a:t>
            </a:r>
            <a:r>
              <a:rPr lang="en-US" sz="3200" dirty="0" err="1" smtClean="0">
                <a:solidFill>
                  <a:srgbClr val="0000CC"/>
                </a:solidFill>
              </a:rPr>
              <a:t>chuyển</a:t>
            </a:r>
            <a:r>
              <a:rPr lang="en-US" sz="3200" dirty="0" smtClean="0">
                <a:solidFill>
                  <a:srgbClr val="0000CC"/>
                </a:solidFill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</a:rPr>
              <a:t>bước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" name="Oval 5">
            <a:hlinkClick r:id="rId2" action="ppaction://hlinkfile"/>
          </p:cNvPr>
          <p:cNvSpPr/>
          <p:nvPr/>
        </p:nvSpPr>
        <p:spPr>
          <a:xfrm>
            <a:off x="1319349" y="5771547"/>
            <a:ext cx="3357154" cy="979715"/>
          </a:xfrm>
          <a:prstGeom prst="ellipse">
            <a:avLst/>
          </a:prstGeom>
          <a:solidFill>
            <a:srgbClr val="EE91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 HƯỚNG DẪN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92" y="646833"/>
            <a:ext cx="6197508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Widescreen</PresentationFormat>
  <Paragraphs>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Bookman Old Style</vt:lpstr>
      <vt:lpstr>Calibri</vt:lpstr>
      <vt:lpstr>Cambria</vt:lpstr>
      <vt:lpstr>Montserrat Alternates Black</vt:lpstr>
      <vt:lpstr>Segoe UI</vt:lpstr>
      <vt:lpstr>Tahoma</vt:lpstr>
      <vt:lpstr>Times New Roman</vt:lpstr>
      <vt:lpstr>Verdana</vt:lpstr>
      <vt:lpstr>Wingdings</vt:lpstr>
      <vt:lpstr>幼圆</vt:lpstr>
      <vt:lpstr>仓耳今楷05-6763 W05</vt:lpstr>
      <vt:lpstr>Trở lại Trường học 16x9</vt:lpstr>
      <vt:lpstr>PowerPoint Presentation</vt:lpstr>
      <vt:lpstr>PowerPoint Presentation</vt:lpstr>
      <vt:lpstr>Chủ đề F_Bài 4: TẠO CHƯƠNG TRÌNH CÓ NHIỀU NHÂN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2013-07-31T01:43:00Z</dcterms:created>
  <dcterms:modified xsi:type="dcterms:W3CDTF">2023-07-28T13:54:48Z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