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2" r:id="rId23"/>
    <p:sldId id="301" r:id="rId24"/>
    <p:sldId id="303" r:id="rId25"/>
    <p:sldId id="269" r:id="rId26"/>
  </p:sldIdLst>
  <p:sldSz cx="12192000" cy="6858000"/>
  <p:notesSz cx="6858000" cy="9144000"/>
  <p:embeddedFontLst>
    <p:embeddedFont>
      <p:font typeface="Nunito Black" pitchFamily="2" charset="0"/>
      <p:bold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iCiel Cadena" panose="02000503000000020004" charset="0"/>
      <p:bold r:id="rId31"/>
    </p:embeddedFont>
    <p:embeddedFont>
      <p:font typeface="Sigmar One" panose="00000500000000000000" pitchFamily="2" charset="0"/>
      <p:regular r:id="rId32"/>
    </p:embeddedFont>
    <p:embeddedFont>
      <p:font typeface="Open Sans" panose="020B0606030504020204" pitchFamily="3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#9Slide03 AmpleSoft Bold" panose="020B0604020202020204" pitchFamily="2" charset="0"/>
      <p:regular r:id="rId36"/>
    </p:embeddedFont>
    <p:embeddedFont>
      <p:font typeface="Great Vibes" pitchFamily="2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4D9D-9233-468A-8505-49D52448C5E2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10B3-E174-4467-AEFC-42D29C45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93259-6C62-48FA-B6AF-E3F9ACFDFB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1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1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2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0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6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2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0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2D57E-AF83-4C97-9C0E-9BC6ABE6C7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58D60-7050-4AAF-9383-5EF61D1B1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9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DAD7B-D502-415A-ADF9-F34D4C514A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A9DD6-8E1F-41A7-A95B-A4B8289756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80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38FEA-5FE6-4A17-875F-B057DA3C5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92BC0-0765-4629-9E6A-4D5276491B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13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4FE0-4863-461E-8FDE-C706E6EC0E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4CDF4-4A8A-403B-902B-853B767838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3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D73A-4E33-4D08-9DA4-EB9CBF38F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8F591-86C8-43AF-8EC0-8B8D27480A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87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21125-2B1B-4D59-A8AD-904C10CF57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C6B79-429B-47DC-97D1-A851183B9F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D5367-EE63-435D-BA24-47AB383FEB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725E-B460-4746-8E0D-D0BA8AD68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5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8EB42-F5E5-4D3E-864A-9FC1947C0D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053F6-990B-43DA-9E1B-8731EA08CF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95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D5D58-AF17-423C-AEE2-F320F516B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4E1F2-226F-48AC-9C3A-9C45636BC3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48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47E7B-76A6-4131-AE21-1B99A1DC4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DD90D-B815-4C10-A5E9-A30BACB60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0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666C2-70EF-4F28-A8B5-6E34ACB411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1B5CD-E0AE-48EB-ABB9-02E39F854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4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F1627-F847-4E51-9D56-49E618CCE0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CD4D-D7AA-42DE-A43E-18CFF70FA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82454" y="1549063"/>
            <a:ext cx="10520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20470" y="3253449"/>
            <a:ext cx="8988767" cy="2185214"/>
            <a:chOff x="2437212" y="3253449"/>
            <a:chExt cx="8988767" cy="21852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7212" y="340964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581501" y="3253449"/>
              <a:ext cx="784447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NHIỆT ĐỘ.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ĐƠN VỊ ĐO NHIỆT ĐỘ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64" y="5333583"/>
            <a:ext cx="1455964" cy="1317981"/>
          </a:xfrm>
          <a:prstGeom prst="rect">
            <a:avLst/>
          </a:prstGeom>
        </p:spPr>
      </p:pic>
      <p:pic>
        <p:nvPicPr>
          <p:cNvPr id="10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656855" y="536565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0" y="5438663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2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0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0" y="193356"/>
            <a:ext cx="2689894" cy="9406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49393" y="1535841"/>
            <a:ext cx="8615455" cy="523220"/>
            <a:chOff x="1049393" y="1394840"/>
            <a:chExt cx="8615455" cy="523220"/>
          </a:xfrm>
        </p:grpSpPr>
        <p:sp>
          <p:nvSpPr>
            <p:cNvPr id="2" name="Rectangle 1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167615" y="2392757"/>
            <a:ext cx="8030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OpenSans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thang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kế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mức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ngân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vạch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</a:t>
            </a:r>
            <a:r>
              <a:rPr lang="en-US" sz="2800" baseline="30000" dirty="0">
                <a:solidFill>
                  <a:srgbClr val="0070C0"/>
                </a:solidFill>
                <a:latin typeface="OpenSans"/>
              </a:rPr>
              <a:t>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C.</a:t>
            </a:r>
            <a:endParaRPr lang="en-US" sz="2800" dirty="0">
              <a:solidFill>
                <a:srgbClr val="0070C0"/>
              </a:solidFill>
              <a:latin typeface="OpenSans"/>
            </a:endParaRPr>
          </a:p>
        </p:txBody>
      </p:sp>
      <p:pic>
        <p:nvPicPr>
          <p:cNvPr id="1028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3" y="5129597"/>
            <a:ext cx="1574217" cy="15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72" y="1133960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4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1134" y="1592466"/>
            <a:ext cx="8161066" cy="1856243"/>
            <a:chOff x="1581134" y="3352627"/>
            <a:chExt cx="7022811" cy="1856243"/>
          </a:xfrm>
        </p:grpSpPr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581134" y="3352627"/>
              <a:ext cx="702281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)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Bảng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sau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đây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biết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buổi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ngày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ở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địa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phương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</a:t>
              </a: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23" y="4218132"/>
              <a:ext cx="6392167" cy="99073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463040" y="3571215"/>
            <a:ext cx="8856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5830" y="5596240"/>
            <a:ext cx="9496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10</a:t>
            </a:r>
            <a:r>
              <a:rPr kumimoji="0" lang="vi-V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&lt; 26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nên nhiệt độ không khí ở Sa Pa thấp hơn nhiệt độ không khí ở Lào Cai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49393" y="1052516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463039" y="5120004"/>
            <a:ext cx="1004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• </a:t>
            </a:r>
            <a:r>
              <a:rPr lang="en-US" altLang="en-US" sz="2400" dirty="0" err="1" smtClean="0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Sa Pa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Lào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Cai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nơi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hơn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491956" y="4346666"/>
            <a:ext cx="1025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30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&gt; 26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nên nhiệt độ không khí ở Hà Nội cao hơn nhiệt độ không khí ở Lào Cai.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2561802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OpenSans"/>
                </a:rPr>
                <a:t>để</a:t>
              </a:r>
              <a:r>
                <a:rPr lang="en-US" sz="2800" dirty="0" smtClean="0">
                  <a:solidFill>
                    <a:prstClr val="black"/>
                  </a:solidFill>
                  <a:latin typeface="OpenSan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1134" y="2358833"/>
            <a:ext cx="6427172" cy="2893100"/>
            <a:chOff x="1735194" y="3964900"/>
            <a:chExt cx="6427172" cy="289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9371" y="4572101"/>
              <a:ext cx="4725059" cy="609685"/>
            </a:xfrm>
            <a:prstGeom prst="rect">
              <a:avLst/>
            </a:prstGeom>
          </p:spPr>
        </p:pic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735194" y="3964900"/>
              <a:ext cx="6427172" cy="289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a)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Ví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dụ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: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2400" dirty="0">
                <a:solidFill>
                  <a:srgbClr val="0070C0"/>
                </a:solidFill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Đọc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trên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thang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đo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của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kế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,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mức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thủy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ngân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ở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vạch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chỉ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độ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cơ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thể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là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37 </a:t>
              </a:r>
              <a:r>
                <a:rPr kumimoji="0" lang="en-US" altLang="en-US" sz="2400" b="0" i="0" u="none" strike="noStrike" cap="none" normalizeH="0" baseline="3000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o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C.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/>
              </a:r>
              <a:b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</a:br>
              <a:endParaRPr kumimoji="0" lang="en-US" alt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35" y="3640054"/>
            <a:ext cx="4011248" cy="3059631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7902685" y="1497280"/>
            <a:ext cx="4036766" cy="1487361"/>
          </a:xfrm>
          <a:prstGeom prst="wedgeRoundRectCallout">
            <a:avLst>
              <a:gd name="adj1" fmla="val -36942"/>
              <a:gd name="adj2" fmla="val 140470"/>
              <a:gd name="adj3" fmla="val 16667"/>
            </a:avLst>
          </a:prstGeom>
          <a:noFill/>
          <a:ln>
            <a:solidFill>
              <a:srgbClr val="5B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thấy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1134" y="1872872"/>
            <a:ext cx="6657703" cy="1969747"/>
            <a:chOff x="1581134" y="1872872"/>
            <a:chExt cx="6657703" cy="1969747"/>
          </a:xfrm>
        </p:grpSpPr>
        <p:sp>
          <p:nvSpPr>
            <p:cNvPr id="3" name="Rectangle 2"/>
            <p:cNvSpPr/>
            <p:nvPr/>
          </p:nvSpPr>
          <p:spPr>
            <a:xfrm>
              <a:off x="1581134" y="1872872"/>
              <a:ext cx="6657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b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)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Số?</a:t>
              </a:r>
            </a:p>
            <a:p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Dựa vào kết quả đo nhiệt độ của các bạn mà bác sĩ đã nêu (như hình vẽ):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Việt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Nam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C.</a:t>
              </a:r>
              <a:endParaRPr lang="vi-VN" sz="2400" dirty="0">
                <a:solidFill>
                  <a:srgbClr val="0070C0"/>
                </a:solidFill>
                <a:latin typeface="OpenSan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680503" y="2984641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54525" y="3437490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96269" y="4498032"/>
            <a:ext cx="5468983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sĩ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nêu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điền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chỗ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trống</a:t>
            </a:r>
            <a:r>
              <a:rPr lang="en-US" sz="2000" b="1" dirty="0" smtClean="0">
                <a:solidFill>
                  <a:srgbClr val="002060"/>
                </a:solidFill>
                <a:latin typeface="OpenSans"/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4364" y="2935123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0503" y="3455147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4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830997"/>
            <a:chOff x="1049393" y="1394840"/>
            <a:chExt cx="8615455" cy="830997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638" y="2083901"/>
            <a:ext cx="4925112" cy="89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7005" y="3138531"/>
            <a:ext cx="8297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7005" y="3969528"/>
            <a:ext cx="6607836" cy="1328023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sáng là 27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trưa là 36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đêm là 15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2574" y="5706964"/>
            <a:ext cx="8606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15 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36 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005" y="5257475"/>
            <a:ext cx="9394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OpenSans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?</a:t>
            </a:r>
            <a:endParaRPr lang="en-US" sz="2400" dirty="0">
              <a:solidFill>
                <a:srgbClr val="00206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85670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90723" y="2969849"/>
            <a:ext cx="6383383" cy="1328023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sánh nhiệt độ cơ thể của ba người với 37 </a:t>
            </a:r>
            <a:r>
              <a:rPr lang="vi-VN" sz="2400" b="1" baseline="300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C rồi trả lời câu hỏi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3" y="4500374"/>
            <a:ext cx="2759953" cy="2293136"/>
          </a:xfrm>
          <a:prstGeom prst="rect">
            <a:avLst/>
          </a:prstGeom>
        </p:spPr>
      </p:pic>
      <p:pic>
        <p:nvPicPr>
          <p:cNvPr id="18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87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3067" y="3335604"/>
            <a:ext cx="8108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có 37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 &lt;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&lt; 39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nên nhiệt độ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39 </a:t>
            </a:r>
            <a:r>
              <a:rPr lang="en-US" sz="2400" b="1" dirty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 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cao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hơn nhiệt độ cơ thể của người bình thường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7939" y="1941804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thời tiết thay đổi, em xem nhiệt kế đo nhiệt độ không khí để biết trời nóng hay lạnh mà mặc quần áo cho phù hợp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16" y="4170321"/>
            <a:ext cx="925615" cy="2512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5" y="4944669"/>
            <a:ext cx="1991003" cy="170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187" y="4977490"/>
            <a:ext cx="1861909" cy="1705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87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lang="vi-V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7597" y="2022412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thấy người sốt nóng, khó chịu, em hãy nhờ người lớn 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ụ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 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 kế đo nhiệt độ cơ thể để được thăm khám kịp thời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  <p:pic>
        <p:nvPicPr>
          <p:cNvPr id="32772" name="Picture 4" descr="Cách lựa chọn nhiệt kế điện tử đo ở tai và trán thông thái - Website chính  thức của Omron tại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5" y="4894246"/>
            <a:ext cx="1951046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48" l="4348" r="96990">
                        <a14:foregroundMark x1="68227" y1="32620" x2="68227" y2="32620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20401" y1="74866" x2="20401" y2="74866"/>
                        <a14:foregroundMark x1="77592" y1="11230" x2="77592" y2="11230"/>
                        <a14:foregroundMark x1="19732" y1="74866" x2="77592" y2="10695"/>
                        <a14:foregroundMark x1="19064" y1="65241" x2="19064" y2="65241"/>
                        <a14:foregroundMark x1="19064" y1="67914" x2="74247" y2="11230"/>
                        <a14:foregroundMark x1="23746" y1="79144" x2="23746" y2="79144"/>
                        <a14:foregroundMark x1="94983" y1="10160" x2="94983" y2="10160"/>
                        <a14:foregroundMark x1="23746" y1="78610" x2="94314" y2="8556"/>
                        <a14:foregroundMark x1="93311" y1="19786" x2="93311" y2="19786"/>
                        <a14:foregroundMark x1="29431" y1="80214" x2="29431" y2="80214"/>
                        <a14:foregroundMark x1="29431" y1="80214" x2="92308" y2="19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23" y="4717630"/>
            <a:ext cx="2848373" cy="1781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74" b="89450" l="48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311" y="5051392"/>
            <a:ext cx="3726578" cy="16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43204" y="5337905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829" y="404949"/>
            <a:ext cx="297833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 dirty="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541338"/>
            <a:ext cx="1955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97163"/>
            <a:ext cx="25034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E7E6E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400"/>
            <a:ext cx="28956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149225"/>
            <a:ext cx="39433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25908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24000"/>
            <a:ext cx="34496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524000"/>
            <a:ext cx="32543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465513"/>
            <a:ext cx="8153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088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541963"/>
            <a:ext cx="2109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636713" y="1009650"/>
            <a:ext cx="96996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900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100ml – 20ml = ?</a:t>
              </a:r>
              <a:endParaRPr lang="en-US" sz="3600" dirty="0">
                <a:solidFill>
                  <a:srgbClr val="00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7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90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4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9062751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70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1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4226945" y="5635627"/>
              <a:ext cx="1311044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3 AmpleSoft Bold" pitchFamily="2" charset="0"/>
                </a:rPr>
                <a:t>50 ml</a:t>
              </a:r>
              <a:endPara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28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9034669" y="5635627"/>
              <a:ext cx="1311357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80 ml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5754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82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2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21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3600" dirty="0" smtClean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12ml </a:t>
              </a: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 3 = </a:t>
              </a:r>
              <a:r>
                <a:rPr lang="en-US" sz="3600" dirty="0" smtClean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600" dirty="0">
                <a:solidFill>
                  <a:srgbClr val="00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9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36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6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4"/>
            <p:cNvSpPr txBox="1">
              <a:spLocks noChangeArrowheads="1"/>
            </p:cNvSpPr>
            <p:nvPr/>
          </p:nvSpPr>
          <p:spPr bwMode="auto">
            <a:xfrm>
              <a:off x="9062750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66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3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35"/>
            <p:cNvSpPr txBox="1">
              <a:spLocks noChangeArrowheads="1"/>
            </p:cNvSpPr>
            <p:nvPr/>
          </p:nvSpPr>
          <p:spPr bwMode="auto">
            <a:xfrm>
              <a:off x="4254991" y="5635627"/>
              <a:ext cx="1254949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 smtClean="0">
                  <a:solidFill>
                    <a:srgbClr val="FF0000"/>
                  </a:solidFill>
                  <a:latin typeface="#9Slide03 AmpleSoft Bold" pitchFamily="2" charset="0"/>
                </a:rPr>
                <a:t>26 ml</a:t>
              </a:r>
              <a:endPara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0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6"/>
            <p:cNvSpPr txBox="1">
              <a:spLocks noChangeArrowheads="1"/>
            </p:cNvSpPr>
            <p:nvPr/>
          </p:nvSpPr>
          <p:spPr bwMode="auto">
            <a:xfrm>
              <a:off x="9062722" y="5635627"/>
              <a:ext cx="1255248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12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48101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924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1000ml – 500ml = ?</a:t>
              </a:r>
              <a:endParaRPr lang="en-US" sz="3600" dirty="0">
                <a:solidFill>
                  <a:srgbClr val="00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3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TextBox 33"/>
            <p:cNvSpPr txBox="1">
              <a:spLocks noChangeArrowheads="1"/>
            </p:cNvSpPr>
            <p:nvPr/>
          </p:nvSpPr>
          <p:spPr bwMode="auto">
            <a:xfrm>
              <a:off x="4529380" y="4084620"/>
              <a:ext cx="1080267" cy="43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300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6" cy="1677987"/>
            <a:chOff x="7167386" y="3353692"/>
            <a:chExt cx="4567937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0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/>
            <p:cNvSpPr txBox="1">
              <a:spLocks noChangeArrowheads="1"/>
            </p:cNvSpPr>
            <p:nvPr/>
          </p:nvSpPr>
          <p:spPr bwMode="auto">
            <a:xfrm>
              <a:off x="9314660" y="4032107"/>
              <a:ext cx="1229693" cy="49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500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7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35"/>
            <p:cNvSpPr txBox="1">
              <a:spLocks noChangeArrowheads="1"/>
            </p:cNvSpPr>
            <p:nvPr/>
          </p:nvSpPr>
          <p:spPr bwMode="auto">
            <a:xfrm>
              <a:off x="4267813" y="5635627"/>
              <a:ext cx="1229305" cy="49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200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4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5" name="TextBox 36"/>
            <p:cNvSpPr txBox="1">
              <a:spLocks noChangeArrowheads="1"/>
            </p:cNvSpPr>
            <p:nvPr/>
          </p:nvSpPr>
          <p:spPr bwMode="auto">
            <a:xfrm>
              <a:off x="9075542" y="5635627"/>
              <a:ext cx="1229598" cy="49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400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797964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5175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PHÁ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9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7" y="191569"/>
            <a:ext cx="2452054" cy="11800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7322" y="1371600"/>
            <a:ext cx="8684063" cy="2967744"/>
            <a:chOff x="1508214" y="1632993"/>
            <a:chExt cx="8684063" cy="29677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2423539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5000173" y="3708185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nguội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7428917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214" y="1632993"/>
              <a:ext cx="7581900" cy="21812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47" y="1907450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727371" y="653143"/>
            <a:ext cx="2677176" cy="1254307"/>
          </a:xfrm>
          <a:prstGeom prst="wedgeRoundRectCallout">
            <a:avLst>
              <a:gd name="adj1" fmla="val 55773"/>
              <a:gd name="adj2" fmla="val 833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lạnh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  <a:endParaRPr lang="en-US" sz="16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22647" y="4563941"/>
            <a:ext cx="8492492" cy="19674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Theo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tin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</a:t>
            </a: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1677" y="6008843"/>
            <a:ext cx="8314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tế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gọn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lại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10.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922" y="5508666"/>
            <a:ext cx="6393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10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10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84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865</Words>
  <Application>Microsoft Office PowerPoint</Application>
  <PresentationFormat>Widescreen</PresentationFormat>
  <Paragraphs>107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Nunito Black</vt:lpstr>
      <vt:lpstr>OpenSans</vt:lpstr>
      <vt:lpstr>Arial Black</vt:lpstr>
      <vt:lpstr>iCiel Cadena</vt:lpstr>
      <vt:lpstr>Arial</vt:lpstr>
      <vt:lpstr>Sigmar One</vt:lpstr>
      <vt:lpstr>Open Sans</vt:lpstr>
      <vt:lpstr>Tahoma</vt:lpstr>
      <vt:lpstr>#9Slide03 AmpleSoft Bold</vt:lpstr>
      <vt:lpstr>Symbol</vt:lpstr>
      <vt:lpstr>Great Vibes</vt:lpstr>
      <vt:lpstr>Calibri Light</vt:lpstr>
      <vt:lpstr>Calibri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2022-03-29T00:16:49Z</dcterms:created>
  <dcterms:modified xsi:type="dcterms:W3CDTF">2022-08-06T10:33:59Z</dcterms:modified>
</cp:coreProperties>
</file>