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  <p:sldMasterId id="2147483702" r:id="rId2"/>
    <p:sldMasterId id="2147483714" r:id="rId3"/>
  </p:sldMasterIdLst>
  <p:notesMasterIdLst>
    <p:notesMasterId r:id="rId40"/>
  </p:notesMasterIdLst>
  <p:sldIdLst>
    <p:sldId id="4295" r:id="rId4"/>
    <p:sldId id="4322" r:id="rId5"/>
    <p:sldId id="4316" r:id="rId6"/>
    <p:sldId id="4317" r:id="rId7"/>
    <p:sldId id="4318" r:id="rId8"/>
    <p:sldId id="4319" r:id="rId9"/>
    <p:sldId id="4320" r:id="rId10"/>
    <p:sldId id="4327" r:id="rId11"/>
    <p:sldId id="4297" r:id="rId12"/>
    <p:sldId id="4326" r:id="rId13"/>
    <p:sldId id="4323" r:id="rId14"/>
    <p:sldId id="4328" r:id="rId15"/>
    <p:sldId id="4299" r:id="rId16"/>
    <p:sldId id="4298" r:id="rId17"/>
    <p:sldId id="4321" r:id="rId18"/>
    <p:sldId id="4307" r:id="rId19"/>
    <p:sldId id="4310" r:id="rId20"/>
    <p:sldId id="4311" r:id="rId21"/>
    <p:sldId id="4325" r:id="rId22"/>
    <p:sldId id="4324" r:id="rId23"/>
    <p:sldId id="4313" r:id="rId24"/>
    <p:sldId id="4314" r:id="rId25"/>
    <p:sldId id="4315" r:id="rId26"/>
    <p:sldId id="4279" r:id="rId27"/>
    <p:sldId id="4280" r:id="rId28"/>
    <p:sldId id="4282" r:id="rId29"/>
    <p:sldId id="4283" r:id="rId30"/>
    <p:sldId id="4284" r:id="rId31"/>
    <p:sldId id="4286" r:id="rId32"/>
    <p:sldId id="4287" r:id="rId33"/>
    <p:sldId id="4288" r:id="rId34"/>
    <p:sldId id="4294" r:id="rId35"/>
    <p:sldId id="4289" r:id="rId36"/>
    <p:sldId id="4290" r:id="rId37"/>
    <p:sldId id="4291" r:id="rId38"/>
    <p:sldId id="4292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Pangolin" panose="020B0604020202020204" charset="0"/>
      <p:regular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Roboto Black" panose="02000000000000000000" pitchFamily="2" charset="0"/>
      <p:bold r:id="rId52"/>
      <p:boldItalic r:id="rId53"/>
    </p:embeddedFont>
    <p:embeddedFont>
      <p:font typeface="Roboto Slab Black" pitchFamily="2" charset="0"/>
      <p:bold r:id="rId5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9D6B"/>
    <a:srgbClr val="B5EFF7"/>
    <a:srgbClr val="EE8944"/>
    <a:srgbClr val="F4AA02"/>
    <a:srgbClr val="EB5C10"/>
    <a:srgbClr val="545C63"/>
    <a:srgbClr val="585F65"/>
    <a:srgbClr val="616870"/>
    <a:srgbClr val="596065"/>
    <a:srgbClr val="E45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6385" autoAdjust="0"/>
  </p:normalViewPr>
  <p:slideViewPr>
    <p:cSldViewPr snapToGrid="0">
      <p:cViewPr varScale="1">
        <p:scale>
          <a:sx n="98" d="100"/>
          <a:sy n="98" d="100"/>
        </p:scale>
        <p:origin x="1308" y="108"/>
      </p:cViewPr>
      <p:guideLst/>
    </p:cSldViewPr>
  </p:slideViewPr>
  <p:outlineViewPr>
    <p:cViewPr>
      <p:scale>
        <a:sx n="100" d="100"/>
        <a:sy n="100" d="100"/>
      </p:scale>
      <p:origin x="0" y="-75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17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đọc</a:t>
            </a:r>
            <a:r>
              <a:rPr lang="en-US" baseline="0"/>
              <a:t> lần lượt các số trên mặt đồng hồ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6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lên chỉ nối số trên 2 đồng hồ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00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lên chỉ nối số trên 2 đồng hồ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898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049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hỏi</a:t>
            </a:r>
            <a:r>
              <a:rPr lang="en-US" baseline="0"/>
              <a:t> HS đây là số mấy? Sau đó chiếu đáp án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07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thảo</a:t>
            </a:r>
            <a:r>
              <a:rPr lang="en-US" baseline="0"/>
              <a:t> luận, nêu ý kiến của nhóm, GV gọi lên đọc từng số. GV bấm vào các ô xanh để hiện đáp án. Có thể cho HS lựa chọn tùy ý số mình biết để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36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358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phổ</a:t>
            </a:r>
            <a:r>
              <a:rPr lang="en-US" baseline="0"/>
              <a:t> biến luật chơi và cho HS chơi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921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trả</a:t>
            </a:r>
            <a:r>
              <a:rPr lang="en-US" baseline="0"/>
              <a:t> lời các câu hỏi. Giải thích thêm về cách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764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trả</a:t>
            </a:r>
            <a:r>
              <a:rPr lang="en-US" baseline="0"/>
              <a:t> lời các câu hỏi. Giải thích thêm về cách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1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trả</a:t>
            </a:r>
            <a:r>
              <a:rPr lang="en-US" baseline="0"/>
              <a:t> lời các câu hỏi. Giải thích thêm về cách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057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081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653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04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3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</a:t>
            </a:r>
            <a:r>
              <a:rPr lang="en-US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nhóm. Gợi ý để HS có những sáng tạo khi lựa chọn vật liệu cho phù hợp với điều kiện cụ thể của nhóm mình: giấy trắng, giấy màu, bìa, giấy xốp, đĩa giấy...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443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 b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 diện các nhóm chia sẻ ý tưởng, các nhóm khác đặt câu hỏi, nhận xét, góp ý cho nhóm bạn</a:t>
            </a:r>
            <a:endParaRPr lang="en-US" sz="11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05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510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560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lựa chọn nguyên liệu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54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88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75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58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63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86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 theo sườn.  Sau đó cùng tham gia trò chơi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phổ biến luật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19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8865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37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09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84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35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71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các</a:t>
            </a:r>
            <a:r>
              <a:rPr lang="en-US" baseline="0"/>
              <a:t> em hãy so sánh tất cả đặc điểm của 2 chiếc đồng hồ trên như: hình dáng, màu sắc, kim chỉ giờ, các số như thế nào? Từ đó khẳng định 2 đồng hồ giống nhau chỉ khác các số hiển thị trên mặt đồng hồ.</a:t>
            </a:r>
          </a:p>
          <a:p>
            <a:r>
              <a:rPr lang="en-US" baseline="0"/>
              <a:t>GV giới thiệu: </a:t>
            </a:r>
            <a:r>
              <a:rPr lang="en-US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 số trên mặt đồng hồ thứ nhất được viết bằng chữ số La Mã.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4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44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6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684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3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63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81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03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256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6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1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9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04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2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3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E125-8AAE-7D79-7FC6-C2E1D55A1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E8965-DF0F-6574-D026-E882535E9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4E5EF-8C57-5055-3DA8-B47F3532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4377-79F8-C72B-6C0B-A0F0DEB8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0C10-E00C-CF1C-061E-EE5A3912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548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7D89-B9E1-FAE0-36F9-F043F19D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C3C26-409B-8A34-566A-6F45BE5DF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D183F-BF53-0F0D-A59D-E077B0722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EE0B9-73EA-8186-267E-548AB31E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6A398-7A4E-D0F2-44F0-F61CE6BB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13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C2DB-579E-A19F-8987-F60F4BB5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F5A5F-914F-A8B3-9B83-C06B113CB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2B112-3508-4EDA-7EF1-252674DE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1A199-04CF-8B61-A3BC-5AE90A80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E356B-8E7D-6D7A-3FD3-4D0329A5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82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17E5-AB8E-EEB3-C3C3-E0737742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3DAA8-B7BE-9A30-678C-0D1718578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854B2-022E-F6C4-8022-C0C5225F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458A8-7322-2E3E-A516-80E976CC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C485F-6D2B-C260-73B0-4782C447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17B2B-FA6C-8612-B4A5-3ABE74DB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24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3980-4333-7826-795E-1CCF540F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DA8EF-8C75-70E1-C219-5A7BB5042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37339-50BD-EF10-2128-76C8CE94B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14F4B-F9C7-A272-4416-2340716A4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30AFC-7E8C-D2CD-867C-25D95F08E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D5FCB-8627-C06C-38F5-5D3EDD40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3A7FC1-FEC4-3545-D658-7BC39CC2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FFFD2-6156-B087-2235-9B1697DC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894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190D-5D16-9D7D-9D8F-ADFFAC03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6B1EA-6957-6A3D-94C9-4AFECAD0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7CFC1-E706-AD74-4317-2EBD860CD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44279-6F01-5AF9-6C3E-1E93FE4B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94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5188B-6F0A-5E55-C94B-4C547F31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A5AC2-D02C-7914-8BC0-0DEDAE63F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9CF85-6187-8E93-9C11-FEA9BECF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2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344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ECFE-41E8-C11C-22AB-A9C48DD2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1896B-92AD-B5DB-F019-69ADEEDB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CABA8-3499-1DDA-F27C-2930E3FC3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17BC6-D321-6E34-84B5-62D8A7D6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92463-5CE7-74F8-56B7-DDBCFD9B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B42BE-CBAD-5C09-E227-32AA8848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26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EF946-EE6E-68D6-BCD2-56FFC1AE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17AE2-74B1-6F7E-3C3B-CE2A868E1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50B18-4225-ECAC-055A-3FF4BCEF9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F39C2-4536-978F-8A1F-BC73FE745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B7C0A-E410-4BFF-A848-E08412B2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C1237-D3D9-50B2-6FDA-285CA3D2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33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1230C-6E06-1D27-D9F5-1507FEF5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24471-A5F8-8C7D-3FE0-C9255990E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467F3-D1FE-C82C-5AFF-9EC1AC43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70216-C340-34DF-B512-B7808C1E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32BA-9723-7E7E-AB6A-B26C45D8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64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DBC793-B78C-DE37-DE8A-FCBB6EEF8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45F69-41ED-DBF8-85E4-CF1048EB8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0EAEB-E199-2574-EA63-E1030690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28464-11AE-04AC-0582-E3B28653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25AE3-5B68-7DCE-454D-6BB1A464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0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2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6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88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7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8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5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4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47EC70-BA6F-12E8-0291-4240ACBF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5D953-902E-0282-A3C4-2F08B30CC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FA383-BA64-B72E-69E3-7BAD52B98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DA85D-25C0-91CC-416F-135F3C738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0CA6F-0830-55A3-4B40-922952408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30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>
            <a:off x="2646455" y="5643221"/>
            <a:ext cx="1354045" cy="582266"/>
          </a:xfrm>
          <a:prstGeom prst="parallelogram">
            <a:avLst/>
          </a:prstGeom>
          <a:solidFill>
            <a:srgbClr val="E45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1822697" y="138539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2836301" y="5712083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" y="703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-250641" y="2415209"/>
            <a:ext cx="5794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ĐỒNG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HỒ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SỬ DỤNG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SỐ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LA MÃ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1DB39-7217-934C-5424-AF5226CB7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83" r="141" b="-213"/>
          <a:stretch/>
        </p:blipFill>
        <p:spPr>
          <a:xfrm>
            <a:off x="4791075" y="1063093"/>
            <a:ext cx="7400925" cy="4958255"/>
          </a:xfrm>
          <a:prstGeom prst="roundRect">
            <a:avLst>
              <a:gd name="adj" fmla="val 2877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46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078719" y="294471"/>
            <a:ext cx="403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791984" y="989137"/>
            <a:ext cx="660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đọc to số trên chiếc đồng hồ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77201" y="1828250"/>
            <a:ext cx="3959158" cy="3959159"/>
            <a:chOff x="7920189" y="1943629"/>
            <a:chExt cx="3959158" cy="39591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2511" t="2547" r="3448" b="3414"/>
            <a:stretch/>
          </p:blipFill>
          <p:spPr>
            <a:xfrm>
              <a:off x="7920189" y="1943629"/>
              <a:ext cx="3959158" cy="3959159"/>
            </a:xfrm>
            <a:prstGeom prst="ellipse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8324583" y="2356384"/>
              <a:ext cx="3153042" cy="3168116"/>
            </a:xfrm>
            <a:prstGeom prst="ellipse">
              <a:avLst/>
            </a:prstGeom>
            <a:gradFill flip="none" rotWithShape="1">
              <a:gsLst>
                <a:gs pos="65473">
                  <a:srgbClr val="3C3F43"/>
                </a:gs>
                <a:gs pos="90242">
                  <a:srgbClr val="545C63"/>
                </a:gs>
                <a:gs pos="41000">
                  <a:schemeClr val="bg2">
                    <a:lumMod val="10000"/>
                  </a:schemeClr>
                </a:gs>
                <a:gs pos="100000">
                  <a:schemeClr val="bg2">
                    <a:lumMod val="25000"/>
                    <a:tint val="44500"/>
                    <a:satMod val="160000"/>
                  </a:schemeClr>
                </a:gs>
                <a:gs pos="99000">
                  <a:srgbClr val="585F65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9884828" y="2781869"/>
              <a:ext cx="0" cy="11728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9916841" y="3609346"/>
              <a:ext cx="569908" cy="345383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837203" y="3875583"/>
              <a:ext cx="154522" cy="1545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4C31EC-DEE5-84FB-C0AB-7A12906AD2F1}"/>
              </a:ext>
            </a:extLst>
          </p:cNvPr>
          <p:cNvSpPr txBox="1"/>
          <p:nvPr/>
        </p:nvSpPr>
        <p:spPr>
          <a:xfrm>
            <a:off x="6462147" y="232144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B92DB3-14D0-1DD4-62B4-A448384FFD5D}"/>
              </a:ext>
            </a:extLst>
          </p:cNvPr>
          <p:cNvSpPr txBox="1"/>
          <p:nvPr/>
        </p:nvSpPr>
        <p:spPr>
          <a:xfrm>
            <a:off x="6990865" y="2759342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76902B-3030-CD50-9C4E-825B7BE3F171}"/>
              </a:ext>
            </a:extLst>
          </p:cNvPr>
          <p:cNvSpPr txBox="1"/>
          <p:nvPr/>
        </p:nvSpPr>
        <p:spPr>
          <a:xfrm>
            <a:off x="7142171" y="3449428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E4962-3F43-A957-2905-CD15D093999B}"/>
              </a:ext>
            </a:extLst>
          </p:cNvPr>
          <p:cNvSpPr txBox="1"/>
          <p:nvPr/>
        </p:nvSpPr>
        <p:spPr>
          <a:xfrm>
            <a:off x="6990865" y="4139514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B5CA43-DBF1-F69F-4E2A-F9EEF9CE9721}"/>
              </a:ext>
            </a:extLst>
          </p:cNvPr>
          <p:cNvSpPr txBox="1"/>
          <p:nvPr/>
        </p:nvSpPr>
        <p:spPr>
          <a:xfrm>
            <a:off x="6518591" y="459836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2653B1-14BB-94A2-1756-0EB0A8AA6F23}"/>
              </a:ext>
            </a:extLst>
          </p:cNvPr>
          <p:cNvSpPr txBox="1"/>
          <p:nvPr/>
        </p:nvSpPr>
        <p:spPr>
          <a:xfrm>
            <a:off x="5813240" y="481292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0CA6BA-9906-4546-C053-929F79A571A0}"/>
              </a:ext>
            </a:extLst>
          </p:cNvPr>
          <p:cNvSpPr txBox="1"/>
          <p:nvPr/>
        </p:nvSpPr>
        <p:spPr>
          <a:xfrm>
            <a:off x="5153843" y="459836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6CD8BC-09BF-E75C-D9E9-BA508E67FE97}"/>
              </a:ext>
            </a:extLst>
          </p:cNvPr>
          <p:cNvSpPr txBox="1"/>
          <p:nvPr/>
        </p:nvSpPr>
        <p:spPr>
          <a:xfrm>
            <a:off x="4595545" y="4108364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11972-B528-B162-C0ED-2CC6DF02E1AB}"/>
              </a:ext>
            </a:extLst>
          </p:cNvPr>
          <p:cNvSpPr txBox="1"/>
          <p:nvPr/>
        </p:nvSpPr>
        <p:spPr>
          <a:xfrm>
            <a:off x="4428427" y="3358531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E2D930-DD45-F7E1-279E-91F69A5D2B62}"/>
              </a:ext>
            </a:extLst>
          </p:cNvPr>
          <p:cNvSpPr txBox="1"/>
          <p:nvPr/>
        </p:nvSpPr>
        <p:spPr>
          <a:xfrm>
            <a:off x="4664375" y="2781219"/>
            <a:ext cx="7755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F6CDF2-1041-2549-85FF-3563DF55A310}"/>
              </a:ext>
            </a:extLst>
          </p:cNvPr>
          <p:cNvSpPr txBox="1"/>
          <p:nvPr/>
        </p:nvSpPr>
        <p:spPr>
          <a:xfrm>
            <a:off x="5153391" y="2407325"/>
            <a:ext cx="7534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0BB820-2BF4-A42E-0624-FE4B974BA114}"/>
              </a:ext>
            </a:extLst>
          </p:cNvPr>
          <p:cNvSpPr txBox="1"/>
          <p:nvPr/>
        </p:nvSpPr>
        <p:spPr>
          <a:xfrm>
            <a:off x="5672986" y="2088508"/>
            <a:ext cx="1081608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77471" y="2195903"/>
            <a:ext cx="320713" cy="3133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2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02318 4.44444E-6 C 0.03346 4.44444E-6 0.04635 0.02476 0.04635 0.0449 L 0.04635 0.08981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449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35 0.08981 L 0.05638 0.08981 C 0.06094 0.08981 0.06667 0.12453 0.06667 0.153 L 0.06667 0.2166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634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0.21666 L 0.06042 0.21666 C 0.05768 0.21666 0.0543 0.24699 0.0543 0.27175 L 0.0543 0.32754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55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3 0.32755 L 0.0263 0.32755 C 0.0138 0.32755 -0.00143 0.35278 -0.00143 0.37338 L -0.00143 0.41944 " pathEditMode="relative" rAng="0" ptsTypes="AAAA">
                                      <p:cBhvr>
                                        <p:cTn id="7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41944 L -0.03841 0.41944 C -0.05507 0.41944 -0.07526 0.43032 -0.07526 0.43912 L -0.07526 0.45926 " pathEditMode="relative" rAng="0" ptsTypes="AA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99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0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26 0.45926 L -0.11119 0.45926 C -0.12734 0.45926 -0.147 0.44815 -0.147 0.43935 L -0.147 0.41944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199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0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 0.41944 L -0.16953 0.41944 C -0.17969 0.41944 -0.19206 0.3949 -0.19206 0.37523 L -0.19206 0.33148 " pathEditMode="relative" rAng="0" ptsTypes="AAAA">
                                      <p:cBhvr>
                                        <p:cTn id="1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439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0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06 0.33148 L -0.20117 0.33148 C -0.20508 0.33148 -0.21003 0.29676 -0.21003 0.26875 L -0.21003 0.20625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627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0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03 0.20625 L -0.20026 0.20625 C -0.19597 0.20625 -0.1905 0.175 -0.1905 0.14931 L -0.1905 0.09236 " pathEditMode="relative" rAng="0" ptsTypes="AAAA">
                                      <p:cBhvr>
                                        <p:cTn id="1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5694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49 0.09236 L -0.13802 -0.00301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722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02 -0.00301 L -0.07344 -0.0338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1921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6" grpId="6" animBg="1"/>
      <p:bldP spid="36" grpId="7" animBg="1"/>
      <p:bldP spid="36" grpId="8" animBg="1"/>
      <p:bldP spid="36" grpId="9" animBg="1"/>
      <p:bldP spid="36" grpId="10" animBg="1"/>
      <p:bldP spid="36" grpId="11" animBg="1"/>
      <p:bldP spid="36" grpId="12" animBg="1"/>
      <p:bldP spid="36" grpId="1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88855" y="294471"/>
            <a:ext cx="403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021297" y="813510"/>
            <a:ext cx="6152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thứ tự các số trên 2 chiếc đồng hồ, </a:t>
            </a:r>
          </a:p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nối các số tương ứng với nhau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32" t="2544" r="3620" b="3184"/>
          <a:stretch/>
        </p:blipFill>
        <p:spPr>
          <a:xfrm>
            <a:off x="663884" y="1859665"/>
            <a:ext cx="3929974" cy="396888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1" t="2547" r="3448" b="3414"/>
          <a:stretch/>
        </p:blipFill>
        <p:spPr>
          <a:xfrm>
            <a:off x="6348700" y="1869391"/>
            <a:ext cx="3959158" cy="3959159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513EA9-7A38-689E-C395-4849302629E2}"/>
              </a:ext>
            </a:extLst>
          </p:cNvPr>
          <p:cNvSpPr txBox="1"/>
          <p:nvPr/>
        </p:nvSpPr>
        <p:spPr>
          <a:xfrm>
            <a:off x="988758" y="6164857"/>
            <a:ext cx="3071260" cy="51077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just"/>
            <a:r>
              <a:rPr lang="vi-VN">
                <a:solidFill>
                  <a:srgbClr val="002060"/>
                </a:solidFill>
              </a:rPr>
              <a:t>ĐỒNG HỒ SỐ LA MÃ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84077" y="2497460"/>
            <a:ext cx="389550" cy="39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21297" y="2399128"/>
            <a:ext cx="470932" cy="49166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4219 0.075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377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04218 0.075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0.07547 L 0.05898 0.17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479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0.07546 L 0.05898 0.171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8 0.1713 L 0.04297 0.2719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502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8 0.17129 L 0.04297 0.2719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0.27199 L 0.00143 0.341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347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0.27199 L 0.00143 0.3414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34144 L -0.05352 0.3682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134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34143 L -0.05352 0.3682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36829 L -0.10938 0.3400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-141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36829 L -0.10938 0.3400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38 0.34005 L -0.14857 0.2719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40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38 0.34004 L -0.14857 0.2719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57 0.27199 L -0.16602 0.1726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497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57 0.27199 L -0.16601 0.172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02 0.17269 L -0.14375 0.0689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518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02 0.17268 L -0.14375 0.06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5 0.06899 L -0.10729 -0.0004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347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5 0.06898 L -0.10729 -0.000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29 -0.00046 L -0.05443 -0.0263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-129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29 -0.00046 L -0.0517 -0.0215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20" grpId="0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6" grpId="10" animBg="1"/>
      <p:bldP spid="16" grpId="11" animBg="1"/>
      <p:bldP spid="16" grpId="12" animBg="1"/>
      <p:bldP spid="16" grpId="13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7" grpId="8" animBg="1"/>
      <p:bldP spid="17" grpId="9" animBg="1"/>
      <p:bldP spid="17" grpId="10" animBg="1"/>
      <p:bldP spid="17" grpId="11" animBg="1"/>
      <p:bldP spid="17" grpId="12" animBg="1"/>
      <p:bldP spid="17" grpId="1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032" t="2544" r="3620" b="3184"/>
          <a:stretch/>
        </p:blipFill>
        <p:spPr>
          <a:xfrm>
            <a:off x="5140653" y="429500"/>
            <a:ext cx="3059117" cy="3089406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8412480" y="2961111"/>
            <a:ext cx="3263692" cy="1521498"/>
          </a:xfrm>
          <a:prstGeom prst="wedgeRoundRectCallout">
            <a:avLst>
              <a:gd name="adj1" fmla="val 28825"/>
              <a:gd name="adj2" fmla="val 8390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26780" y="2982035"/>
            <a:ext cx="3149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có muốn cùng làm một chiếc đồng hồ sử dụng số La Mã không?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3539" y="137113"/>
            <a:ext cx="2808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FBB60D-9DF8-96A8-BB1C-43E80D4A9DB1}"/>
              </a:ext>
            </a:extLst>
          </p:cNvPr>
          <p:cNvSpPr txBox="1"/>
          <p:nvPr/>
        </p:nvSpPr>
        <p:spPr>
          <a:xfrm>
            <a:off x="1384998" y="3725160"/>
            <a:ext cx="6170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hồ sử dụng chữ số La Mã đảm bảo các yêu cầu sau:</a:t>
            </a:r>
            <a:endParaRPr kumimoji="0" lang="vi-VN" altLang="zh-CN" sz="2400" b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59A7FD-4344-10A8-49BD-C81DF4364356}"/>
              </a:ext>
            </a:extLst>
          </p:cNvPr>
          <p:cNvSpPr txBox="1"/>
          <p:nvPr/>
        </p:nvSpPr>
        <p:spPr>
          <a:xfrm>
            <a:off x="1537398" y="4503533"/>
            <a:ext cx="73475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 sử dụng số La Mã từ 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XII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quay được kim giờ và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 phút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vi-VN" sz="24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 tính thẩm mĩ, sử dụng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 lần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5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7884" y="48787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DC7A4-404E-4999-5ADA-A3EEC21B3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458" y="1072645"/>
            <a:ext cx="8697455" cy="4775715"/>
          </a:xfrm>
          <a:prstGeom prst="roundRect">
            <a:avLst>
              <a:gd name="adj" fmla="val 12678"/>
            </a:avLst>
          </a:prstGeom>
          <a:ln w="28575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030526" y="1604286"/>
            <a:ext cx="3922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0CE7B-D8E7-16F1-E895-A06F70AF5703}"/>
              </a:ext>
            </a:extLst>
          </p:cNvPr>
          <p:cNvSpPr/>
          <p:nvPr/>
        </p:nvSpPr>
        <p:spPr>
          <a:xfrm>
            <a:off x="1623458" y="2597592"/>
            <a:ext cx="473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1, 2, 3, 4, 5, 6, 7, 8, 9, 10, 11, 12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27E02-5A36-FAE7-576A-FD9A1001A6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54" y="2029321"/>
            <a:ext cx="1749425" cy="15824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6ED05F-29BC-3281-7B57-918564E90EC5}"/>
              </a:ext>
            </a:extLst>
          </p:cNvPr>
          <p:cNvCxnSpPr/>
          <p:nvPr/>
        </p:nvCxnSpPr>
        <p:spPr>
          <a:xfrm>
            <a:off x="2032000" y="4239491"/>
            <a:ext cx="2921000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7FBDA1-812E-F4BF-0F7F-8D2DDDA9BE21}"/>
              </a:ext>
            </a:extLst>
          </p:cNvPr>
          <p:cNvCxnSpPr/>
          <p:nvPr/>
        </p:nvCxnSpPr>
        <p:spPr>
          <a:xfrm>
            <a:off x="2752437" y="4230256"/>
            <a:ext cx="2770909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D8488D-1950-7515-9E79-8DB012502ABE}"/>
              </a:ext>
            </a:extLst>
          </p:cNvPr>
          <p:cNvCxnSpPr/>
          <p:nvPr/>
        </p:nvCxnSpPr>
        <p:spPr>
          <a:xfrm>
            <a:off x="3556000" y="4239491"/>
            <a:ext cx="5502275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83A20-A101-514C-2430-85ADA6BA7001}"/>
              </a:ext>
            </a:extLst>
          </p:cNvPr>
          <p:cNvCxnSpPr/>
          <p:nvPr/>
        </p:nvCxnSpPr>
        <p:spPr>
          <a:xfrm flipH="1">
            <a:off x="1871087" y="4239491"/>
            <a:ext cx="2922586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FEA8070-7D05-EB92-ADC0-94F32C632665}"/>
              </a:ext>
            </a:extLst>
          </p:cNvPr>
          <p:cNvCxnSpPr/>
          <p:nvPr/>
        </p:nvCxnSpPr>
        <p:spPr>
          <a:xfrm>
            <a:off x="4137891" y="4230256"/>
            <a:ext cx="4221018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D080CEE-BF93-19F3-AD43-EB754704BF5A}"/>
              </a:ext>
            </a:extLst>
          </p:cNvPr>
          <p:cNvCxnSpPr/>
          <p:nvPr/>
        </p:nvCxnSpPr>
        <p:spPr>
          <a:xfrm flipH="1">
            <a:off x="3556000" y="4230256"/>
            <a:ext cx="2041236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2F587A-5284-B17E-DD53-2B5E58D41EBB}"/>
              </a:ext>
            </a:extLst>
          </p:cNvPr>
          <p:cNvCxnSpPr/>
          <p:nvPr/>
        </p:nvCxnSpPr>
        <p:spPr>
          <a:xfrm flipH="1">
            <a:off x="2752437" y="4239491"/>
            <a:ext cx="3565236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28DAFF-C614-C291-7D70-8A3C3D3AF7ED}"/>
              </a:ext>
            </a:extLst>
          </p:cNvPr>
          <p:cNvCxnSpPr/>
          <p:nvPr/>
        </p:nvCxnSpPr>
        <p:spPr>
          <a:xfrm flipH="1">
            <a:off x="4137891" y="4239491"/>
            <a:ext cx="2834409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B22AD6-96F4-93CB-A83F-D5AA21482799}"/>
              </a:ext>
            </a:extLst>
          </p:cNvPr>
          <p:cNvCxnSpPr/>
          <p:nvPr/>
        </p:nvCxnSpPr>
        <p:spPr>
          <a:xfrm flipH="1">
            <a:off x="6317673" y="4230256"/>
            <a:ext cx="1413164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FF99770-92BA-C64A-E1A7-3EBCF1C97AF0}"/>
              </a:ext>
            </a:extLst>
          </p:cNvPr>
          <p:cNvCxnSpPr/>
          <p:nvPr/>
        </p:nvCxnSpPr>
        <p:spPr>
          <a:xfrm>
            <a:off x="8437419" y="4239491"/>
            <a:ext cx="1445490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FF2F57-FECA-6175-CC7C-B5C3B48183B7}"/>
              </a:ext>
            </a:extLst>
          </p:cNvPr>
          <p:cNvCxnSpPr/>
          <p:nvPr/>
        </p:nvCxnSpPr>
        <p:spPr>
          <a:xfrm flipH="1">
            <a:off x="7730836" y="4230256"/>
            <a:ext cx="1481253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60FBEA8-4F8F-DFBF-B7EE-192F352120D6}"/>
              </a:ext>
            </a:extLst>
          </p:cNvPr>
          <p:cNvCxnSpPr/>
          <p:nvPr/>
        </p:nvCxnSpPr>
        <p:spPr>
          <a:xfrm flipH="1">
            <a:off x="7213600" y="4239491"/>
            <a:ext cx="2669309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643046B-B2D2-4808-94DF-1B9706B6F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344530">
            <a:off x="7280738" y="3035244"/>
            <a:ext cx="311856" cy="2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0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60834" y="1857676"/>
            <a:ext cx="5210330" cy="11687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401674" y="2017466"/>
            <a:ext cx="316346" cy="100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TÌM HIỂU VỀ CÁC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312686" y="1221361"/>
            <a:ext cx="495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số chữ số La Mã thường dùng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1733" y="3370509"/>
            <a:ext cx="576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V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4672" y="4730291"/>
            <a:ext cx="470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X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4296" y="2046889"/>
            <a:ext cx="595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1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2106" y="3354062"/>
            <a:ext cx="739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5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9765" y="4661235"/>
            <a:ext cx="1284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10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0013 0.203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20301 L -0.00208 0.3935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116" grpId="0"/>
      <p:bldP spid="117" grpId="0"/>
      <p:bldP spid="13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0409" y="1994961"/>
            <a:ext cx="11271183" cy="4453965"/>
          </a:xfrm>
          <a:prstGeom prst="roundRect">
            <a:avLst/>
          </a:prstGeom>
          <a:solidFill>
            <a:srgbClr val="EB5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TÌM HIỂU VỀ CÁC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592365" y="1144015"/>
            <a:ext cx="942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cho biết các số La Mã sau tương ứng với số Latinh nào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29658-46DB-FE0E-18E8-C021134A2A93}"/>
              </a:ext>
            </a:extLst>
          </p:cNvPr>
          <p:cNvSpPr txBox="1"/>
          <p:nvPr/>
        </p:nvSpPr>
        <p:spPr>
          <a:xfrm>
            <a:off x="864671" y="3156403"/>
            <a:ext cx="10618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2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3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4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5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6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7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8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9         10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93BB54-BAB7-FF60-CE16-697428C58D1A}"/>
              </a:ext>
            </a:extLst>
          </p:cNvPr>
          <p:cNvSpPr txBox="1"/>
          <p:nvPr/>
        </p:nvSpPr>
        <p:spPr>
          <a:xfrm>
            <a:off x="864671" y="2441644"/>
            <a:ext cx="1073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II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III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IV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VIII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IX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X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AE527A-524A-5249-6C18-D3432FDCC963}"/>
              </a:ext>
            </a:extLst>
          </p:cNvPr>
          <p:cNvSpPr txBox="1"/>
          <p:nvPr/>
        </p:nvSpPr>
        <p:spPr>
          <a:xfrm>
            <a:off x="595165" y="5006831"/>
            <a:ext cx="1088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1 1        12          13           1 4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15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16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17             1 8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        19        20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 Black" pitchFamily="2" charset="0"/>
              <a:ea typeface="Roboto Slab Black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C2B9D-5640-BE7B-948E-1E48677286C3}"/>
              </a:ext>
            </a:extLst>
          </p:cNvPr>
          <p:cNvSpPr txBox="1"/>
          <p:nvPr/>
        </p:nvSpPr>
        <p:spPr>
          <a:xfrm>
            <a:off x="595164" y="4272660"/>
            <a:ext cx="11271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XI  XII  XIII  XIV  XV  XVI  XVII XVIII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XIX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XX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Slab Black" pitchFamily="2" charset="0"/>
              <a:ea typeface="Roboto Slab Black" pitchFamily="2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4895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46560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39781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55843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03915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95437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83472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489518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749608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654551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6719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1014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590792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55843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48172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975219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215883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55629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9796954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10645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495980" y="5987261"/>
            <a:ext cx="495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SỐ LA MÃ TỪ 1 ĐẾN 20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6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4" grpId="0"/>
      <p:bldP spid="15" grpId="0"/>
      <p:bldP spid="16" grpId="0"/>
      <p:bldP spid="17" grpId="0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779642" y="541442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C8664-E861-89D3-9CB8-312C8D5F1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37" y="1281653"/>
            <a:ext cx="10936165" cy="4762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65DF4-5A03-13B6-66C4-8D4B68B13B80}"/>
              </a:ext>
            </a:extLst>
          </p:cNvPr>
          <p:cNvSpPr txBox="1"/>
          <p:nvPr/>
        </p:nvSpPr>
        <p:spPr>
          <a:xfrm>
            <a:off x="1871087" y="3816772"/>
            <a:ext cx="5387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XVII, VIII, V, II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F99E50-C3CD-3B38-ACBA-FF0D93202EB8}"/>
              </a:ext>
            </a:extLst>
          </p:cNvPr>
          <p:cNvSpPr/>
          <p:nvPr/>
        </p:nvSpPr>
        <p:spPr>
          <a:xfrm>
            <a:off x="8463711" y="2613227"/>
            <a:ext cx="470932" cy="491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A4BABE-3B29-125D-E922-0D774F95C475}"/>
              </a:ext>
            </a:extLst>
          </p:cNvPr>
          <p:cNvSpPr/>
          <p:nvPr/>
        </p:nvSpPr>
        <p:spPr>
          <a:xfrm>
            <a:off x="3208143" y="5029440"/>
            <a:ext cx="470932" cy="491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0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657" y="1348563"/>
            <a:ext cx="5274644" cy="5509437"/>
          </a:xfrm>
          <a:prstGeom prst="rect">
            <a:avLst/>
          </a:prstGeom>
          <a:solidFill>
            <a:srgbClr val="F4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773843" y="513850"/>
            <a:ext cx="644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 “AI NHANH HƠN?”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92" y="2012493"/>
            <a:ext cx="5394806" cy="4349806"/>
          </a:xfrm>
          <a:prstGeom prst="hex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9003" y="1678985"/>
            <a:ext cx="509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 spc="-5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</a:t>
            </a:r>
            <a:r>
              <a:rPr lang="en-US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một bộ thẻ số từ 1 đến 20 và hai bộ thẻ số La Mã từ I đến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017" y="2873609"/>
            <a:ext cx="503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bạn làm quản trò giơ một thẻ số bất kì,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chơi tìm và giơ thẻ ghi số La Mã tương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929" y="4437565"/>
            <a:ext cx="498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nào tìm được đúng và nhanh hơn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 được 5 điểm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928" y="5632189"/>
            <a:ext cx="5016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thúc trò chơi, bạn nào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nhiều điểm hơn thì chiến thắng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0246" y="342451"/>
            <a:ext cx="491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GIỜ TRÊN ĐỒNG HỒ</a:t>
            </a: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5701" y="2062937"/>
            <a:ext cx="463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 biết kim đồng hồ đang chỉ vào các số nào?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700" y="2959379"/>
            <a:ext cx="472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hồ, kim dài chỉ số 12, kim ngắn chỉ số 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713" y="1829501"/>
            <a:ext cx="2757874" cy="275787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65701" y="4125710"/>
            <a:ext cx="44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chỉ mấy giờ?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699" y="4969229"/>
            <a:ext cx="515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Đồng hồ chỉ 2 giờ (14 giờ)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D1A4B-46E8-B26D-84C4-D1B211F4B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1" y="2366963"/>
            <a:ext cx="228623" cy="829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439CD-A4B1-441D-7F1C-5A883D77A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261" y="3262818"/>
            <a:ext cx="152377" cy="3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0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0246" y="342451"/>
            <a:ext cx="491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GIỜ TRÊN ĐỒNG HỒ</a:t>
            </a: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5701" y="2062937"/>
            <a:ext cx="463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 biết kim đồng hồ đang chỉ vào các số nào?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700" y="2959379"/>
            <a:ext cx="472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hồ, kim dài chỉ số 3, kim ngắn chỉ vị trí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số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5701" y="4125710"/>
            <a:ext cx="44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chỉ mấy giờ?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700" y="4969229"/>
            <a:ext cx="472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Đồng hồ chỉ 10 giờ 15 phút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E9490-26E8-F950-23C4-58CCFE2D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67" y="2208427"/>
            <a:ext cx="3752255" cy="29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3910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0246" y="342451"/>
            <a:ext cx="491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GIỜ TRÊN ĐỒNG HỒ</a:t>
            </a: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5701" y="2062937"/>
            <a:ext cx="463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 biết kim đồng hồ đang chỉ vào các số nào?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700" y="2959379"/>
            <a:ext cx="515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hồ, kim dài chỉ số 6, kim ngắn chỉ vị trí giữa số 9 và số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5701" y="4125710"/>
            <a:ext cx="44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chỉ mấy giờ?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700" y="4969229"/>
            <a:ext cx="3981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Đồng hồ chỉ 9 giờ 30 phút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C2A64E-BE85-885C-9E05-4228127AC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688" y="2254813"/>
            <a:ext cx="2950955" cy="29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84392" y="64288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B5DEB-77AC-B481-780B-CE03250A2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44" y="1367613"/>
            <a:ext cx="10129357" cy="5285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98004C-7C53-6FDA-5F77-EBD60DF87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896" y="3796147"/>
            <a:ext cx="1813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10 giờ</a:t>
            </a:r>
            <a:r>
              <a:rPr kumimoji="0" lang="en-US" sz="20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15 phút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2C7B570-065B-FE69-B722-941497C6A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484" y="3796147"/>
            <a:ext cx="10738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12 giờ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C67EF9-7B15-959E-8F4A-DBCD972BF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055" y="3796147"/>
            <a:ext cx="22408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10 giờ</a:t>
            </a:r>
            <a:r>
              <a:rPr kumimoji="0" lang="en-US" sz="20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30 phút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5FD3DC-BB6A-4396-74FA-922B90858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9207" y="3796147"/>
            <a:ext cx="8480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 giờ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C15B59E7-64DB-4B1F-F32E-B8D067094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79" y="5000816"/>
            <a:ext cx="35789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I, II, III, IV, VI, VII, VIII, IX, XI, XII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7800935F-6566-AF78-2F68-BB1BC076B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323" y="5452456"/>
            <a:ext cx="19685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IV, V, VI, VII, VIII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95A77528-FAEA-E956-BBB4-B0B3F9E95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79" y="5956828"/>
            <a:ext cx="19685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IX, X, XI, XII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357134" y="195440"/>
            <a:ext cx="524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288295" y="1839592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82" y="3172101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472307" y="2391840"/>
            <a:ext cx="79833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A4,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081" y="3507412"/>
            <a:ext cx="1116989" cy="9478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17" b="94931" l="1919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48" y="4329124"/>
            <a:ext cx="1628150" cy="753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C291FB-87CC-676C-0B57-6E159532A0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16" b="96317" l="6044" r="95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7156" y="2867236"/>
            <a:ext cx="1827964" cy="1772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699C8E-3587-EADB-12D6-3807B3D46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12" b="98088" l="9589" r="89726">
                        <a14:foregroundMark x1="53881" y1="26004" x2="52055" y2="76673"/>
                        <a14:foregroundMark x1="66210" y1="27725" x2="62557" y2="7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71596">
            <a:off x="5277405" y="4004370"/>
            <a:ext cx="1609352" cy="20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6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73972" y="5628766"/>
            <a:ext cx="1058090" cy="981137"/>
            <a:chOff x="12855139" y="5574544"/>
            <a:chExt cx="1058090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12855139" y="5574544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12855139" y="5834279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2" y="8685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737333" y="1331510"/>
            <a:ext cx="1604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7590" y="2636577"/>
            <a:ext cx="4951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SỬ DỤNG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SỐ </a:t>
            </a: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 MÃ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59B41A-E197-942E-091B-3A8B74B63917}"/>
              </a:ext>
            </a:extLst>
          </p:cNvPr>
          <p:cNvGrpSpPr/>
          <p:nvPr/>
        </p:nvGrpSpPr>
        <p:grpSpPr>
          <a:xfrm flipH="1">
            <a:off x="744758" y="2371195"/>
            <a:ext cx="4539187" cy="4319110"/>
            <a:chOff x="4590044" y="1657067"/>
            <a:chExt cx="4539187" cy="4319110"/>
          </a:xfrm>
        </p:grpSpPr>
        <p:sp>
          <p:nvSpPr>
            <p:cNvPr id="10" name="Teardrop 45">
              <a:extLst>
                <a:ext uri="{FF2B5EF4-FFF2-40B4-BE49-F238E27FC236}">
                  <a16:creationId xmlns:a16="http://schemas.microsoft.com/office/drawing/2014/main" id="{1A4D3357-62EF-1F91-3FFC-7BAEDE24A714}"/>
                </a:ext>
              </a:extLst>
            </p:cNvPr>
            <p:cNvSpPr/>
            <p:nvPr/>
          </p:nvSpPr>
          <p:spPr>
            <a:xfrm rot="16400215">
              <a:off x="8068228" y="3766857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" fmla="*/ 284138 w 2275889"/>
                <a:gd name="connsiteY0" fmla="*/ 1007170 h 2164794"/>
                <a:gd name="connsiteX1" fmla="*/ 1280014 w 2275889"/>
                <a:gd name="connsiteY1" fmla="*/ 0 h 2164794"/>
                <a:gd name="connsiteX2" fmla="*/ 2275889 w 2275889"/>
                <a:gd name="connsiteY2" fmla="*/ 0 h 2164794"/>
                <a:gd name="connsiteX3" fmla="*/ 2275889 w 2275889"/>
                <a:gd name="connsiteY3" fmla="*/ 1007170 h 2164794"/>
                <a:gd name="connsiteX4" fmla="*/ 1280013 w 2275889"/>
                <a:gd name="connsiteY4" fmla="*/ 2014340 h 2164794"/>
                <a:gd name="connsiteX5" fmla="*/ 284137 w 2275889"/>
                <a:gd name="connsiteY5" fmla="*/ 1007170 h 2164794"/>
                <a:gd name="connsiteX6" fmla="*/ 284138 w 2275889"/>
                <a:gd name="connsiteY6" fmla="*/ 1007170 h 2164794"/>
                <a:gd name="connsiteX0" fmla="*/ 284138 w 2580689"/>
                <a:gd name="connsiteY0" fmla="*/ 1206867 h 2364491"/>
                <a:gd name="connsiteX1" fmla="*/ 1280014 w 2580689"/>
                <a:gd name="connsiteY1" fmla="*/ 199697 h 2364491"/>
                <a:gd name="connsiteX2" fmla="*/ 2580689 w 2580689"/>
                <a:gd name="connsiteY2" fmla="*/ 0 h 2364491"/>
                <a:gd name="connsiteX3" fmla="*/ 2275889 w 2580689"/>
                <a:gd name="connsiteY3" fmla="*/ 1206867 h 2364491"/>
                <a:gd name="connsiteX4" fmla="*/ 1280013 w 2580689"/>
                <a:gd name="connsiteY4" fmla="*/ 2214037 h 2364491"/>
                <a:gd name="connsiteX5" fmla="*/ 284137 w 2580689"/>
                <a:gd name="connsiteY5" fmla="*/ 1206867 h 2364491"/>
                <a:gd name="connsiteX6" fmla="*/ 284138 w 2580689"/>
                <a:gd name="connsiteY6" fmla="*/ 1206867 h 236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ardrop 45">
              <a:extLst>
                <a:ext uri="{FF2B5EF4-FFF2-40B4-BE49-F238E27FC236}">
                  <a16:creationId xmlns:a16="http://schemas.microsoft.com/office/drawing/2014/main" id="{26473B92-E7AA-07DF-0AA5-CB6A86A5B8F2}"/>
                </a:ext>
              </a:extLst>
            </p:cNvPr>
            <p:cNvSpPr/>
            <p:nvPr/>
          </p:nvSpPr>
          <p:spPr>
            <a:xfrm rot="10800000">
              <a:off x="8068229" y="2789922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" fmla="*/ 284138 w 2275889"/>
                <a:gd name="connsiteY0" fmla="*/ 1007170 h 2164794"/>
                <a:gd name="connsiteX1" fmla="*/ 1280014 w 2275889"/>
                <a:gd name="connsiteY1" fmla="*/ 0 h 2164794"/>
                <a:gd name="connsiteX2" fmla="*/ 2275889 w 2275889"/>
                <a:gd name="connsiteY2" fmla="*/ 0 h 2164794"/>
                <a:gd name="connsiteX3" fmla="*/ 2275889 w 2275889"/>
                <a:gd name="connsiteY3" fmla="*/ 1007170 h 2164794"/>
                <a:gd name="connsiteX4" fmla="*/ 1280013 w 2275889"/>
                <a:gd name="connsiteY4" fmla="*/ 2014340 h 2164794"/>
                <a:gd name="connsiteX5" fmla="*/ 284137 w 2275889"/>
                <a:gd name="connsiteY5" fmla="*/ 1007170 h 2164794"/>
                <a:gd name="connsiteX6" fmla="*/ 284138 w 2275889"/>
                <a:gd name="connsiteY6" fmla="*/ 1007170 h 2164794"/>
                <a:gd name="connsiteX0" fmla="*/ 284138 w 2580689"/>
                <a:gd name="connsiteY0" fmla="*/ 1206867 h 2364491"/>
                <a:gd name="connsiteX1" fmla="*/ 1280014 w 2580689"/>
                <a:gd name="connsiteY1" fmla="*/ 199697 h 2364491"/>
                <a:gd name="connsiteX2" fmla="*/ 2580689 w 2580689"/>
                <a:gd name="connsiteY2" fmla="*/ 0 h 2364491"/>
                <a:gd name="connsiteX3" fmla="*/ 2275889 w 2580689"/>
                <a:gd name="connsiteY3" fmla="*/ 1206867 h 2364491"/>
                <a:gd name="connsiteX4" fmla="*/ 1280013 w 2580689"/>
                <a:gd name="connsiteY4" fmla="*/ 2214037 h 2364491"/>
                <a:gd name="connsiteX5" fmla="*/ 284137 w 2580689"/>
                <a:gd name="connsiteY5" fmla="*/ 1206867 h 2364491"/>
                <a:gd name="connsiteX6" fmla="*/ 284138 w 2580689"/>
                <a:gd name="connsiteY6" fmla="*/ 1206867 h 236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D7977FC0-BD86-D0A5-1B07-0354BBE5DC0F}"/>
                </a:ext>
              </a:extLst>
            </p:cNvPr>
            <p:cNvSpPr/>
            <p:nvPr/>
          </p:nvSpPr>
          <p:spPr>
            <a:xfrm rot="1089030" flipH="1">
              <a:off x="7031489" y="5566274"/>
              <a:ext cx="1020093" cy="409903"/>
            </a:xfrm>
            <a:prstGeom prst="teardrop">
              <a:avLst>
                <a:gd name="adj" fmla="val 1144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CA3D05-2FBE-677E-2749-D71D9D912299}"/>
                </a:ext>
              </a:extLst>
            </p:cNvPr>
            <p:cNvSpPr/>
            <p:nvPr/>
          </p:nvSpPr>
          <p:spPr>
            <a:xfrm>
              <a:off x="6059661" y="1657067"/>
              <a:ext cx="1481875" cy="1481875"/>
            </a:xfrm>
            <a:prstGeom prst="ellipse">
              <a:avLst/>
            </a:pr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78FBF2F-6B68-F2FD-0F50-FDEF699D44C6}"/>
                </a:ext>
              </a:extLst>
            </p:cNvPr>
            <p:cNvSpPr/>
            <p:nvPr/>
          </p:nvSpPr>
          <p:spPr>
            <a:xfrm>
              <a:off x="4906943" y="2328204"/>
              <a:ext cx="3308351" cy="330835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: Shape 32">
              <a:extLst>
                <a:ext uri="{FF2B5EF4-FFF2-40B4-BE49-F238E27FC236}">
                  <a16:creationId xmlns:a16="http://schemas.microsoft.com/office/drawing/2014/main" id="{83D49C1B-E796-1A2C-CDB9-F46438D9E36D}"/>
                </a:ext>
              </a:extLst>
            </p:cNvPr>
            <p:cNvSpPr/>
            <p:nvPr/>
          </p:nvSpPr>
          <p:spPr>
            <a:xfrm>
              <a:off x="4906943" y="2574859"/>
              <a:ext cx="2147028" cy="3033701"/>
            </a:xfrm>
            <a:custGeom>
              <a:avLst/>
              <a:gdLst>
                <a:gd name="connsiteX0" fmla="*/ 787943 w 2147028"/>
                <a:gd name="connsiteY0" fmla="*/ 0 h 3033701"/>
                <a:gd name="connsiteX1" fmla="*/ 826226 w 2147028"/>
                <a:gd name="connsiteY1" fmla="*/ 5843 h 3033701"/>
                <a:gd name="connsiteX2" fmla="*/ 2147028 w 2147028"/>
                <a:gd name="connsiteY2" fmla="*/ 1626412 h 3033701"/>
                <a:gd name="connsiteX3" fmla="*/ 1417717 w 2147028"/>
                <a:gd name="connsiteY3" fmla="*/ 2998081 h 3033701"/>
                <a:gd name="connsiteX4" fmla="*/ 1359085 w 2147028"/>
                <a:gd name="connsiteY4" fmla="*/ 3033701 h 3033701"/>
                <a:gd name="connsiteX5" fmla="*/ 1320802 w 2147028"/>
                <a:gd name="connsiteY5" fmla="*/ 3027858 h 3033701"/>
                <a:gd name="connsiteX6" fmla="*/ 0 w 2147028"/>
                <a:gd name="connsiteY6" fmla="*/ 1407289 h 3033701"/>
                <a:gd name="connsiteX7" fmla="*/ 729311 w 2147028"/>
                <a:gd name="connsiteY7" fmla="*/ 35620 h 3033701"/>
                <a:gd name="connsiteX8" fmla="*/ 787943 w 2147028"/>
                <a:gd name="connsiteY8" fmla="*/ 0 h 303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7028" h="3033701">
                  <a:moveTo>
                    <a:pt x="787943" y="0"/>
                  </a:moveTo>
                  <a:lnTo>
                    <a:pt x="826226" y="5843"/>
                  </a:lnTo>
                  <a:cubicBezTo>
                    <a:pt x="1580006" y="160089"/>
                    <a:pt x="2147028" y="827033"/>
                    <a:pt x="2147028" y="1626412"/>
                  </a:cubicBezTo>
                  <a:cubicBezTo>
                    <a:pt x="2147028" y="2197397"/>
                    <a:pt x="1857731" y="2700813"/>
                    <a:pt x="1417717" y="2998081"/>
                  </a:cubicBezTo>
                  <a:lnTo>
                    <a:pt x="1359085" y="3033701"/>
                  </a:lnTo>
                  <a:lnTo>
                    <a:pt x="1320802" y="3027858"/>
                  </a:lnTo>
                  <a:cubicBezTo>
                    <a:pt x="567022" y="2873612"/>
                    <a:pt x="0" y="2206668"/>
                    <a:pt x="0" y="1407289"/>
                  </a:cubicBezTo>
                  <a:cubicBezTo>
                    <a:pt x="0" y="836304"/>
                    <a:pt x="289297" y="332888"/>
                    <a:pt x="729311" y="35620"/>
                  </a:cubicBezTo>
                  <a:lnTo>
                    <a:pt x="787943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7E117E-D44A-22C3-5EFB-8B850660C3CC}"/>
                </a:ext>
              </a:extLst>
            </p:cNvPr>
            <p:cNvGrpSpPr/>
            <p:nvPr/>
          </p:nvGrpSpPr>
          <p:grpSpPr>
            <a:xfrm>
              <a:off x="4734975" y="3494268"/>
              <a:ext cx="597441" cy="597441"/>
              <a:chOff x="3447431" y="3727722"/>
              <a:chExt cx="597441" cy="59744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81B857D-E917-8BBD-B6AD-89BF19464782}"/>
                  </a:ext>
                </a:extLst>
              </p:cNvPr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CED1C39-CEED-06D3-FA1A-2FDA72540DF9}"/>
                  </a:ext>
                </a:extLst>
              </p:cNvPr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17FFFB6-608C-C454-DA68-3F40AB826A75}"/>
                  </a:ext>
                </a:extLst>
              </p:cNvPr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FEAE0F-5335-7716-61E0-C9D1D7D65E7A}"/>
                </a:ext>
              </a:extLst>
            </p:cNvPr>
            <p:cNvGrpSpPr/>
            <p:nvPr/>
          </p:nvGrpSpPr>
          <p:grpSpPr>
            <a:xfrm>
              <a:off x="5657980" y="3392144"/>
              <a:ext cx="597441" cy="597441"/>
              <a:chOff x="3447431" y="3727722"/>
              <a:chExt cx="597441" cy="59744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77D47DF-CBA4-51A0-4EBE-7452710F6309}"/>
                  </a:ext>
                </a:extLst>
              </p:cNvPr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B1C1FC-4EF6-CE77-EBD4-D923B2E490F6}"/>
                  </a:ext>
                </a:extLst>
              </p:cNvPr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AFE90D7-9AEF-A193-93C9-C07A6E769EF1}"/>
                  </a:ext>
                </a:extLst>
              </p:cNvPr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8DB58EA2-69BF-0BCC-741F-ED82B4DE4715}"/>
                </a:ext>
              </a:extLst>
            </p:cNvPr>
            <p:cNvSpPr/>
            <p:nvPr/>
          </p:nvSpPr>
          <p:spPr>
            <a:xfrm rot="6054053">
              <a:off x="4790700" y="3264135"/>
              <a:ext cx="1364293" cy="1765606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32" y="3194524"/>
            <a:ext cx="2962501" cy="292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56" y="0"/>
            <a:ext cx="4157444" cy="3371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13" y="257344"/>
            <a:ext cx="3377389" cy="29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63173" y="1556958"/>
            <a:ext cx="61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tưởng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 sử dụng số La Mã theo các tiêu chí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295437" y="110424"/>
            <a:ext cx="7789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C3D9BE-4D27-0259-5C72-1C100653E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03" t="11265" r="17615" b="9869"/>
          <a:stretch/>
        </p:blipFill>
        <p:spPr>
          <a:xfrm>
            <a:off x="9345218" y="2942754"/>
            <a:ext cx="2818479" cy="28356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FBB60D-9DF8-96A8-BB1C-43E80D4A9DB1}"/>
              </a:ext>
            </a:extLst>
          </p:cNvPr>
          <p:cNvSpPr txBox="1"/>
          <p:nvPr/>
        </p:nvSpPr>
        <p:spPr>
          <a:xfrm>
            <a:off x="211831" y="2641263"/>
            <a:ext cx="324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BFB89DD-30C9-E2B5-FC45-5D9915324C1F}"/>
              </a:ext>
            </a:extLst>
          </p:cNvPr>
          <p:cNvSpPr/>
          <p:nvPr/>
        </p:nvSpPr>
        <p:spPr>
          <a:xfrm>
            <a:off x="211831" y="3126588"/>
            <a:ext cx="7459015" cy="26869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https://i.ebayimg.com/thumbs/images/g/2SkAAOSwb~9ZbH8K/s-l1200.jpg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A7FD-4344-10A8-49BD-C81DF4364356}"/>
              </a:ext>
            </a:extLst>
          </p:cNvPr>
          <p:cNvSpPr txBox="1"/>
          <p:nvPr/>
        </p:nvSpPr>
        <p:spPr>
          <a:xfrm>
            <a:off x="435579" y="3235419"/>
            <a:ext cx="70115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 sử dụng số La Mã từ 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XII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quay được kim giờ và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 phút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vi-VN" sz="24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 tính thẩm mĩ, sử dụng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 lần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5F3A1-8DB3-ABE7-4F35-024B93896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067" y="4731356"/>
            <a:ext cx="2126644" cy="212664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43767-595D-AEA3-AF4D-1B2655205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27" y="1897589"/>
            <a:ext cx="2462997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3" grpId="0"/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9933906-DAA3-61F6-9649-2BCF0CD4B48C}"/>
              </a:ext>
            </a:extLst>
          </p:cNvPr>
          <p:cNvSpPr/>
          <p:nvPr/>
        </p:nvSpPr>
        <p:spPr>
          <a:xfrm>
            <a:off x="7991799" y="1866863"/>
            <a:ext cx="3338144" cy="2115893"/>
          </a:xfrm>
          <a:custGeom>
            <a:avLst/>
            <a:gdLst>
              <a:gd name="connsiteX0" fmla="*/ 950555 w 3259008"/>
              <a:gd name="connsiteY0" fmla="*/ 2106140 h 1872124"/>
              <a:gd name="connsiteX1" fmla="*/ 828715 w 3259008"/>
              <a:gd name="connsiteY1" fmla="*/ 1751294 h 1872124"/>
              <a:gd name="connsiteX2" fmla="*/ 631746 w 3259008"/>
              <a:gd name="connsiteY2" fmla="*/ 195993 h 1872124"/>
              <a:gd name="connsiteX3" fmla="*/ 2117327 w 3259008"/>
              <a:gd name="connsiteY3" fmla="*/ 42930 h 1872124"/>
              <a:gd name="connsiteX4" fmla="*/ 2990431 w 3259008"/>
              <a:gd name="connsiteY4" fmla="*/ 1450875 h 1872124"/>
              <a:gd name="connsiteX5" fmla="*/ 1418652 w 3259008"/>
              <a:gd name="connsiteY5" fmla="*/ 1864254 h 1872124"/>
              <a:gd name="connsiteX6" fmla="*/ 950555 w 3259008"/>
              <a:gd name="connsiteY6" fmla="*/ 2106140 h 1872124"/>
              <a:gd name="connsiteX0" fmla="*/ 1100573 w 3320685"/>
              <a:gd name="connsiteY0" fmla="*/ 2151324 h 2151324"/>
              <a:gd name="connsiteX1" fmla="*/ 978733 w 3320685"/>
              <a:gd name="connsiteY1" fmla="*/ 1796478 h 2151324"/>
              <a:gd name="connsiteX2" fmla="*/ 533408 w 3320685"/>
              <a:gd name="connsiteY2" fmla="*/ 263754 h 2151324"/>
              <a:gd name="connsiteX3" fmla="*/ 2267345 w 3320685"/>
              <a:gd name="connsiteY3" fmla="*/ 88114 h 2151324"/>
              <a:gd name="connsiteX4" fmla="*/ 3140449 w 3320685"/>
              <a:gd name="connsiteY4" fmla="*/ 1496059 h 2151324"/>
              <a:gd name="connsiteX5" fmla="*/ 1568670 w 3320685"/>
              <a:gd name="connsiteY5" fmla="*/ 1909438 h 2151324"/>
              <a:gd name="connsiteX6" fmla="*/ 1100573 w 3320685"/>
              <a:gd name="connsiteY6" fmla="*/ 2151324 h 2151324"/>
              <a:gd name="connsiteX0" fmla="*/ 1100573 w 3445997"/>
              <a:gd name="connsiteY0" fmla="*/ 2092861 h 2092861"/>
              <a:gd name="connsiteX1" fmla="*/ 978733 w 3445997"/>
              <a:gd name="connsiteY1" fmla="*/ 1738015 h 2092861"/>
              <a:gd name="connsiteX2" fmla="*/ 533408 w 3445997"/>
              <a:gd name="connsiteY2" fmla="*/ 205291 h 2092861"/>
              <a:gd name="connsiteX3" fmla="*/ 2267345 w 3445997"/>
              <a:gd name="connsiteY3" fmla="*/ 29651 h 2092861"/>
              <a:gd name="connsiteX4" fmla="*/ 3140449 w 3445997"/>
              <a:gd name="connsiteY4" fmla="*/ 1437596 h 2092861"/>
              <a:gd name="connsiteX5" fmla="*/ 1568670 w 3445997"/>
              <a:gd name="connsiteY5" fmla="*/ 1850975 h 2092861"/>
              <a:gd name="connsiteX6" fmla="*/ 1100573 w 3445997"/>
              <a:gd name="connsiteY6" fmla="*/ 2092861 h 2092861"/>
              <a:gd name="connsiteX0" fmla="*/ 1100573 w 3445997"/>
              <a:gd name="connsiteY0" fmla="*/ 2092861 h 2092861"/>
              <a:gd name="connsiteX1" fmla="*/ 978733 w 3445997"/>
              <a:gd name="connsiteY1" fmla="*/ 1738015 h 2092861"/>
              <a:gd name="connsiteX2" fmla="*/ 533408 w 3445997"/>
              <a:gd name="connsiteY2" fmla="*/ 205291 h 2092861"/>
              <a:gd name="connsiteX3" fmla="*/ 2267345 w 3445997"/>
              <a:gd name="connsiteY3" fmla="*/ 29651 h 2092861"/>
              <a:gd name="connsiteX4" fmla="*/ 3140449 w 3445997"/>
              <a:gd name="connsiteY4" fmla="*/ 1437596 h 2092861"/>
              <a:gd name="connsiteX5" fmla="*/ 1568670 w 3445997"/>
              <a:gd name="connsiteY5" fmla="*/ 1850975 h 2092861"/>
              <a:gd name="connsiteX6" fmla="*/ 1100573 w 3445997"/>
              <a:gd name="connsiteY6" fmla="*/ 2092861 h 2092861"/>
              <a:gd name="connsiteX0" fmla="*/ 1100573 w 3672805"/>
              <a:gd name="connsiteY0" fmla="*/ 2154650 h 2154650"/>
              <a:gd name="connsiteX1" fmla="*/ 978733 w 3672805"/>
              <a:gd name="connsiteY1" fmla="*/ 1799804 h 2154650"/>
              <a:gd name="connsiteX2" fmla="*/ 533408 w 3672805"/>
              <a:gd name="connsiteY2" fmla="*/ 267080 h 2154650"/>
              <a:gd name="connsiteX3" fmla="*/ 2267345 w 3672805"/>
              <a:gd name="connsiteY3" fmla="*/ 91440 h 2154650"/>
              <a:gd name="connsiteX4" fmla="*/ 3524272 w 3672805"/>
              <a:gd name="connsiteY4" fmla="*/ 1544541 h 2154650"/>
              <a:gd name="connsiteX5" fmla="*/ 1568670 w 3672805"/>
              <a:gd name="connsiteY5" fmla="*/ 1912764 h 2154650"/>
              <a:gd name="connsiteX6" fmla="*/ 1100573 w 3672805"/>
              <a:gd name="connsiteY6" fmla="*/ 2154650 h 2154650"/>
              <a:gd name="connsiteX0" fmla="*/ 1100573 w 3727602"/>
              <a:gd name="connsiteY0" fmla="*/ 2067743 h 2067743"/>
              <a:gd name="connsiteX1" fmla="*/ 978733 w 3727602"/>
              <a:gd name="connsiteY1" fmla="*/ 1712897 h 2067743"/>
              <a:gd name="connsiteX2" fmla="*/ 533408 w 3727602"/>
              <a:gd name="connsiteY2" fmla="*/ 180173 h 2067743"/>
              <a:gd name="connsiteX3" fmla="*/ 2267345 w 3727602"/>
              <a:gd name="connsiteY3" fmla="*/ 4533 h 2067743"/>
              <a:gd name="connsiteX4" fmla="*/ 3524272 w 3727602"/>
              <a:gd name="connsiteY4" fmla="*/ 1457634 h 2067743"/>
              <a:gd name="connsiteX5" fmla="*/ 1568670 w 3727602"/>
              <a:gd name="connsiteY5" fmla="*/ 1825857 h 2067743"/>
              <a:gd name="connsiteX6" fmla="*/ 1100573 w 3727602"/>
              <a:gd name="connsiteY6" fmla="*/ 2067743 h 2067743"/>
              <a:gd name="connsiteX0" fmla="*/ 1100573 w 3727657"/>
              <a:gd name="connsiteY0" fmla="*/ 2078013 h 2078013"/>
              <a:gd name="connsiteX1" fmla="*/ 978733 w 3727657"/>
              <a:gd name="connsiteY1" fmla="*/ 1723167 h 2078013"/>
              <a:gd name="connsiteX2" fmla="*/ 533408 w 3727657"/>
              <a:gd name="connsiteY2" fmla="*/ 190443 h 2078013"/>
              <a:gd name="connsiteX3" fmla="*/ 2267345 w 3727657"/>
              <a:gd name="connsiteY3" fmla="*/ 14803 h 2078013"/>
              <a:gd name="connsiteX4" fmla="*/ 3524272 w 3727657"/>
              <a:gd name="connsiteY4" fmla="*/ 1467904 h 2078013"/>
              <a:gd name="connsiteX5" fmla="*/ 1568670 w 3727657"/>
              <a:gd name="connsiteY5" fmla="*/ 1836127 h 2078013"/>
              <a:gd name="connsiteX6" fmla="*/ 1100573 w 3727657"/>
              <a:gd name="connsiteY6" fmla="*/ 2078013 h 2078013"/>
              <a:gd name="connsiteX0" fmla="*/ 1100573 w 3742901"/>
              <a:gd name="connsiteY0" fmla="*/ 2063399 h 2063399"/>
              <a:gd name="connsiteX1" fmla="*/ 978733 w 3742901"/>
              <a:gd name="connsiteY1" fmla="*/ 1708553 h 2063399"/>
              <a:gd name="connsiteX2" fmla="*/ 533408 w 3742901"/>
              <a:gd name="connsiteY2" fmla="*/ 175829 h 2063399"/>
              <a:gd name="connsiteX3" fmla="*/ 2267345 w 3742901"/>
              <a:gd name="connsiteY3" fmla="*/ 189 h 2063399"/>
              <a:gd name="connsiteX4" fmla="*/ 3524272 w 3742901"/>
              <a:gd name="connsiteY4" fmla="*/ 1453290 h 2063399"/>
              <a:gd name="connsiteX5" fmla="*/ 1568670 w 3742901"/>
              <a:gd name="connsiteY5" fmla="*/ 1821513 h 2063399"/>
              <a:gd name="connsiteX6" fmla="*/ 1100573 w 3742901"/>
              <a:gd name="connsiteY6" fmla="*/ 2063399 h 2063399"/>
              <a:gd name="connsiteX0" fmla="*/ 695816 w 3338144"/>
              <a:gd name="connsiteY0" fmla="*/ 2082027 h 2082027"/>
              <a:gd name="connsiteX1" fmla="*/ 811043 w 3338144"/>
              <a:gd name="connsiteY1" fmla="*/ 1749759 h 2082027"/>
              <a:gd name="connsiteX2" fmla="*/ 128651 w 3338144"/>
              <a:gd name="connsiteY2" fmla="*/ 194457 h 2082027"/>
              <a:gd name="connsiteX3" fmla="*/ 1862588 w 3338144"/>
              <a:gd name="connsiteY3" fmla="*/ 18817 h 2082027"/>
              <a:gd name="connsiteX4" fmla="*/ 3119515 w 3338144"/>
              <a:gd name="connsiteY4" fmla="*/ 1471918 h 2082027"/>
              <a:gd name="connsiteX5" fmla="*/ 1163913 w 3338144"/>
              <a:gd name="connsiteY5" fmla="*/ 1840141 h 2082027"/>
              <a:gd name="connsiteX6" fmla="*/ 695816 w 3338144"/>
              <a:gd name="connsiteY6" fmla="*/ 2082027 h 2082027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8144" h="2115893">
                <a:moveTo>
                  <a:pt x="594216" y="2115893"/>
                </a:moveTo>
                <a:lnTo>
                  <a:pt x="811043" y="1749759"/>
                </a:lnTo>
                <a:cubicBezTo>
                  <a:pt x="-203648" y="1420855"/>
                  <a:pt x="-46606" y="482947"/>
                  <a:pt x="128651" y="194457"/>
                </a:cubicBezTo>
                <a:cubicBezTo>
                  <a:pt x="303909" y="-94033"/>
                  <a:pt x="1332133" y="25901"/>
                  <a:pt x="1862588" y="18817"/>
                </a:cubicBezTo>
                <a:cubicBezTo>
                  <a:pt x="3027541" y="3260"/>
                  <a:pt x="3714928" y="952518"/>
                  <a:pt x="3119515" y="1471918"/>
                </a:cubicBezTo>
                <a:cubicBezTo>
                  <a:pt x="2957109" y="1861465"/>
                  <a:pt x="1782383" y="1886502"/>
                  <a:pt x="1163913" y="1840141"/>
                </a:cubicBezTo>
                <a:cubicBezTo>
                  <a:pt x="1007880" y="2135258"/>
                  <a:pt x="863137" y="1888509"/>
                  <a:pt x="594216" y="2115893"/>
                </a:cubicBezTo>
                <a:close/>
              </a:path>
            </a:pathLst>
          </a:custGeom>
          <a:solidFill>
            <a:srgbClr val="B5EF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01FDC7B-6355-5DD3-3F35-2A283D03E6BC}"/>
              </a:ext>
            </a:extLst>
          </p:cNvPr>
          <p:cNvSpPr/>
          <p:nvPr/>
        </p:nvSpPr>
        <p:spPr>
          <a:xfrm flipH="1">
            <a:off x="1324548" y="1612145"/>
            <a:ext cx="3259008" cy="224635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B80F86-9476-889E-2C60-5C54AA0A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51" y="3243847"/>
            <a:ext cx="4502300" cy="32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77103" y="215890"/>
            <a:ext cx="8994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LỰA CHỌN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Ý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TƯỞNG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VÀ </a:t>
            </a: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ĐỀ XUẤT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CÁCH LÀM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SỬ DỤNG SỐ LA MÃ</a:t>
            </a:r>
            <a:endParaRPr lang="en-US" altLang="zh-C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52218" y="1976509"/>
            <a:ext cx="2653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 La Mã gồm những bộ phận nào nhỉ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8FD0745-2B31-7562-63E1-9748FB01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72" y="1871163"/>
            <a:ext cx="1769759" cy="17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3">
            <a:extLst>
              <a:ext uri="{FF2B5EF4-FFF2-40B4-BE49-F238E27FC236}">
                <a16:creationId xmlns:a16="http://schemas.microsoft.com/office/drawing/2014/main" id="{401FDC7B-6355-5DD3-3F35-2A283D03E6BC}"/>
              </a:ext>
            </a:extLst>
          </p:cNvPr>
          <p:cNvSpPr/>
          <p:nvPr/>
        </p:nvSpPr>
        <p:spPr>
          <a:xfrm flipH="1">
            <a:off x="979324" y="3899940"/>
            <a:ext cx="3259008" cy="2246356"/>
          </a:xfrm>
          <a:prstGeom prst="cloudCallout">
            <a:avLst>
              <a:gd name="adj1" fmla="val -44388"/>
              <a:gd name="adj2" fmla="val -1790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1464978" y="4426759"/>
            <a:ext cx="2373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 gồm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khung, số và kim chỉ giờ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0" grpId="0"/>
      <p:bldP spid="24" grpId="0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573620"/>
            <a:ext cx="10280476" cy="45985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792966"/>
            <a:ext cx="6038844" cy="389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Đồng hồ có hình gì?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……………………………….………………………………..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Đồng hồ gồm những bộ phận nào?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Đồng hồ được làm bằng vật liệu gì?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…………………………………………….……………………..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Mô tả cách làm đồng hồ La Mã.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………….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32089" y="2681995"/>
            <a:ext cx="2889955" cy="28899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5" y="2681995"/>
            <a:ext cx="2962501" cy="29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7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799048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840577" y="2612300"/>
            <a:ext cx="79833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A4,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17" b="94931" l="1919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48" y="4329124"/>
            <a:ext cx="1628150" cy="753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291FB-87CC-676C-0B57-6E159532A0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16" b="96317" l="6044" r="95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0304" y="3318462"/>
            <a:ext cx="1827964" cy="1772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99C8E-3587-EADB-12D6-3807B3D46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12" b="98088" l="9589" r="89726">
                        <a14:foregroundMark x1="53881" y1="26004" x2="52055" y2="76673"/>
                        <a14:foregroundMark x1="66210" y1="27725" x2="62557" y2="7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71596">
            <a:off x="4910465" y="4791337"/>
            <a:ext cx="1609352" cy="20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8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073063" y="1749571"/>
            <a:ext cx="455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các bộ phận của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3761362" y="1346647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31491" y="235278"/>
            <a:ext cx="6793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AE364-7727-097B-6741-51547DFD1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05" y="3048421"/>
            <a:ext cx="434151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8A713-B73F-E558-BF76-AE5108DC5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658" y="3048420"/>
            <a:ext cx="448655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54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403">
              <a:off x="2488314" y="3284106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611268">
              <a:off x="2926116" y="3582685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298982" y="311024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63AA86-557B-D428-A06B-323E9716D1DA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AF609-F1DC-264B-CBD0-A34602F2C35D}"/>
              </a:ext>
            </a:extLst>
          </p:cNvPr>
          <p:cNvSpPr txBox="1"/>
          <p:nvPr/>
        </p:nvSpPr>
        <p:spPr>
          <a:xfrm>
            <a:off x="8614160" y="1009090"/>
            <a:ext cx="262398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12:15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FD64CF-84B5-2DA2-AC98-1B46DE2435BB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5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  <p:bldP spid="190" grpId="0"/>
      <p:bldP spid="2" grpId="0" animBg="1"/>
      <p:bldP spid="3" grpId="0"/>
      <p:bldP spid="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312327" y="4097905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/viết số La Mã lên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9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2325155" y="251822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9373E-DF7B-7973-8285-38AC58FF0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692" y="1657178"/>
            <a:ext cx="5200650" cy="421957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06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29696" y="399267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8180256" y="245239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B39C7-4081-C167-EB00-7CF5B6DE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69" y="3992675"/>
            <a:ext cx="3362021" cy="272779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19097-2824-D5FA-DD82-37A6C0A8F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412" y="1316628"/>
            <a:ext cx="3334765" cy="267604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51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743921" y="4011725"/>
            <a:ext cx="39448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7694481" y="247144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21456-CEA8-EFDD-90D7-F20439916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77" y="1518262"/>
            <a:ext cx="4915637" cy="3930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FB081-0E84-9927-5FE1-662697120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07" y="3887451"/>
            <a:ext cx="2995595" cy="24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38422" y="630411"/>
            <a:ext cx="730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81600" y="1945951"/>
            <a:ext cx="6328537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776162" y="2569241"/>
            <a:ext cx="59032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 số La Mã từ 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XII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thể quay được kim giờ và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 phút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sử dụng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 lần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594" t="5767" r="6075" b="6170"/>
          <a:stretch/>
        </p:blipFill>
        <p:spPr>
          <a:xfrm>
            <a:off x="270279" y="1277905"/>
            <a:ext cx="3231239" cy="3203141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83" y="3070155"/>
            <a:ext cx="3787845" cy="3787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98" y="3790033"/>
            <a:ext cx="2431414" cy="2348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2" y="1474077"/>
            <a:ext cx="2939003" cy="283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1882356-1859-E072-43C6-1556382636CC}"/>
              </a:ext>
            </a:extLst>
          </p:cNvPr>
          <p:cNvSpPr/>
          <p:nvPr/>
        </p:nvSpPr>
        <p:spPr>
          <a:xfrm>
            <a:off x="6057479" y="1383969"/>
            <a:ext cx="2815587" cy="239694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588049 w 3681047"/>
              <a:gd name="connsiteY0" fmla="*/ 2347273 h 2026254"/>
              <a:gd name="connsiteX1" fmla="*/ 531764 w 3681047"/>
              <a:gd name="connsiteY1" fmla="*/ 2403558 h 2026254"/>
              <a:gd name="connsiteX2" fmla="*/ 475479 w 3681047"/>
              <a:gd name="connsiteY2" fmla="*/ 2347273 h 2026254"/>
              <a:gd name="connsiteX3" fmla="*/ 531764 w 3681047"/>
              <a:gd name="connsiteY3" fmla="*/ 2290988 h 2026254"/>
              <a:gd name="connsiteX4" fmla="*/ 588049 w 3681047"/>
              <a:gd name="connsiteY4" fmla="*/ 2347273 h 2026254"/>
              <a:gd name="connsiteX0" fmla="*/ 762810 w 3681047"/>
              <a:gd name="connsiteY0" fmla="*/ 2226499 h 2026254"/>
              <a:gd name="connsiteX1" fmla="*/ 650240 w 3681047"/>
              <a:gd name="connsiteY1" fmla="*/ 2339069 h 2026254"/>
              <a:gd name="connsiteX2" fmla="*/ 537670 w 3681047"/>
              <a:gd name="connsiteY2" fmla="*/ 2226499 h 2026254"/>
              <a:gd name="connsiteX3" fmla="*/ 650240 w 3681047"/>
              <a:gd name="connsiteY3" fmla="*/ 2113929 h 2026254"/>
              <a:gd name="connsiteX4" fmla="*/ 762810 w 3681047"/>
              <a:gd name="connsiteY4" fmla="*/ 2226499 h 2026254"/>
              <a:gd name="connsiteX0" fmla="*/ 1016402 w 3681047"/>
              <a:gd name="connsiteY0" fmla="*/ 2025364 h 2026254"/>
              <a:gd name="connsiteX1" fmla="*/ 847547 w 3681047"/>
              <a:gd name="connsiteY1" fmla="*/ 2194219 h 2026254"/>
              <a:gd name="connsiteX2" fmla="*/ 678692 w 3681047"/>
              <a:gd name="connsiteY2" fmla="*/ 2025364 h 2026254"/>
              <a:gd name="connsiteX3" fmla="*/ 847547 w 3681047"/>
              <a:gd name="connsiteY3" fmla="*/ 1856509 h 2026254"/>
              <a:gd name="connsiteX4" fmla="*/ 1016402 w 3681047"/>
              <a:gd name="connsiteY4" fmla="*/ 2025364 h 2026254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536 w 43256"/>
              <a:gd name="connsiteY17" fmla="*/ 3189 h 51103"/>
              <a:gd name="connsiteX18" fmla="*/ 14036 w 43256"/>
              <a:gd name="connsiteY18" fmla="*/ 5051 h 51103"/>
              <a:gd name="connsiteX19" fmla="*/ 14011 w 43256"/>
              <a:gd name="connsiteY19" fmla="*/ 5196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536 w 43256"/>
              <a:gd name="connsiteY17" fmla="*/ 3189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33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2771 w 43256"/>
              <a:gd name="connsiteY11" fmla="*/ 17408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33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5110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3685819" h="2396945">
                <a:moveTo>
                  <a:pt x="591117" y="2340660"/>
                </a:moveTo>
                <a:cubicBezTo>
                  <a:pt x="591117" y="2371745"/>
                  <a:pt x="565917" y="2396945"/>
                  <a:pt x="534832" y="2396945"/>
                </a:cubicBezTo>
                <a:cubicBezTo>
                  <a:pt x="503747" y="2396945"/>
                  <a:pt x="478547" y="2371745"/>
                  <a:pt x="478547" y="2340660"/>
                </a:cubicBezTo>
                <a:cubicBezTo>
                  <a:pt x="478547" y="2309575"/>
                  <a:pt x="503747" y="2284375"/>
                  <a:pt x="534832" y="2284375"/>
                </a:cubicBezTo>
                <a:cubicBezTo>
                  <a:pt x="565917" y="2284375"/>
                  <a:pt x="591117" y="2309575"/>
                  <a:pt x="591117" y="2340660"/>
                </a:cubicBezTo>
                <a:close/>
              </a:path>
              <a:path w="3685819" h="2396945">
                <a:moveTo>
                  <a:pt x="765878" y="2219886"/>
                </a:moveTo>
                <a:cubicBezTo>
                  <a:pt x="765878" y="2282057"/>
                  <a:pt x="715479" y="2332456"/>
                  <a:pt x="653308" y="2332456"/>
                </a:cubicBezTo>
                <a:cubicBezTo>
                  <a:pt x="591137" y="2332456"/>
                  <a:pt x="540738" y="2282057"/>
                  <a:pt x="540738" y="2219886"/>
                </a:cubicBezTo>
                <a:cubicBezTo>
                  <a:pt x="540738" y="2157715"/>
                  <a:pt x="591137" y="2107316"/>
                  <a:pt x="653308" y="2107316"/>
                </a:cubicBezTo>
                <a:cubicBezTo>
                  <a:pt x="715479" y="2107316"/>
                  <a:pt x="765878" y="2157715"/>
                  <a:pt x="765878" y="2219886"/>
                </a:cubicBezTo>
                <a:close/>
              </a:path>
              <a:path w="3685819" h="2396945">
                <a:moveTo>
                  <a:pt x="1019470" y="2018751"/>
                </a:moveTo>
                <a:cubicBezTo>
                  <a:pt x="1019470" y="2112007"/>
                  <a:pt x="943871" y="2187606"/>
                  <a:pt x="850615" y="2187606"/>
                </a:cubicBezTo>
                <a:cubicBezTo>
                  <a:pt x="757359" y="2187606"/>
                  <a:pt x="681760" y="2112007"/>
                  <a:pt x="681760" y="2018751"/>
                </a:cubicBezTo>
                <a:cubicBezTo>
                  <a:pt x="681760" y="1925495"/>
                  <a:pt x="757359" y="1849896"/>
                  <a:pt x="850615" y="1849896"/>
                </a:cubicBezTo>
                <a:cubicBezTo>
                  <a:pt x="943871" y="1849896"/>
                  <a:pt x="1019470" y="1925495"/>
                  <a:pt x="1019470" y="2018751"/>
                </a:cubicBezTo>
                <a:close/>
              </a:path>
              <a:path w="43256" h="5110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3399" y="16680"/>
                  <a:pt x="42771" y="17408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519"/>
                  <a:pt x="29856" y="33"/>
                </a:cubicBezTo>
                <a:moveTo>
                  <a:pt x="22177" y="4579"/>
                </a:moveTo>
                <a:cubicBezTo>
                  <a:pt x="22254" y="4097"/>
                  <a:pt x="22507" y="1945"/>
                  <a:pt x="22668" y="1504"/>
                </a:cubicBezTo>
                <a:moveTo>
                  <a:pt x="14036" y="5051"/>
                </a:moveTo>
                <a:cubicBezTo>
                  <a:pt x="14508" y="5427"/>
                  <a:pt x="13222" y="2511"/>
                  <a:pt x="13614" y="3030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61790" y="192120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</a:t>
            </a:r>
            <a:r>
              <a:rPr kumimoji="0" lang="vi-VN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CHƠI THI QUAY NHANH </a:t>
            </a:r>
            <a:endParaRPr kumimoji="0" lang="en-US" altLang="zh-CN" sz="3200" b="1" i="0" u="none" strike="noStrike" kern="1200" cap="none" spc="0" normalizeH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5911" y="2040263"/>
            <a:ext cx="29316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4 giờ 15 phút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86707EB-FEE3-DFEC-760E-F69721884F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1733" y="33150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75EA512-5389-8B60-9850-CD41A505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70" y="3162631"/>
            <a:ext cx="6067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256" y="1918480"/>
            <a:ext cx="364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 chơi: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Quản trò hô giờ, các nhóm quay kim chỉ đúng giờ được hô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27" y="1443645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60759" y="1555927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564559" y="3552022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817021" y="4492586"/>
            <a:ext cx="848933" cy="848933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9120108" y="5534605"/>
            <a:ext cx="878797" cy="878797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2895770" y="3691708"/>
            <a:ext cx="32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 số La Mã từ I đến XII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vi-VN" altLang="zh-CN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8639" y="4695188"/>
            <a:ext cx="3012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thể quay được kim giờ và kim phút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9184" y="5688939"/>
            <a:ext cx="319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sử dụng được nhiều lần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769754" y="317028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152" y="2858060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73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81481E-6 L 1.04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2571">
              <a:off x="2817094" y="3371733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601361">
              <a:off x="3046413" y="3569246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1:15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889DD2B-7A65-0D5F-4A79-420D57412C1C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36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  <p:bldP spid="190" grpId="0"/>
      <p:bldP spid="2" grpId="0" animBg="1"/>
      <p:bldP spid="3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78843">
              <a:off x="2741506" y="3427590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480114">
              <a:off x="2964212" y="3578265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675997" y="924770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4:30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B63303-D386-80B9-ABA0-190888F1825D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8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20273">
              <a:off x="2219700" y="3653033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10800000">
              <a:off x="2441434" y="4118393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3:00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3BD1199-1E08-6033-CEB4-FC0093CB6260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5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41270">
              <a:off x="2202122" y="3364046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10800000">
              <a:off x="2409277" y="4161274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852112" y="1019410"/>
            <a:ext cx="210611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10:30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FA8F5B1-7C5E-B2AC-B0E4-6C833DBD965F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09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88855" y="294471"/>
            <a:ext cx="403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42637" y="1152930"/>
            <a:ext cx="7879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điểm khác nhau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iữa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chiếc đồng hồ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7090" y="2918976"/>
            <a:ext cx="3538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trên mặt đồng hồ khác nhau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32" t="2544" r="3620" b="3184"/>
          <a:stretch/>
        </p:blipFill>
        <p:spPr>
          <a:xfrm>
            <a:off x="348897" y="1853080"/>
            <a:ext cx="3929974" cy="396888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1" t="2547" r="3448" b="3414"/>
          <a:stretch/>
        </p:blipFill>
        <p:spPr>
          <a:xfrm>
            <a:off x="7920189" y="1943629"/>
            <a:ext cx="3959158" cy="3959159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513EA9-7A38-689E-C395-4849302629E2}"/>
              </a:ext>
            </a:extLst>
          </p:cNvPr>
          <p:cNvSpPr txBox="1"/>
          <p:nvPr/>
        </p:nvSpPr>
        <p:spPr>
          <a:xfrm>
            <a:off x="1528052" y="5813480"/>
            <a:ext cx="2629169" cy="91940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just"/>
            <a:r>
              <a:rPr lang="en-US">
                <a:solidFill>
                  <a:srgbClr val="002060"/>
                </a:solidFill>
              </a:rPr>
              <a:t>Đồng hồ sử dụng số La Mã</a:t>
            </a:r>
            <a:endParaRPr lang="vi-VN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4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8" grpId="0"/>
      <p:bldP spid="20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5453</TotalTime>
  <Words>2066</Words>
  <Application>Microsoft Office PowerPoint</Application>
  <PresentationFormat>Widescreen</PresentationFormat>
  <Paragraphs>294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SegoeuiPc</vt:lpstr>
      <vt:lpstr>Roboto Slab Black</vt:lpstr>
      <vt:lpstr>Calibri</vt:lpstr>
      <vt:lpstr>Roboto Black</vt:lpstr>
      <vt:lpstr>Times New Roman</vt:lpstr>
      <vt:lpstr>Pangolin</vt:lpstr>
      <vt:lpstr>Roboto</vt:lpstr>
      <vt:lpstr>Calibri Light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Minh Nguyen</cp:lastModifiedBy>
  <cp:revision>279</cp:revision>
  <dcterms:created xsi:type="dcterms:W3CDTF">2023-04-01T23:44:56Z</dcterms:created>
  <dcterms:modified xsi:type="dcterms:W3CDTF">2023-09-07T11:00:11Z</dcterms:modified>
</cp:coreProperties>
</file>