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9" r:id="rId2"/>
    <p:sldId id="307" r:id="rId3"/>
    <p:sldId id="256" r:id="rId4"/>
    <p:sldId id="303" r:id="rId5"/>
    <p:sldId id="304" r:id="rId6"/>
    <p:sldId id="286" r:id="rId7"/>
    <p:sldId id="290" r:id="rId8"/>
    <p:sldId id="262" r:id="rId9"/>
    <p:sldId id="293" r:id="rId10"/>
    <p:sldId id="295" r:id="rId11"/>
    <p:sldId id="305" r:id="rId12"/>
    <p:sldId id="296" r:id="rId13"/>
    <p:sldId id="306" r:id="rId14"/>
    <p:sldId id="29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88" d="100"/>
          <a:sy n="88" d="100"/>
        </p:scale>
        <p:origin x="52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03263D-A291-42E4-8D55-BF5D4B7BB3D9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EC6175-24F3-46A9-9591-D07B401F56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393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D22BC-E4F2-479A-B4C1-9BA12F196DD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97782-F57D-4C8F-A7D2-2FCDDD826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936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D22BC-E4F2-479A-B4C1-9BA12F196DD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97782-F57D-4C8F-A7D2-2FCDDD826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042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D22BC-E4F2-479A-B4C1-9BA12F196DD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97782-F57D-4C8F-A7D2-2FCDDD826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423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D22BC-E4F2-479A-B4C1-9BA12F196DD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97782-F57D-4C8F-A7D2-2FCDDD826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506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D22BC-E4F2-479A-B4C1-9BA12F196DD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97782-F57D-4C8F-A7D2-2FCDDD826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501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D22BC-E4F2-479A-B4C1-9BA12F196DD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97782-F57D-4C8F-A7D2-2FCDDD826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073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D22BC-E4F2-479A-B4C1-9BA12F196DD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97782-F57D-4C8F-A7D2-2FCDDD826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703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D22BC-E4F2-479A-B4C1-9BA12F196DD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97782-F57D-4C8F-A7D2-2FCDDD826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008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D22BC-E4F2-479A-B4C1-9BA12F196DD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97782-F57D-4C8F-A7D2-2FCDDD826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256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D22BC-E4F2-479A-B4C1-9BA12F196DD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97782-F57D-4C8F-A7D2-2FCDDD826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899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D22BC-E4F2-479A-B4C1-9BA12F196DD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97782-F57D-4C8F-A7D2-2FCDDD826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012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D22BC-E4F2-479A-B4C1-9BA12F196DD8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97782-F57D-4C8F-A7D2-2FCDDD826C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81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82134"/>
            <a:ext cx="11691257" cy="2387600"/>
          </a:xfrm>
        </p:spPr>
        <p:txBody>
          <a:bodyPr>
            <a:normAutofit/>
          </a:bodyPr>
          <a:lstStyle/>
          <a:p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TẬP VỀ GIẢI TOÁN </a:t>
            </a:r>
            <a:b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200399"/>
            <a:ext cx="9144000" cy="2688771"/>
          </a:xfrm>
        </p:spPr>
        <p:txBody>
          <a:bodyPr>
            <a:normAutofit/>
          </a:bodyPr>
          <a:lstStyle/>
          <a:p>
            <a:endParaRPr lang="en-US" sz="32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Người thực hiện :Phan Thị Thanh Thủy – GVCN lớp 2B</a:t>
            </a: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                    Trường Tiểu học Thị Trấn An Lão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22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378177" y="711854"/>
            <a:ext cx="12050889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400" b="1" u="sng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</a:t>
            </a:r>
            <a:r>
              <a:rPr lang="en-US" altLang="en-US" sz="44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Anh cao 92 cm. Em thấp hơn anh 6 cm. Hỏi em cao bao nhiêu xăng – ti - mét?</a:t>
            </a:r>
            <a:endParaRPr lang="en-US" altLang="en-US" sz="4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3" name="AutoShape 3"/>
          <p:cNvSpPr>
            <a:spLocks noChangeArrowheads="1"/>
          </p:cNvSpPr>
          <p:nvPr/>
        </p:nvSpPr>
        <p:spPr bwMode="auto">
          <a:xfrm>
            <a:off x="2657618" y="2956200"/>
            <a:ext cx="5080000" cy="685800"/>
          </a:xfrm>
          <a:prstGeom prst="flowChartTermina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3057458" y="2887288"/>
            <a:ext cx="4064000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267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4267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86 cm</a:t>
            </a:r>
            <a:endParaRPr lang="en-US" altLang="en-US" sz="4267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7" name="AutoShape 7"/>
          <p:cNvSpPr>
            <a:spLocks noChangeArrowheads="1"/>
          </p:cNvSpPr>
          <p:nvPr/>
        </p:nvSpPr>
        <p:spPr bwMode="auto">
          <a:xfrm>
            <a:off x="2614369" y="4049788"/>
            <a:ext cx="5080000" cy="685800"/>
          </a:xfrm>
          <a:prstGeom prst="flowChartTermina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1"/>
          </a:p>
        </p:txBody>
      </p:sp>
      <p:sp>
        <p:nvSpPr>
          <p:cNvPr id="15368" name="AutoShape 8"/>
          <p:cNvSpPr>
            <a:spLocks noChangeArrowheads="1"/>
          </p:cNvSpPr>
          <p:nvPr/>
        </p:nvSpPr>
        <p:spPr bwMode="auto">
          <a:xfrm>
            <a:off x="2690569" y="5152488"/>
            <a:ext cx="5080000" cy="685800"/>
          </a:xfrm>
          <a:prstGeom prst="flowChartTermina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2690569" y="5152488"/>
            <a:ext cx="4216400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267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C. 98 cm</a:t>
            </a:r>
            <a:endParaRPr lang="en-US" altLang="en-US" sz="4267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2766769" y="4018194"/>
            <a:ext cx="4064000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267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B. 88 cm</a:t>
            </a:r>
            <a:endParaRPr lang="en-US" altLang="en-US" sz="4267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3057458" y="2887288"/>
            <a:ext cx="4064000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267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4267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86 cm</a:t>
            </a:r>
            <a:endParaRPr lang="en-US" altLang="en-US" sz="4267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val 17"/>
          <p:cNvSpPr>
            <a:spLocks noChangeArrowheads="1"/>
          </p:cNvSpPr>
          <p:nvPr/>
        </p:nvSpPr>
        <p:spPr bwMode="auto">
          <a:xfrm>
            <a:off x="10521244" y="21820"/>
            <a:ext cx="1320800" cy="838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solidFill>
                  <a:srgbClr val="000514"/>
                </a:solidFill>
                <a:latin typeface="Times New Roman" pitchFamily="18" charset="0"/>
              </a:rPr>
              <a:t>HẾT GIỜ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6830769" y="1435129"/>
            <a:ext cx="2110031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49609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animBg="1"/>
      <p:bldP spid="15366" grpId="0"/>
      <p:bldP spid="15367" grpId="0" animBg="1"/>
      <p:bldP spid="15368" grpId="0" animBg="1"/>
      <p:bldP spid="15369" grpId="0"/>
      <p:bldP spid="15370" grpId="0"/>
      <p:bldP spid="13" grpId="0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1895049" y="1878438"/>
            <a:ext cx="2012387" cy="7267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u="sng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 tắt</a:t>
            </a:r>
            <a:endParaRPr lang="en-US" sz="320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6084712" y="2002087"/>
            <a:ext cx="6464644" cy="36249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  <a:endParaRPr lang="en-US" altLang="en-US" sz="3200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 2 được thưởng số bông hoa là: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+ 6 = 22 ( bông )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số: 22 bông hoa.</a:t>
            </a:r>
          </a:p>
          <a:p>
            <a:endParaRPr lang="en-US" sz="32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6297600" y="2469413"/>
            <a:ext cx="0" cy="41459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942494" y="2980961"/>
            <a:ext cx="342053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942494" y="4005482"/>
            <a:ext cx="519866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953783" y="2838838"/>
            <a:ext cx="0" cy="2493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357384" y="2838838"/>
            <a:ext cx="0" cy="2493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42494" y="3880813"/>
            <a:ext cx="0" cy="2493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141156" y="3880813"/>
            <a:ext cx="0" cy="2493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953784" y="3070105"/>
            <a:ext cx="0" cy="830225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4357384" y="3088176"/>
            <a:ext cx="0" cy="830225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368674" y="3841302"/>
            <a:ext cx="0" cy="2493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5167" y="2546450"/>
            <a:ext cx="11591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Tổ 1</a:t>
            </a:r>
            <a:endParaRPr lang="en-US" sz="32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320677" y="3395181"/>
            <a:ext cx="22024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 bông hoa</a:t>
            </a:r>
            <a:endParaRPr lang="en-US" sz="28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 flipV="1">
            <a:off x="1365207" y="6789374"/>
            <a:ext cx="3371347" cy="5279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615314" y="3050234"/>
            <a:ext cx="2641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16 bông hoa</a:t>
            </a:r>
            <a:endParaRPr lang="en-US" sz="28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 Box 2"/>
          <p:cNvSpPr txBox="1">
            <a:spLocks noChangeArrowheads="1"/>
          </p:cNvSpPr>
          <p:nvPr/>
        </p:nvSpPr>
        <p:spPr bwMode="auto">
          <a:xfrm>
            <a:off x="638888" y="586964"/>
            <a:ext cx="11277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800" b="1" u="sng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4</a:t>
            </a:r>
            <a:r>
              <a:rPr lang="en-US" altLang="en-US" sz="48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Giải bài toán dựa vào tóm tắt sau:</a:t>
            </a:r>
            <a:endParaRPr lang="en-US" altLang="en-US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7" name="Straight Connector 46"/>
          <p:cNvCxnSpPr>
            <a:stCxn id="35" idx="1"/>
          </p:cNvCxnSpPr>
          <p:nvPr/>
        </p:nvCxnSpPr>
        <p:spPr>
          <a:xfrm flipH="1" flipV="1">
            <a:off x="953784" y="3088176"/>
            <a:ext cx="661530" cy="223668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3714477" y="3088176"/>
            <a:ext cx="642907" cy="254446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 flipV="1">
            <a:off x="6028267" y="3814584"/>
            <a:ext cx="112890" cy="190899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>
            <a:off x="4368674" y="3814584"/>
            <a:ext cx="94610" cy="139780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15167" y="3635009"/>
            <a:ext cx="11591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Tổ 2</a:t>
            </a:r>
            <a:endParaRPr lang="en-US" sz="32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2393914" y="4232744"/>
            <a:ext cx="26411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bông hoa</a:t>
            </a:r>
            <a:endParaRPr lang="en-US" sz="28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5" name="Straight Connector 74"/>
          <p:cNvCxnSpPr/>
          <p:nvPr/>
        </p:nvCxnSpPr>
        <p:spPr>
          <a:xfrm flipH="1">
            <a:off x="4256440" y="4130151"/>
            <a:ext cx="1884718" cy="412231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74" idx="1"/>
          </p:cNvCxnSpPr>
          <p:nvPr/>
        </p:nvCxnSpPr>
        <p:spPr>
          <a:xfrm flipH="1" flipV="1">
            <a:off x="942494" y="4100084"/>
            <a:ext cx="1451420" cy="394270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2823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42" grpId="0"/>
      <p:bldP spid="43" grpId="0"/>
      <p:bldP spid="35" grpId="0"/>
      <p:bldP spid="27" grpId="0"/>
      <p:bldP spid="64" grpId="0"/>
      <p:bldP spid="7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70932" y="611666"/>
            <a:ext cx="11921067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en-US" altLang="en-US" sz="4400" b="1" u="sng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5</a:t>
            </a:r>
            <a:r>
              <a:rPr lang="en-US" altLang="en-US" sz="44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4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 dây thứ nhất dài </a:t>
            </a:r>
            <a:r>
              <a:rPr lang="vi-VN" sz="44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45cm</a:t>
            </a:r>
            <a:r>
              <a:rPr lang="vi-VN" sz="4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đoạn dây thứ nhất dài hơn đoạn dây thứ hai 16 cm. Hỏi đoạn dây thứ hai dài bao nhiêu xăng -xi</a:t>
            </a:r>
            <a:r>
              <a:rPr lang="en-US" sz="4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vi-VN" sz="4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mét</a:t>
            </a:r>
            <a:r>
              <a:rPr lang="vi-VN" sz="44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4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val 17"/>
          <p:cNvSpPr>
            <a:spLocks noChangeArrowheads="1"/>
          </p:cNvSpPr>
          <p:nvPr/>
        </p:nvSpPr>
        <p:spPr bwMode="auto">
          <a:xfrm>
            <a:off x="10888133" y="0"/>
            <a:ext cx="1320800" cy="838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solidFill>
                  <a:srgbClr val="000514"/>
                </a:solidFill>
                <a:latin typeface="Times New Roman" pitchFamily="18" charset="0"/>
              </a:rPr>
              <a:t>HẾT GIỜ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1864100" y="1251857"/>
            <a:ext cx="6790043" cy="545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85302" y="1919381"/>
            <a:ext cx="2034776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82646" y="2617776"/>
            <a:ext cx="387486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2"/>
          <p:cNvSpPr txBox="1">
            <a:spLocks/>
          </p:cNvSpPr>
          <p:nvPr/>
        </p:nvSpPr>
        <p:spPr>
          <a:xfrm>
            <a:off x="2999143" y="3032276"/>
            <a:ext cx="6464644" cy="3624993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  <a:endParaRPr lang="en-US" altLang="en-US" sz="3200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 dây thứ hai dài là: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vi-VN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vi-VN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 = 29 ( cm )</a:t>
            </a:r>
          </a:p>
          <a:p>
            <a:pPr>
              <a:spcBef>
                <a:spcPct val="50000"/>
              </a:spcBef>
            </a:pPr>
            <a:r>
              <a:rPr lang="vi-VN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Đáp số: 29 cm.</a:t>
            </a:r>
            <a:endParaRPr lang="en-US" sz="3200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2572478" y="1919381"/>
            <a:ext cx="1785033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920089" y="1919381"/>
            <a:ext cx="1614311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69304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0" grpId="0" animBg="1"/>
      <p:bldP spid="20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7665" y="1581364"/>
            <a:ext cx="10787522" cy="9463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 kĩ bài toán.</a:t>
            </a:r>
            <a:endParaRPr lang="en-US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endParaRPr lang="en-US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32997" y="3454396"/>
            <a:ext cx="10787522" cy="16947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 phép tính thích hợp: </a:t>
            </a:r>
          </a:p>
          <a:p>
            <a:pPr marL="0" indent="0">
              <a:buNone/>
            </a:pPr>
            <a:r>
              <a:rPr lang="en-US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Phép trừ ( nếu số cần tìm bé hơn số đã cho).</a:t>
            </a:r>
          </a:p>
          <a:p>
            <a:pPr marL="0" indent="0">
              <a:buNone/>
            </a:pPr>
            <a:r>
              <a:rPr lang="en-US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Phép </a:t>
            </a:r>
            <a:r>
              <a:rPr 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 </a:t>
            </a:r>
            <a:r>
              <a:rPr lang="en-US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nếu số cần tìm </a:t>
            </a:r>
            <a:r>
              <a:rPr 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 </a:t>
            </a:r>
            <a:r>
              <a:rPr lang="en-US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 số đã cho).</a:t>
            </a:r>
            <a:endParaRPr lang="en-US" sz="3600" b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32997" y="2323680"/>
            <a:ext cx="11280826" cy="12887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Xác định số cần tìm và mối quan hệ giữa số cần tìm với số đã cho ( Số cần tìm lớn hơn hay bé hơn số đã cho? ).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779649" y="5488240"/>
            <a:ext cx="10787522" cy="9463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Chọn câu lời giải phù hợp và trình bày bài giải.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006876" y="158100"/>
            <a:ext cx="6333067" cy="1325563"/>
          </a:xfrm>
          <a:prstGeom prst="rect">
            <a:avLst/>
          </a:prstGeom>
          <a:solidFill>
            <a:srgbClr val="FFFF00"/>
          </a:solidFill>
          <a:ln w="28575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Nội dung cần ghi nhớ</a:t>
            </a:r>
            <a:endParaRPr lang="en-US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376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  <p:bldP spid="8" grpId="0"/>
      <p:bldP spid="9" grpId="0" build="p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1244" y="1185079"/>
            <a:ext cx="11492089" cy="172354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en-US" sz="8800" b="1" smtClean="0">
                <a:solidFill>
                  <a:srgbClr val="00B0F0"/>
                </a:solidFill>
                <a:latin typeface="Stencil" pitchFamily="82" charset="0"/>
                <a:cs typeface="Times New Roman" panose="02020603050405020304" pitchFamily="18" charset="0"/>
              </a:rPr>
              <a:t>  BÀI HỌC KẾT THÚC</a:t>
            </a:r>
            <a:endParaRPr lang="en-US" altLang="en-US" sz="8800" b="1">
              <a:solidFill>
                <a:srgbClr val="00B0F0"/>
              </a:solidFill>
              <a:latin typeface="Stencil" pitchFamily="82" charset="0"/>
              <a:cs typeface="Times New Roman" panose="02020603050405020304" pitchFamily="18" charset="0"/>
            </a:endParaRPr>
          </a:p>
          <a:p>
            <a:endParaRPr lang="en-US">
              <a:solidFill>
                <a:srgbClr val="00B0F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56266" y="4165600"/>
            <a:ext cx="106454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smtClean="0">
                <a:latin typeface="Times New Roman" pitchFamily="18" charset="0"/>
                <a:cs typeface="Times New Roman" pitchFamily="18" charset="0"/>
              </a:rPr>
              <a:t>Chúc các em luôn chăm ngoan, học giỏi!</a:t>
            </a:r>
            <a:endParaRPr lang="en-US" sz="4000" b="1" i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54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63118" y="366650"/>
            <a:ext cx="8175638" cy="746407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Bài toán về nhiều hơn, ít hơn</a:t>
            </a:r>
            <a:endParaRPr lang="en-US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17665" y="1581364"/>
            <a:ext cx="11303402" cy="9463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Phân biệt hai dạng toán: bài toán về nhiều hơn - bài toán về ít hơn.</a:t>
            </a:r>
            <a:endParaRPr lang="en-US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endParaRPr lang="en-US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57176" y="2892802"/>
            <a:ext cx="10787522" cy="9463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Nắm chắc cách giải của hai dạng toán trên.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57176" y="3839142"/>
            <a:ext cx="10787522" cy="9463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Biết vận dụng để giải các bài toán về nhiều hơn, ít hơn.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052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1598445" y="904527"/>
            <a:ext cx="11428933" cy="18100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 gấp được 18 bông hoa. Mai gấp được nhiều hơn Lan </a:t>
            </a:r>
          </a:p>
          <a:p>
            <a:pPr algn="l"/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bông hoa</a:t>
            </a:r>
            <a:r>
              <a:rPr lang="vi-VN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Hỏi Mai gấp được bao nhiêu bông hoa?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497521" y="3015244"/>
            <a:ext cx="2012387" cy="7267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u="sng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 tắt</a:t>
            </a:r>
            <a:endParaRPr lang="en-US" sz="320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56513" y="3761082"/>
            <a:ext cx="4694401" cy="7267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Lan: 18 bông hoa</a:t>
            </a:r>
            <a:endParaRPr lang="en-US" sz="320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52803" y="4487837"/>
            <a:ext cx="6378626" cy="7267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 nhiều hơn Lan: 5 bông hoa</a:t>
            </a:r>
            <a:endParaRPr lang="en-US" sz="320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56513" y="5247049"/>
            <a:ext cx="4694401" cy="7267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Mai: …… bông hoa?</a:t>
            </a:r>
            <a:endParaRPr lang="en-US" sz="320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944510" y="4487835"/>
            <a:ext cx="2444577" cy="7267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 hơn</a:t>
            </a:r>
            <a:r>
              <a:rPr lang="en-US" sz="32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5832625" y="3167743"/>
            <a:ext cx="6464644" cy="36249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  <a:endParaRPr lang="en-US" altLang="en-US" sz="3200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 gấp được số bông hoa là: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+ 5 = 23 ( bông )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số: 23 bông hoa.</a:t>
            </a:r>
          </a:p>
          <a:p>
            <a:endParaRPr lang="en-US" sz="32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5832625" y="2738897"/>
            <a:ext cx="0" cy="41459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9064947" y="1380559"/>
            <a:ext cx="1646264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/>
          <p:cNvSpPr txBox="1">
            <a:spLocks/>
          </p:cNvSpPr>
          <p:nvPr/>
        </p:nvSpPr>
        <p:spPr>
          <a:xfrm>
            <a:off x="0" y="804567"/>
            <a:ext cx="2012387" cy="7267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Ví dụ </a:t>
            </a:r>
            <a:r>
              <a:rPr lang="en-US" sz="36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  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312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 uiExpand="1" build="p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1853250" y="714256"/>
            <a:ext cx="10000083" cy="18100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 thẳng AB dài 24 cm. Đoạn thẳng CD ngắn hơn </a:t>
            </a:r>
            <a:r>
              <a:rPr lang="vi-VN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 thẳng AB là 6cm. Hỏi đoạn thẳng CD dài bao nhiêu</a:t>
            </a:r>
            <a:r>
              <a:rPr lang="vi-VN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xăng- ti- mét?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497521" y="2712468"/>
            <a:ext cx="2012387" cy="7267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u="sng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 tắt</a:t>
            </a:r>
            <a:endParaRPr lang="en-US" sz="320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5832625" y="3167743"/>
            <a:ext cx="6464644" cy="36249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  <a:endParaRPr lang="en-US" altLang="en-US" sz="3200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vi-VN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 thẳng CD dài là</a:t>
            </a: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vi-VN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vi-VN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vi-VN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số: 18 </a:t>
            </a:r>
            <a:r>
              <a:rPr lang="vi-VN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32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5832625" y="2738897"/>
            <a:ext cx="0" cy="41459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88622" y="4980239"/>
            <a:ext cx="342053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88621" y="4188178"/>
            <a:ext cx="442524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99911" y="4855570"/>
            <a:ext cx="0" cy="2493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103512" y="4855570"/>
            <a:ext cx="0" cy="2493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88621" y="4063509"/>
            <a:ext cx="0" cy="2493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119511" y="4063509"/>
            <a:ext cx="0" cy="2493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 flipV="1">
            <a:off x="688621" y="4188179"/>
            <a:ext cx="11290" cy="748742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4109156" y="4106697"/>
            <a:ext cx="0" cy="830225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114801" y="4023998"/>
            <a:ext cx="0" cy="2493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028912" y="3378620"/>
            <a:ext cx="2935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32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92133" y="3378621"/>
            <a:ext cx="2935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en-US" sz="32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969933" y="4936921"/>
            <a:ext cx="462846" cy="584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45378" y="5018403"/>
            <a:ext cx="2935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199467" y="4148667"/>
            <a:ext cx="1298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6cm</a:t>
            </a:r>
            <a:endParaRPr lang="en-US" sz="32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 flipV="1">
            <a:off x="729345" y="5104908"/>
            <a:ext cx="1123905" cy="302470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853250" y="5018403"/>
            <a:ext cx="16566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 cm</a:t>
            </a:r>
            <a:endParaRPr lang="en-US" sz="32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310450" y="3449611"/>
            <a:ext cx="16566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24 cm</a:t>
            </a:r>
            <a:endParaRPr lang="en-US" sz="32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 flipH="1" flipV="1">
            <a:off x="3509908" y="3839970"/>
            <a:ext cx="1603958" cy="266727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729343" y="3861741"/>
            <a:ext cx="1586075" cy="201768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9473289" y="1146808"/>
            <a:ext cx="1533376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ontent Placeholder 2"/>
          <p:cNvSpPr txBox="1">
            <a:spLocks/>
          </p:cNvSpPr>
          <p:nvPr/>
        </p:nvSpPr>
        <p:spPr>
          <a:xfrm>
            <a:off x="402629" y="706322"/>
            <a:ext cx="2012387" cy="7267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Ví dụ 2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  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 flipH="1">
            <a:off x="2901243" y="5104908"/>
            <a:ext cx="1202270" cy="302470"/>
          </a:xfrm>
          <a:prstGeom prst="line">
            <a:avLst/>
          </a:prstGeom>
          <a:ln w="3810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9118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1" grpId="0" uiExpand="1" build="p"/>
      <p:bldP spid="39" grpId="0"/>
      <p:bldP spid="40" grpId="0"/>
      <p:bldP spid="41" grpId="0"/>
      <p:bldP spid="42" grpId="0"/>
      <p:bldP spid="43" grpId="0"/>
      <p:bldP spid="34" grpId="0"/>
      <p:bldP spid="35" grpId="0"/>
      <p:bldP spid="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469554" y="943222"/>
            <a:ext cx="11428933" cy="18100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 dụ </a:t>
            </a:r>
            <a:r>
              <a:rPr lang="vi-VN" sz="32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vi-VN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 2A có 46 học sinh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vi-VN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 vậy lớp 2A có nhiều hơn lớp 2B là 3 học sinh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Hỏi </a:t>
            </a:r>
            <a:r>
              <a:rPr lang="vi-VN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 2B có bao nhiêu học sinh</a:t>
            </a: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395918" y="2738897"/>
            <a:ext cx="2012387" cy="7267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u="sng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 tắt</a:t>
            </a:r>
            <a:endParaRPr lang="en-US" sz="320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9757" y="3774253"/>
            <a:ext cx="4694401" cy="7267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vi-VN" sz="32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2A </a:t>
            </a:r>
            <a:r>
              <a:rPr lang="en-US" sz="32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32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46 học sinh</a:t>
            </a:r>
            <a:endParaRPr lang="en-US" sz="320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0" y="4487837"/>
            <a:ext cx="6531429" cy="7267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vi-VN" sz="32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2A</a:t>
            </a:r>
            <a:r>
              <a:rPr lang="en-US" sz="32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nhiều hơn </a:t>
            </a:r>
            <a:r>
              <a:rPr lang="vi-VN" sz="32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2B</a:t>
            </a:r>
            <a:r>
              <a:rPr lang="en-US" sz="32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32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 sinh</a:t>
            </a:r>
            <a:endParaRPr lang="en-US" sz="320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9757" y="5214591"/>
            <a:ext cx="4694401" cy="7267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vi-VN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2B 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…… </a:t>
            </a:r>
            <a:r>
              <a:rPr lang="vi-VN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 sinh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2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395918" y="4487836"/>
            <a:ext cx="2444577" cy="7267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 hơn</a:t>
            </a:r>
            <a:r>
              <a:rPr lang="en-US" sz="32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5832625" y="3167743"/>
            <a:ext cx="6464644" cy="36249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  <a:endParaRPr lang="en-US" altLang="en-US" sz="3200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vi-VN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2B có số học sinh là</a:t>
            </a: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vi-VN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46</a:t>
            </a: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vi-VN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( </a:t>
            </a:r>
            <a:r>
              <a:rPr lang="vi-VN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 sinh</a:t>
            </a: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  <a:p>
            <a:pPr>
              <a:spcBef>
                <a:spcPct val="50000"/>
              </a:spcBef>
            </a:pPr>
            <a:r>
              <a:rPr lang="vi-VN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số: </a:t>
            </a:r>
            <a:r>
              <a:rPr lang="vi-VN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vi-VN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 sinh</a:t>
            </a: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endParaRPr lang="en-US" altLang="en-US" sz="3200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5832625" y="2738897"/>
            <a:ext cx="0" cy="41459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9518446" y="1391848"/>
            <a:ext cx="1646264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1766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7665" y="1581364"/>
            <a:ext cx="10787522" cy="9463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 kĩ bài toán.</a:t>
            </a:r>
            <a:endParaRPr lang="en-US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endParaRPr lang="en-US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32997" y="3454396"/>
            <a:ext cx="10787522" cy="16947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 phép tính thích hợp: </a:t>
            </a:r>
          </a:p>
          <a:p>
            <a:pPr marL="0" indent="0">
              <a:buNone/>
            </a:pPr>
            <a:r>
              <a:rPr lang="en-US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Phép trừ ( nếu số cần tìm bé hơn số đã cho).</a:t>
            </a:r>
          </a:p>
          <a:p>
            <a:pPr marL="0" indent="0">
              <a:buNone/>
            </a:pPr>
            <a:r>
              <a:rPr lang="en-US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Phép </a:t>
            </a:r>
            <a:r>
              <a:rPr 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 </a:t>
            </a:r>
            <a:r>
              <a:rPr lang="en-US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nếu số cần tìm </a:t>
            </a:r>
            <a:r>
              <a:rPr 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 </a:t>
            </a:r>
            <a:r>
              <a:rPr lang="en-US" sz="36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 số đã cho).</a:t>
            </a:r>
            <a:endParaRPr lang="en-US" sz="3600" b="1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46983" y="239878"/>
            <a:ext cx="3118174" cy="1148655"/>
          </a:xfrm>
          <a:ln w="28575"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en-US" sz="48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vi-VN" sz="48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 nhớ</a:t>
            </a:r>
            <a:endParaRPr lang="en-US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32997" y="2323680"/>
            <a:ext cx="11280826" cy="12887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Xác định số cần tìm và mối quan hệ giữa số cần tìm với số đã cho ( Số cần tìm lớn hơn hay bé hơn số đã cho? ).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779649" y="5488240"/>
            <a:ext cx="10787522" cy="9463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Chọn câu lời giải phù hợp và trình bày bài giải.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6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endParaRPr lang="en-US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743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uiExpand="1" build="p"/>
      <p:bldP spid="7" grpId="0" animBg="1"/>
      <p:bldP spid="8" grpId="0"/>
      <p:bldP spid="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722489" y="880533"/>
            <a:ext cx="11221155" cy="5136445"/>
          </a:xfrm>
          <a:prstGeom prst="rect">
            <a:avLst/>
          </a:prstGeom>
          <a:solidFill>
            <a:srgbClr val="FFFF00"/>
          </a:solidFill>
          <a:ln w="38100">
            <a:solidFill>
              <a:srgbClr val="00206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96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1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Rung chuông vàng</a:t>
            </a:r>
          </a:p>
          <a:p>
            <a:endParaRPr lang="en-US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835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20132" y="903765"/>
            <a:ext cx="1184769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800" b="1" u="sng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Bài1</a:t>
            </a:r>
            <a:r>
              <a:rPr lang="en-US" altLang="en-US" sz="48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Việt có 18 viên bi. Nam có nhiều hơn Việt 5 viên bi. Số bi của Nam là:</a:t>
            </a:r>
            <a:endParaRPr lang="en-US" altLang="en-US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3" name="AutoShape 3"/>
          <p:cNvSpPr>
            <a:spLocks noChangeArrowheads="1"/>
          </p:cNvSpPr>
          <p:nvPr/>
        </p:nvSpPr>
        <p:spPr bwMode="auto">
          <a:xfrm>
            <a:off x="2472267" y="3503954"/>
            <a:ext cx="5080000" cy="685800"/>
          </a:xfrm>
          <a:prstGeom prst="flowChartTermina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2872107" y="3435042"/>
            <a:ext cx="4064000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267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4267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13 viên bi</a:t>
            </a:r>
            <a:endParaRPr lang="en-US" altLang="en-US" sz="4267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7" name="AutoShape 7"/>
          <p:cNvSpPr>
            <a:spLocks noChangeArrowheads="1"/>
          </p:cNvSpPr>
          <p:nvPr/>
        </p:nvSpPr>
        <p:spPr bwMode="auto">
          <a:xfrm>
            <a:off x="2505218" y="4602098"/>
            <a:ext cx="5080000" cy="685800"/>
          </a:xfrm>
          <a:prstGeom prst="flowChartTermina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1"/>
          </a:p>
        </p:txBody>
      </p:sp>
      <p:sp>
        <p:nvSpPr>
          <p:cNvPr id="15368" name="AutoShape 8"/>
          <p:cNvSpPr>
            <a:spLocks noChangeArrowheads="1"/>
          </p:cNvSpPr>
          <p:nvPr/>
        </p:nvSpPr>
        <p:spPr bwMode="auto">
          <a:xfrm>
            <a:off x="2505218" y="5700242"/>
            <a:ext cx="5080000" cy="685800"/>
          </a:xfrm>
          <a:prstGeom prst="flowChartTermina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2860818" y="5721409"/>
            <a:ext cx="4216400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267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en-US" sz="4267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33 viên bi</a:t>
            </a:r>
            <a:endParaRPr lang="en-US" altLang="en-US" sz="4267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2980267" y="4538910"/>
            <a:ext cx="4064000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267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4267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23 viên bi</a:t>
            </a:r>
            <a:endParaRPr lang="en-US" altLang="en-US" sz="4267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980267" y="4538910"/>
            <a:ext cx="4064000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267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4267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23 viên bi</a:t>
            </a:r>
            <a:endParaRPr lang="en-US" altLang="en-US" sz="4267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val 17"/>
          <p:cNvSpPr>
            <a:spLocks noChangeArrowheads="1"/>
          </p:cNvSpPr>
          <p:nvPr/>
        </p:nvSpPr>
        <p:spPr bwMode="auto">
          <a:xfrm>
            <a:off x="10515600" y="168576"/>
            <a:ext cx="1320800" cy="838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solidFill>
                  <a:srgbClr val="000514"/>
                </a:solidFill>
                <a:latin typeface="Times New Roman" pitchFamily="18" charset="0"/>
              </a:rPr>
              <a:t>HẾT GIỜ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820401" y="1620941"/>
            <a:ext cx="2479777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45925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animBg="1"/>
      <p:bldP spid="15366" grpId="0"/>
      <p:bldP spid="15367" grpId="0" animBg="1"/>
      <p:bldP spid="15368" grpId="0" animBg="1"/>
      <p:bldP spid="15369" grpId="0"/>
      <p:bldP spid="15370" grpId="0"/>
      <p:bldP spid="13" grpId="0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61857" y="599618"/>
            <a:ext cx="11725343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400" b="1" u="sng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</a:t>
            </a:r>
            <a:r>
              <a:rPr lang="en-US" altLang="en-US" sz="44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Hiền có 25 nhãn vở. Hiền có ít hơn Hòa 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44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nhãn vở. Vậy số nhãn vở của Hòa là:</a:t>
            </a:r>
            <a:endParaRPr lang="en-US" altLang="en-US" sz="4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3" name="AutoShape 3"/>
          <p:cNvSpPr>
            <a:spLocks noChangeArrowheads="1"/>
          </p:cNvSpPr>
          <p:nvPr/>
        </p:nvSpPr>
        <p:spPr bwMode="auto">
          <a:xfrm>
            <a:off x="1810951" y="3025112"/>
            <a:ext cx="5080000" cy="685800"/>
          </a:xfrm>
          <a:prstGeom prst="flowChartTermina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2210791" y="2956200"/>
            <a:ext cx="4064000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267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4267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18 nhãn vở</a:t>
            </a:r>
            <a:endParaRPr lang="en-US" altLang="en-US" sz="4267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7" name="AutoShape 7"/>
          <p:cNvSpPr>
            <a:spLocks noChangeArrowheads="1"/>
          </p:cNvSpPr>
          <p:nvPr/>
        </p:nvSpPr>
        <p:spPr bwMode="auto">
          <a:xfrm>
            <a:off x="1843902" y="4123256"/>
            <a:ext cx="5080000" cy="685800"/>
          </a:xfrm>
          <a:prstGeom prst="flowChartTermina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1"/>
          </a:p>
        </p:txBody>
      </p:sp>
      <p:sp>
        <p:nvSpPr>
          <p:cNvPr id="15368" name="AutoShape 8"/>
          <p:cNvSpPr>
            <a:spLocks noChangeArrowheads="1"/>
          </p:cNvSpPr>
          <p:nvPr/>
        </p:nvSpPr>
        <p:spPr bwMode="auto">
          <a:xfrm>
            <a:off x="1843902" y="5221400"/>
            <a:ext cx="5080000" cy="685800"/>
          </a:xfrm>
          <a:prstGeom prst="flowChartTerminator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2199502" y="5242567"/>
            <a:ext cx="4216400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267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en-US" sz="4267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32 nhãn vở</a:t>
            </a:r>
            <a:endParaRPr lang="en-US" altLang="en-US" sz="4267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2275702" y="4123256"/>
            <a:ext cx="4064000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267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4267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31 nhãn vở</a:t>
            </a:r>
            <a:endParaRPr lang="en-US" altLang="en-US" sz="4267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2275702" y="5227333"/>
            <a:ext cx="4064000" cy="74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267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32 nhãn vở</a:t>
            </a:r>
            <a:endParaRPr lang="en-US" altLang="en-US" sz="4267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val 17"/>
          <p:cNvSpPr>
            <a:spLocks noChangeArrowheads="1"/>
          </p:cNvSpPr>
          <p:nvPr/>
        </p:nvSpPr>
        <p:spPr bwMode="auto">
          <a:xfrm>
            <a:off x="10871200" y="0"/>
            <a:ext cx="1320800" cy="838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solidFill>
                  <a:srgbClr val="000514"/>
                </a:solidFill>
                <a:latin typeface="Times New Roman" pitchFamily="18" charset="0"/>
              </a:rPr>
              <a:t>HẾT GIỜ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729179" y="1293563"/>
            <a:ext cx="1306643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44393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animBg="1"/>
      <p:bldP spid="15366" grpId="0"/>
      <p:bldP spid="15367" grpId="0" animBg="1"/>
      <p:bldP spid="15368" grpId="0" animBg="1"/>
      <p:bldP spid="15369" grpId="0"/>
      <p:bldP spid="15370" grpId="0"/>
      <p:bldP spid="13" grpId="0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1711</TotalTime>
  <Words>790</Words>
  <Application>Microsoft Office PowerPoint</Application>
  <PresentationFormat>Widescreen</PresentationFormat>
  <Paragraphs>121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Stencil</vt:lpstr>
      <vt:lpstr>Times New Roman</vt:lpstr>
      <vt:lpstr>Office Theme</vt:lpstr>
      <vt:lpstr>ÔN TẬP VỀ GIẢI TOÁN  </vt:lpstr>
      <vt:lpstr>PowerPoint Presentation</vt:lpstr>
      <vt:lpstr>PowerPoint Presentation</vt:lpstr>
      <vt:lpstr>PowerPoint Presentation</vt:lpstr>
      <vt:lpstr>PowerPoint Presentation</vt:lpstr>
      <vt:lpstr>  Ghi nhớ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Ôn tập về tìm thành phần chưa biết  trong phép cộng và phép trừ</dc:title>
  <dc:creator>MAYTINH</dc:creator>
  <cp:lastModifiedBy>STD_THUY</cp:lastModifiedBy>
  <cp:revision>95</cp:revision>
  <dcterms:created xsi:type="dcterms:W3CDTF">2020-03-24T01:39:24Z</dcterms:created>
  <dcterms:modified xsi:type="dcterms:W3CDTF">2024-01-16T07:50:44Z</dcterms:modified>
</cp:coreProperties>
</file>