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80" r:id="rId9"/>
    <p:sldMasterId id="2147483786" r:id="rId10"/>
    <p:sldMasterId id="2147483798" r:id="rId11"/>
  </p:sldMasterIdLst>
  <p:notesMasterIdLst>
    <p:notesMasterId r:id="rId43"/>
  </p:notesMasterIdLst>
  <p:sldIdLst>
    <p:sldId id="403" r:id="rId12"/>
    <p:sldId id="404" r:id="rId13"/>
    <p:sldId id="370" r:id="rId14"/>
    <p:sldId id="396" r:id="rId15"/>
    <p:sldId id="397" r:id="rId16"/>
    <p:sldId id="398" r:id="rId17"/>
    <p:sldId id="399" r:id="rId18"/>
    <p:sldId id="400" r:id="rId19"/>
    <p:sldId id="402" r:id="rId20"/>
    <p:sldId id="375" r:id="rId21"/>
    <p:sldId id="376" r:id="rId22"/>
    <p:sldId id="258" r:id="rId23"/>
    <p:sldId id="377" r:id="rId24"/>
    <p:sldId id="378" r:id="rId25"/>
    <p:sldId id="379" r:id="rId26"/>
    <p:sldId id="380" r:id="rId27"/>
    <p:sldId id="363" r:id="rId28"/>
    <p:sldId id="364" r:id="rId29"/>
    <p:sldId id="365" r:id="rId30"/>
    <p:sldId id="381" r:id="rId31"/>
    <p:sldId id="405" r:id="rId32"/>
    <p:sldId id="382" r:id="rId33"/>
    <p:sldId id="354" r:id="rId34"/>
    <p:sldId id="384" r:id="rId35"/>
    <p:sldId id="383" r:id="rId36"/>
    <p:sldId id="355" r:id="rId37"/>
    <p:sldId id="385" r:id="rId38"/>
    <p:sldId id="390" r:id="rId39"/>
    <p:sldId id="389" r:id="rId40"/>
    <p:sldId id="392" r:id="rId41"/>
    <p:sldId id="393" r:id="rId42"/>
  </p:sldIdLst>
  <p:sldSz cx="12192000" cy="6858000"/>
  <p:notesSz cx="6858000" cy="9144000"/>
  <p:embeddedFontLst>
    <p:embeddedFont>
      <p:font typeface="Nunito ExtraBold" charset="-93"/>
      <p:bold r:id="rId44"/>
      <p:boldItalic r:id="rId45"/>
    </p:embeddedFont>
    <p:embeddedFont>
      <p:font typeface="Nunito" charset="-93"/>
      <p:regular r:id="rId46"/>
      <p:bold r:id="rId47"/>
      <p:italic r:id="rId48"/>
      <p:boldItalic r:id="rId49"/>
    </p:embeddedFont>
    <p:embeddedFont>
      <p:font typeface="Tahoma" pitchFamily="34" charset="0"/>
      <p:regular r:id="rId50"/>
      <p:bold r:id="rId51"/>
    </p:embeddedFont>
    <p:embeddedFont>
      <p:font typeface="Nunito Black" charset="-93"/>
      <p:bold r:id="rId52"/>
      <p:boldItalic r:id="rId53"/>
    </p:embeddedFont>
    <p:embeddedFont>
      <p:font typeface="Great Vibes" charset="0"/>
      <p:regular r:id="rId54"/>
    </p:embeddedFont>
    <p:embeddedFont>
      <p:font typeface="#9Slide02 Noi dung dai" charset="0"/>
      <p:regular r:id="rId55"/>
    </p:embeddedFont>
    <p:embeddedFont>
      <p:font typeface="Sigmar One" charset="-93"/>
      <p:regular r:id="rId56"/>
    </p:embeddedFont>
    <p:embeddedFont>
      <p:font typeface="#9Slide02 Tieu de dai" charset="0"/>
      <p:bold r:id="rId57"/>
    </p:embeddedFont>
    <p:embeddedFont>
      <p:font typeface="Calibri Light" charset="0"/>
      <p:regular r:id="rId58"/>
      <p:italic r:id="rId59"/>
    </p:embeddedFont>
    <p:embeddedFont>
      <p:font typeface="Arial Black" pitchFamily="34" charset="0"/>
      <p:bold r:id="rId60"/>
    </p:embeddedFont>
    <p:embeddedFont>
      <p:font typeface="iCiel Cadena" charset="-93"/>
      <p:bold r:id="rId61"/>
    </p:embeddedFont>
    <p:embeddedFont>
      <p:font typeface="Open Sans" pitchFamily="34" charset="0"/>
      <p:regular r:id="rId62"/>
      <p:bold r:id="rId63"/>
      <p:italic r:id="rId64"/>
      <p:bold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1B0"/>
    <a:srgbClr val="7CC7D9"/>
    <a:srgbClr val="FFD973"/>
    <a:srgbClr val="FFD96D"/>
    <a:srgbClr val="937ABC"/>
    <a:srgbClr val="FDDA75"/>
    <a:srgbClr val="BEE2FA"/>
    <a:srgbClr val="FFFFFF"/>
    <a:srgbClr val="7CC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3556-B7EF-4C5B-9227-57BDA16C7E65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38E1-62D6-4303-8162-F0B567A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4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536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55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228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24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79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89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96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43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8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907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4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759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2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9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38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4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62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4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4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9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7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0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84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41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1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4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2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3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4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05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77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56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99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3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4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4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0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53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6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23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3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43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7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4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6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92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6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7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27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19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0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04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33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77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61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52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56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97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53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2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66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106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35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78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02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27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71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49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8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87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71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76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768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41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50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129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05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74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29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13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7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09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3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6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793" y="2629880"/>
            <a:ext cx="8364117" cy="198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Mi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– li - </a:t>
            </a: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mét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31584"/>
      </p:ext>
    </p:extLst>
  </p:cSld>
  <p:clrMapOvr>
    <a:masterClrMapping/>
  </p:clrMapOvr>
  <p:transition spd="slow" advTm="2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  <p:pic>
        <p:nvPicPr>
          <p:cNvPr id="12291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9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770">
        <p:split orient="vert"/>
      </p:transition>
    </mc:Choice>
    <mc:Fallback xmlns="">
      <p:transition spd="slow" advTm="47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0727" y="3204960"/>
            <a:ext cx="6960107" cy="22133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endParaRPr lang="en-US" sz="2800" b="1" dirty="0" smtClean="0">
              <a:solidFill>
                <a:srgbClr val="002060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8503" y="3942314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6638" y="4572601"/>
            <a:ext cx="5444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1cm = 10 mm; 1m = 1000 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6" l="521" r="94097">
                        <a14:foregroundMark x1="5035" y1="3782" x2="5035" y2="3782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12500" y1="4622" x2="12500" y2="4622"/>
                        <a14:foregroundMark x1="12500" y1="4622" x2="12500" y2="4622"/>
                        <a14:foregroundMark x1="12500" y1="4622" x2="12500" y2="462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10" y="479458"/>
            <a:ext cx="6906444" cy="28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84" y="2797457"/>
            <a:ext cx="2924175" cy="28098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34052" y="1609421"/>
            <a:ext cx="2416629" cy="888274"/>
          </a:xfrm>
          <a:prstGeom prst="wedgeRoundRectCallout">
            <a:avLst>
              <a:gd name="adj1" fmla="val 34770"/>
              <a:gd name="adj2" fmla="val 91912"/>
              <a:gd name="adj3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này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1mm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8120" y="426471"/>
            <a:ext cx="7234104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Mi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-li-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mét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dùng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vật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79" y="1500987"/>
            <a:ext cx="3258005" cy="458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le 4"/>
          <p:cNvSpPr/>
          <p:nvPr/>
        </p:nvSpPr>
        <p:spPr>
          <a:xfrm>
            <a:off x="2411499" y="420699"/>
            <a:ext cx="8467171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quyển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sách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khoa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Toán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3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tập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1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8412350" y="2621150"/>
            <a:ext cx="3286591" cy="15205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đôi</a:t>
            </a:r>
            <a:endParaRPr lang="en-US" altLang="en-US" sz="2800" b="1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21507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5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74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0" y="1337964"/>
            <a:ext cx="4484582" cy="193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2" y="1286109"/>
            <a:ext cx="4399316" cy="237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295295" y="3695957"/>
            <a:ext cx="6322423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736" y="4949473"/>
            <a:ext cx="4972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Áp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1cm = 10mm.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3221" y="4210758"/>
            <a:ext cx="6824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Nunito ExtraBold" pitchFamily="2" charset="0"/>
              </a:rPr>
              <a:t>Quan </a:t>
            </a:r>
            <a:r>
              <a:rPr lang="vi-VN" sz="2400" dirty="0">
                <a:solidFill>
                  <a:srgbClr val="0070C0"/>
                </a:solidFill>
                <a:latin typeface="Nunito ExtraBold" pitchFamily="2" charset="0"/>
              </a:rPr>
              <a:t>sát hình vẽ và xác định độ dài mỗi đoạn thẳng theo đơn vị cm.</a:t>
            </a:r>
            <a:endParaRPr lang="en-US" sz="2400" dirty="0"/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0826" y="870243"/>
            <a:ext cx="2096976" cy="766028"/>
            <a:chOff x="4827494" y="1077449"/>
            <a:chExt cx="2163643" cy="731372"/>
          </a:xfrm>
        </p:grpSpPr>
        <p:sp>
          <p:nvSpPr>
            <p:cNvPr id="17" name="Oval 1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9" y="2608768"/>
            <a:ext cx="5150660" cy="222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61" y="2612570"/>
            <a:ext cx="4862193" cy="26258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2089" y="268491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6188" y="2738922"/>
            <a:ext cx="681625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79049" y="1391776"/>
            <a:ext cx="2096976" cy="766028"/>
            <a:chOff x="4827494" y="1077449"/>
            <a:chExt cx="2163643" cy="731372"/>
          </a:xfrm>
        </p:grpSpPr>
        <p:sp>
          <p:nvSpPr>
            <p:cNvPr id="18" name="Oval 17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1449" y="1082070"/>
            <a:ext cx="2163643" cy="731372"/>
            <a:chOff x="4827494" y="1077449"/>
            <a:chExt cx="2163643" cy="731372"/>
          </a:xfrm>
        </p:grpSpPr>
        <p:sp>
          <p:nvSpPr>
            <p:cNvPr id="7" name="Oval 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n-US" sz="40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196787" y="2228552"/>
            <a:ext cx="4785624" cy="1201901"/>
            <a:chOff x="4745145" y="1441867"/>
            <a:chExt cx="4785624" cy="1201901"/>
          </a:xfrm>
        </p:grpSpPr>
        <p:sp>
          <p:nvSpPr>
            <p:cNvPr id="68" name="Rounded Rectangle 67"/>
            <p:cNvSpPr/>
            <p:nvPr/>
          </p:nvSpPr>
          <p:spPr>
            <a:xfrm>
              <a:off x="6697209" y="1441867"/>
              <a:ext cx="737733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145" y="1566550"/>
              <a:ext cx="4785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a) 1cm =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1m =  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39818" y="2094944"/>
              <a:ext cx="705612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741496" y="2267261"/>
            <a:ext cx="5804510" cy="1695907"/>
            <a:chOff x="6064622" y="2361459"/>
            <a:chExt cx="5367781" cy="1695907"/>
          </a:xfrm>
        </p:grpSpPr>
        <p:sp>
          <p:nvSpPr>
            <p:cNvPr id="72" name="Rounded Rectangle 71"/>
            <p:cNvSpPr/>
            <p:nvPr/>
          </p:nvSpPr>
          <p:spPr>
            <a:xfrm>
              <a:off x="8586620" y="2361459"/>
              <a:ext cx="840856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4622" y="2487706"/>
              <a:ext cx="5367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b) 10 mm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            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cm</a:t>
              </a:r>
            </a:p>
            <a:p>
              <a:endParaRPr lang="en-US" sz="32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3200" b="1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mm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           </a:t>
              </a:r>
              <a:r>
                <a:rPr lang="en-US" sz="3200" b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m      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664144" y="3478118"/>
              <a:ext cx="804244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886584" y="3984894"/>
            <a:ext cx="4504762" cy="1250999"/>
            <a:chOff x="6575613" y="5654927"/>
            <a:chExt cx="4504762" cy="1250999"/>
          </a:xfrm>
        </p:grpSpPr>
        <p:sp>
          <p:nvSpPr>
            <p:cNvPr id="76" name="Rounded Rectangle 75"/>
            <p:cNvSpPr/>
            <p:nvPr/>
          </p:nvSpPr>
          <p:spPr>
            <a:xfrm>
              <a:off x="8865040" y="5654927"/>
              <a:ext cx="849306" cy="49434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75613" y="5828708"/>
              <a:ext cx="45047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c)  6 </a:t>
              </a:r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 =  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2 cm =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644913" y="6304421"/>
              <a:ext cx="812326" cy="4576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12493" y="2213359"/>
            <a:ext cx="945199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36508" y="2891844"/>
            <a:ext cx="1119568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550618" y="2247133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550618" y="3345624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38965" y="3911633"/>
            <a:ext cx="886352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14917" y="4579775"/>
            <a:ext cx="848950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9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2" y="1429030"/>
            <a:ext cx="4981845" cy="177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1" y="1683800"/>
            <a:ext cx="5734881" cy="1855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072" y="850806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en-US" sz="36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625634" y="3695958"/>
            <a:ext cx="7040880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634" y="4949473"/>
            <a:ext cx="704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sánh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độ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sầu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rồi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luận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5635" y="4264546"/>
            <a:ext cx="6451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Đổi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3 cm về đơn vị mm theo cách đổi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1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cm = 10 mm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40" y="3062813"/>
            <a:ext cx="7573579" cy="1015663"/>
            <a:chOff x="2438440" y="3357776"/>
            <a:chExt cx="7573579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2438440" y="336950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3812764" y="3357776"/>
              <a:ext cx="61992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MI-LI-MÉT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0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3004" y="4022525"/>
            <a:ext cx="4524580" cy="1809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Ta có 3 cm = 30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Mà 30 mm &gt; 3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Vậy ve sầu dài hơn kiến</a:t>
            </a:r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072" y="968373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62" y="1912354"/>
            <a:ext cx="4981845" cy="17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1" y="2167124"/>
            <a:ext cx="5734881" cy="18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Toán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Mi – li - mét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825625"/>
            <a:ext cx="11008057" cy="4351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Đổi </a:t>
            </a:r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 = 30 mm</a:t>
            </a:r>
          </a:p>
          <a:p>
            <a:pPr marL="0" indent="0">
              <a:buNone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mm &gt; 3 mm</a:t>
            </a:r>
          </a:p>
          <a:p>
            <a:pPr marL="0" indent="0">
              <a:buNone/>
            </a:pP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 ve sầu dài hơn kiến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alt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270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9502"/>
      </p:ext>
    </p:extLst>
  </p:cSld>
  <p:clrMapOvr>
    <a:masterClrMapping/>
  </p:clrMapOvr>
  <p:transition spd="med" advTm="24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38907" y="2755467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mm + 100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420 mm – 150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3927" y="2794655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03926" y="320030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6272" y="2807718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mm + 3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mm – 15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47961" y="2846906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28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47960" y="3252558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49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7588" y="4235122"/>
            <a:ext cx="185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 x 3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mm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7162" y="426035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7161" y="4666009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0830" y="1369694"/>
            <a:ext cx="1802290" cy="661078"/>
            <a:chOff x="4827494" y="1117790"/>
            <a:chExt cx="1859587" cy="631170"/>
          </a:xfrm>
        </p:grpSpPr>
        <p:sp>
          <p:nvSpPr>
            <p:cNvPr id="31" name="Oval 3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54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5194" y="1270055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898765" y="5359832"/>
            <a:ext cx="882707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gấp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lên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nhân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với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5675" y="5752813"/>
            <a:ext cx="89718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giảm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lấy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chia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phần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5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91752" y="1387619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9571429" y="1953744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43420" y="2908852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52486" y="3887579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37851" y="4376510"/>
            <a:ext cx="6871447" cy="1191816"/>
          </a:xfrm>
          <a:prstGeom prst="wedgeRoundRectCallout">
            <a:avLst>
              <a:gd name="adj1" fmla="val 36867"/>
              <a:gd name="adj2" fmla="val 1019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 ý</a:t>
            </a:r>
          </a:p>
          <a:p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Quãng đường từ nhà đến trường = Quãng đường đã đi được + Quãng đường còn phải đi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3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8316" y="4176256"/>
            <a:ext cx="82295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Quãng đường ốc sên đi từ nhà đến trường dài số mi-li-mét </a:t>
            </a:r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0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152 + 264 = 416 (mm)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Đáp số: 416 mm</a:t>
            </a:r>
          </a:p>
          <a:p>
            <a:endParaRPr lang="en-US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66128" y="2303965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en-US" altLang="en-US" sz="10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83856" y="3006770"/>
            <a:ext cx="5289179" cy="1494181"/>
            <a:chOff x="3083856" y="4069083"/>
            <a:chExt cx="5289179" cy="1494181"/>
          </a:xfrm>
        </p:grpSpPr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2837196" y="4371663"/>
            <a:ext cx="7017125" cy="1328023"/>
          </a:xfrm>
          <a:prstGeom prst="wedgeRoundRectCallout">
            <a:avLst>
              <a:gd name="adj1" fmla="val 51412"/>
              <a:gd name="adj2" fmla="val 80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Số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mi-li-mét cào cào nhảy được sau một tuần = Số mi-li-mét nhảy được trong ngày đầu x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3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38" name="Oval 37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8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88468" y="2882186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</a:t>
            </a:r>
            <a:endParaRPr kumimoji="0" lang="en-US" altLang="en-US" sz="10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136" y="3584991"/>
            <a:ext cx="5289179" cy="1494181"/>
            <a:chOff x="3083856" y="4069083"/>
            <a:chExt cx="5289179" cy="1494181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10795" y="2786698"/>
            <a:ext cx="59474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tuần sau, cào cào nhảy xa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được số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mi-li-mét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12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  x 3 = 36 (mm)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	 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số: 36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mm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25" name="Oval 24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9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099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2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749">
        <p:split orient="vert"/>
      </p:transition>
    </mc:Choice>
    <mc:Fallback xmlns="">
      <p:transition spd="slow" advTm="27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xmlns="" id="{77944CE1-C726-4B6C-94D5-583FBDBB51C8}"/>
              </a:ext>
            </a:extLst>
          </p:cNvPr>
          <p:cNvSpPr txBox="1"/>
          <p:nvPr/>
        </p:nvSpPr>
        <p:spPr>
          <a:xfrm>
            <a:off x="2441152" y="3096288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lang="en-US" altLang="zh-CN" sz="4400" b="1" spc="300" dirty="0">
              <a:solidFill>
                <a:schemeClr val="accent1">
                  <a:lumMod val="75000"/>
                </a:schemeClr>
              </a:solidFill>
              <a:latin typeface="Sigmar One" panose="00000500000000000000" pitchFamily="2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934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ường minh họa, trẻ em vẫy tay tạm biệt, cậu bé hoạt hình minh họa, nghệ  thuật, con trai png | PNGEg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17665" y="1520657"/>
            <a:ext cx="4165412" cy="523951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>
          <a:xfrm>
            <a:off x="539750" y="1890713"/>
            <a:ext cx="5443538" cy="2249487"/>
          </a:xfrm>
        </p:spPr>
        <p:txBody>
          <a:bodyPr anchor="b"/>
          <a:lstStyle/>
          <a:p>
            <a:pPr algn="ctr" eaLnBrk="1" hangingPunct="1"/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Hẹn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gặp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lại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các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em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88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Tm="7138">
        <p:circle/>
      </p:transition>
    </mc:Choice>
    <mc:Fallback xmlns="">
      <p:transition spd="slow" advTm="71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7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630414" y="1915009"/>
            <a:ext cx="54803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4686222" y="4087908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5283596" y="4761479"/>
              <a:ext cx="2821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6403111" y="4087908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7013256" y="4672044"/>
              <a:ext cx="28373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8081978" y="4087908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731840" y="4672044"/>
              <a:ext cx="2484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9798867" y="4087908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455816" y="4772054"/>
              <a:ext cx="29655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5725918" y="5569605"/>
            <a:ext cx="458741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sẵn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sàng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chưa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70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 </a:t>
              </a:r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= …</a:t>
              </a:r>
            </a:p>
            <a:p>
              <a:pPr lvl="0" algn="ctr"/>
              <a:r>
                <a:rPr lang="en-US" sz="3200" dirty="0" smtClean="0">
                  <a:solidFill>
                    <a:srgbClr val="5F91B0"/>
                  </a:solidFill>
                  <a:latin typeface="iCiel Cadena" panose="02000503000000020004" pitchFamily="50" charset="0"/>
                </a:rPr>
                <a:t>40 x 2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725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 : 3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52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18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gấp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3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lần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bao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34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492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882</Words>
  <Application>Microsoft Office PowerPoint</Application>
  <PresentationFormat>Custom</PresentationFormat>
  <Paragraphs>210</Paragraphs>
  <Slides>31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59" baseType="lpstr">
      <vt:lpstr>Arial</vt:lpstr>
      <vt:lpstr>Nunito ExtraBold</vt:lpstr>
      <vt:lpstr>Nunito</vt:lpstr>
      <vt:lpstr>Tahoma</vt:lpstr>
      <vt:lpstr>Nunito Black</vt:lpstr>
      <vt:lpstr>Great Vibes</vt:lpstr>
      <vt:lpstr>#9Slide02 Noi dung dai</vt:lpstr>
      <vt:lpstr>Sigmar One</vt:lpstr>
      <vt:lpstr>#9Slide02 Tieu de dai</vt:lpstr>
      <vt:lpstr>印品黑体</vt:lpstr>
      <vt:lpstr>Calibri Light</vt:lpstr>
      <vt:lpstr>Arial Black</vt:lpstr>
      <vt:lpstr>iCiel Cadena</vt:lpstr>
      <vt:lpstr>Open Sans</vt:lpstr>
      <vt:lpstr>Times New Roman</vt:lpstr>
      <vt:lpstr>Calibri</vt:lpstr>
      <vt:lpstr>OpenSans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2_Office Theme</vt:lpstr>
      <vt:lpstr>12_Office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Mi – li - mét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85</cp:revision>
  <dcterms:created xsi:type="dcterms:W3CDTF">2022-03-27T22:47:58Z</dcterms:created>
  <dcterms:modified xsi:type="dcterms:W3CDTF">2022-11-25T03:24:57Z</dcterms:modified>
</cp:coreProperties>
</file>