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  <p:sldMasterId id="2147484007" r:id="rId2"/>
    <p:sldMasterId id="2147484019" r:id="rId3"/>
    <p:sldMasterId id="2147484031" r:id="rId4"/>
    <p:sldMasterId id="2147484043" r:id="rId5"/>
    <p:sldMasterId id="2147484067" r:id="rId6"/>
    <p:sldMasterId id="2147484079" r:id="rId7"/>
  </p:sldMasterIdLst>
  <p:notesMasterIdLst>
    <p:notesMasterId r:id="rId29"/>
  </p:notesMasterIdLst>
  <p:sldIdLst>
    <p:sldId id="389" r:id="rId8"/>
    <p:sldId id="390" r:id="rId9"/>
    <p:sldId id="391" r:id="rId10"/>
    <p:sldId id="393" r:id="rId11"/>
    <p:sldId id="396" r:id="rId12"/>
    <p:sldId id="395" r:id="rId13"/>
    <p:sldId id="397" r:id="rId14"/>
    <p:sldId id="399" r:id="rId15"/>
    <p:sldId id="400" r:id="rId16"/>
    <p:sldId id="401" r:id="rId17"/>
    <p:sldId id="402" r:id="rId18"/>
    <p:sldId id="405" r:id="rId19"/>
    <p:sldId id="403" r:id="rId20"/>
    <p:sldId id="404" r:id="rId21"/>
    <p:sldId id="406" r:id="rId22"/>
    <p:sldId id="408" r:id="rId23"/>
    <p:sldId id="409" r:id="rId24"/>
    <p:sldId id="410" r:id="rId25"/>
    <p:sldId id="411" r:id="rId26"/>
    <p:sldId id="412" r:id="rId27"/>
    <p:sldId id="413" r:id="rId28"/>
  </p:sldIdLst>
  <p:sldSz cx="12192000" cy="6858000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1D1"/>
    <a:srgbClr val="DD136A"/>
    <a:srgbClr val="FF0000"/>
    <a:srgbClr val="00682F"/>
    <a:srgbClr val="E8E6E7"/>
    <a:srgbClr val="CFEBFB"/>
    <a:srgbClr val="5DBFB7"/>
    <a:srgbClr val="D14E30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>
      <p:cViewPr varScale="1">
        <p:scale>
          <a:sx n="69" d="100"/>
          <a:sy n="69" d="100"/>
        </p:scale>
        <p:origin x="63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8D3968-A0E1-4255-BCC7-816D0630F0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859A08E-49CF-420F-AF06-1AB5C7A195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E6DB44E-E518-4568-A781-3E7D5463F1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403F25D-5E87-4370-A09C-4F896ECD78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664B239-132F-4D29-8D59-5060220960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D170118-C781-4065-87B2-A3CDB1463D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744CE7-9677-4360-9274-6836EBBF64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67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19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90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432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128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7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47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605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89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13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66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538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7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02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34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949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881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929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927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777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7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20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718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949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770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529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72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9352-1455-4EE7-9CD8-D806FD1E1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8A25A-C792-48C1-866F-6181A40A1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02FC-FAD3-4E07-8EF7-D32A8B7D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4B59-8E6B-4F77-99F8-1C772751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8838-44C3-4F50-AF72-FF27499B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74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26E7-ADD1-47B3-8ABD-49B6840F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9361-222D-431B-8793-4D86F7D6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9AADA-62B3-4A5B-8DC8-CB0F135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247E-9A3E-4662-B1DB-918DC983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C6D0-E61E-4F83-A804-76617D49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986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108E-ACD7-4ECC-A8DE-2E8C697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FC42-F522-47B9-81A9-5F6622A5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793DE-C7C5-418E-8498-DA4387AA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8092-FA22-4554-8E52-9A6E4891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60E0-057C-4393-B33D-7A79DCD2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671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737D-AC01-4A1F-8112-53D8AEC0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1790-D1AA-49A0-ADED-E59778AF1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865C-AAA2-4425-8D0D-1F847201E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458AB-B081-45C5-AF03-CE59BA19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95FA-8659-4E3F-A8E6-B60F3352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8CEB6-5616-4CCB-B354-1398D1AC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396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E5E5-23E5-4E79-8D48-58C27219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8C0C-3C15-4FC1-B77C-D8C63482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A6E76-DC78-46E2-9198-3441956AD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78099-DA4D-4E57-98D2-89FEB6086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86134-C4B2-4AAA-A071-4593801AD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4A32B-FE07-4D24-8982-425DA4B3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A677A-2019-4586-949D-D8E085CB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FB7F0-CA86-4C14-859D-B867E2A4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575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FCF0-30ED-4C45-8ADB-922059D5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690AC-99EA-400A-BE0A-0A3D4920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FD36C-B294-4680-988F-9275E2B4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85CD0-5964-40CB-BEF0-2604929C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61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765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1382F-4E4C-4516-B34B-67A02724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8026D-EB94-4A36-BA31-ED2D1456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816E-88B8-4556-9A02-891C5F9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80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CDDE-1BFD-4315-AA1E-97F9B43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03A2-CA50-494E-9789-E2A09F4F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A63E-7755-4792-8175-70D42C144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A74EC-6830-4ABC-A244-DF957B59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83F2-C7E4-43E0-9A8D-8DE982B5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0710-820A-4F9A-9039-C1EEA95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309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D01-7326-488D-976F-8B42EDA7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A9210-8693-4FA1-8C01-F225D31FF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43C9C-F059-4447-A5C4-E3BF96C0B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2D5CB-C37D-4A0B-B0C8-17C5835A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C104D-D678-4327-9443-A79E5ACF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BFDF0-EABE-41D0-9FF4-3271E8C7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87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70A5-FDBA-4C69-A33F-9C20D38F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1CCEB-462A-427A-8467-0D8723549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478F-2D0A-4699-9D16-380E301A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0B80-A8C2-4D98-B9BB-32573446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FEF7D-9531-4B5B-B081-07D3B3BC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31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F01DB-E73B-4F44-BFDC-3D496ED68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CC570-CF38-404E-A460-B77BD8D4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6A22B-8D2B-4EF7-9E1B-532A1FFC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6461-BA09-4F9D-AF6D-4CE61D2F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1CE3-5998-4B9C-8550-3ABE619A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992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9352-1455-4EE7-9CD8-D806FD1E1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8A25A-C792-48C1-866F-6181A40A1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02FC-FAD3-4E07-8EF7-D32A8B7D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4B59-8E6B-4F77-99F8-1C772751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8838-44C3-4F50-AF72-FF27499B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461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26E7-ADD1-47B3-8ABD-49B6840F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9361-222D-431B-8793-4D86F7D6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9AADA-62B3-4A5B-8DC8-CB0F135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247E-9A3E-4662-B1DB-918DC983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C6D0-E61E-4F83-A804-76617D49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000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108E-ACD7-4ECC-A8DE-2E8C697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FC42-F522-47B9-81A9-5F6622A5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793DE-C7C5-418E-8498-DA4387AA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8092-FA22-4554-8E52-9A6E4891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60E0-057C-4393-B33D-7A79DCD2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99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737D-AC01-4A1F-8112-53D8AEC0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1790-D1AA-49A0-ADED-E59778AF1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865C-AAA2-4425-8D0D-1F847201E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458AB-B081-45C5-AF03-CE59BA19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95FA-8659-4E3F-A8E6-B60F3352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8CEB6-5616-4CCB-B354-1398D1AC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51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E5E5-23E5-4E79-8D48-58C27219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8C0C-3C15-4FC1-B77C-D8C63482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A6E76-DC78-46E2-9198-3441956AD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78099-DA4D-4E57-98D2-89FEB6086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86134-C4B2-4AAA-A071-4593801AD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4A32B-FE07-4D24-8982-425DA4B3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A677A-2019-4586-949D-D8E085CB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FB7F0-CA86-4C14-859D-B867E2A4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62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7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FCF0-30ED-4C45-8ADB-922059D5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690AC-99EA-400A-BE0A-0A3D4920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FD36C-B294-4680-988F-9275E2B4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85CD0-5964-40CB-BEF0-2604929C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87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1382F-4E4C-4516-B34B-67A02724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8026D-EB94-4A36-BA31-ED2D1456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816E-88B8-4556-9A02-891C5F9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7010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CDDE-1BFD-4315-AA1E-97F9B43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03A2-CA50-494E-9789-E2A09F4F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A63E-7755-4792-8175-70D42C144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A74EC-6830-4ABC-A244-DF957B59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83F2-C7E4-43E0-9A8D-8DE982B5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0710-820A-4F9A-9039-C1EEA95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36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D01-7326-488D-976F-8B42EDA7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A9210-8693-4FA1-8C01-F225D31FF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43C9C-F059-4447-A5C4-E3BF96C0B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2D5CB-C37D-4A0B-B0C8-17C5835A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C104D-D678-4327-9443-A79E5ACF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BFDF0-EABE-41D0-9FF4-3271E8C7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520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70A5-FDBA-4C69-A33F-9C20D38F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1CCEB-462A-427A-8467-0D8723549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478F-2D0A-4699-9D16-380E301A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0B80-A8C2-4D98-B9BB-32573446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FEF7D-9531-4B5B-B081-07D3B3BC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823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F01DB-E73B-4F44-BFDC-3D496ED68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CC570-CF38-404E-A460-B77BD8D4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6A22B-8D2B-4EF7-9E1B-532A1FFC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6461-BA09-4F9D-AF6D-4CE61D2F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1CE3-5998-4B9C-8550-3ABE619A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845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127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5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012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15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2373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393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129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824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325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954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176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256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3800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412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27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5434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4104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3494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442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382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947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2213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2003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1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91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24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23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09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7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35B46-4966-48CF-AC94-FC2BB64B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FAF2-9D0E-4B36-A629-659AD6A0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379C-4638-450E-AACF-D9C7090F6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86839-77A2-4513-AACE-044335138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0C290-9654-4872-9459-A0B2DB8F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C5345-E377-494E-A6D7-8E51A13AF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35B46-4966-48CF-AC94-FC2BB64B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FAF2-9D0E-4B36-A629-659AD6A0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379C-4638-450E-AACF-D9C7090F6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86839-77A2-4513-AACE-044335138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0C290-9654-4872-9459-A0B2DB8F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C5345-E377-494E-A6D7-8E51A13AF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2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1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29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27607" y="3284036"/>
            <a:ext cx="5423671" cy="1323439"/>
            <a:chOff x="3927607" y="3284036"/>
            <a:chExt cx="542367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927607" y="3428501"/>
              <a:ext cx="2493855" cy="983873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31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6236559" y="3284036"/>
              <a:ext cx="31147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GAM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F99F60-2DEC-4DEF-9300-E3C8E7CE95D2}"/>
              </a:ext>
            </a:extLst>
          </p:cNvPr>
          <p:cNvSpPr txBox="1"/>
          <p:nvPr/>
        </p:nvSpPr>
        <p:spPr>
          <a:xfrm>
            <a:off x="1082454" y="1506860"/>
            <a:ext cx="105200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…..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6BA35"/>
              </a:solidFill>
              <a:effectLst/>
              <a:uLnTx/>
              <a:uFillTx/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713911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000" b="1" i="0" u="none" strike="noStrike" kern="1200" cap="none" spc="0" normalizeH="0" baseline="0" noProof="0" dirty="0" err="1" smtClean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Hoạt</a:t>
            </a:r>
            <a:r>
              <a:rPr kumimoji="0" lang="en-GB" altLang="zh-CN" sz="4000" b="1" i="0" u="none" strike="noStrike" kern="1200" cap="none" spc="0" normalizeH="0" noProof="0" dirty="0" smtClean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GB" altLang="zh-CN" sz="4000" b="1" i="0" u="none" strike="noStrike" kern="1200" cap="none" spc="0" normalizeH="0" noProof="0" dirty="0" err="1" smtClean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động</a:t>
            </a:r>
            <a:endParaRPr kumimoji="0" lang="zh-CN" altLang="en-US" sz="4000" b="1" i="0" u="none" strike="noStrike" kern="1200" cap="none" spc="0" normalizeH="0" baseline="0" noProof="0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gmar One" panose="00000500000000000000" pitchFamily="2" charset="0"/>
              <a:ea typeface="华康海报体W12" panose="040B0C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209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48211"/>
            <a:ext cx="4534647" cy="264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678" y="2196399"/>
            <a:ext cx="4699521" cy="2725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3297" y="4531203"/>
            <a:ext cx="363272" cy="289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1922970" y="5334000"/>
            <a:ext cx="8077201" cy="919401"/>
          </a:xfrm>
          <a:prstGeom prst="wedgeRoundRectCallout">
            <a:avLst>
              <a:gd name="adj1" fmla="val 44626"/>
              <a:gd name="adj2" fmla="val 67287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682F"/>
                </a:solidFill>
                <a:latin typeface="OpenSans"/>
              </a:rPr>
              <a:t>Để xác định khối lượng các đồ vật trên đĩa cân bên phải ta tính tổng khối lượng các quả cân ở đĩa cân bên trái</a:t>
            </a:r>
            <a:r>
              <a:rPr lang="vi-VN" dirty="0" smtClean="0">
                <a:solidFill>
                  <a:srgbClr val="00682F"/>
                </a:solidFill>
                <a:latin typeface="OpenSans"/>
              </a:rPr>
              <a:t>.</a:t>
            </a:r>
            <a:endParaRPr lang="en-US" dirty="0">
              <a:solidFill>
                <a:srgbClr val="00682F"/>
              </a:solidFill>
            </a:endParaRP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4599" y="5148588"/>
            <a:ext cx="2057400" cy="17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910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48211"/>
            <a:ext cx="4534647" cy="264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678" y="2196399"/>
            <a:ext cx="4699521" cy="2725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3297" y="4531203"/>
            <a:ext cx="363272" cy="289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7475" y="4357255"/>
            <a:ext cx="630381" cy="4086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34514" y="4457834"/>
            <a:ext cx="645418" cy="4086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3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806" y="2196400"/>
            <a:ext cx="4667794" cy="27103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196400"/>
            <a:ext cx="4723714" cy="26841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2835" y="4211867"/>
            <a:ext cx="630381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28910" y="4343400"/>
            <a:ext cx="697961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67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269" y="1444747"/>
            <a:ext cx="7662863" cy="2838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92758" y="4491335"/>
            <a:ext cx="3499676" cy="461665"/>
            <a:chOff x="2634834" y="4947138"/>
            <a:chExt cx="3499676" cy="461665"/>
          </a:xfrm>
        </p:grpSpPr>
        <p:sp>
          <p:nvSpPr>
            <p:cNvPr id="4" name="Rectangle 3"/>
            <p:cNvSpPr/>
            <p:nvPr/>
          </p:nvSpPr>
          <p:spPr>
            <a:xfrm>
              <a:off x="2634834" y="4947138"/>
              <a:ext cx="34996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Túi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táo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cân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 smtClean="0">
                  <a:solidFill>
                    <a:srgbClr val="0070C0"/>
                  </a:solidFill>
                  <a:latin typeface="OpenSans"/>
                </a:rPr>
                <a:t>nặng</a:t>
              </a:r>
              <a:r>
                <a:rPr lang="en-US" dirty="0" smtClean="0">
                  <a:solidFill>
                    <a:srgbClr val="0070C0"/>
                  </a:solidFill>
                  <a:latin typeface="OpenSans"/>
                </a:rPr>
                <a:t>          g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105400" y="4947138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49324" y="4425200"/>
            <a:ext cx="3499676" cy="461665"/>
            <a:chOff x="2634834" y="4947138"/>
            <a:chExt cx="3499676" cy="461665"/>
          </a:xfrm>
        </p:grpSpPr>
        <p:sp>
          <p:nvSpPr>
            <p:cNvPr id="26" name="Rectangle 25"/>
            <p:cNvSpPr/>
            <p:nvPr/>
          </p:nvSpPr>
          <p:spPr>
            <a:xfrm>
              <a:off x="2634834" y="4947138"/>
              <a:ext cx="34996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Túi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táo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cân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 smtClean="0">
                  <a:solidFill>
                    <a:srgbClr val="0070C0"/>
                  </a:solidFill>
                  <a:latin typeface="OpenSans"/>
                </a:rPr>
                <a:t>nặng</a:t>
              </a:r>
              <a:r>
                <a:rPr lang="en-US" dirty="0" smtClean="0">
                  <a:solidFill>
                    <a:srgbClr val="0070C0"/>
                  </a:solidFill>
                  <a:latin typeface="OpenSans"/>
                </a:rPr>
                <a:t>          g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105400" y="4947138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21759" y="4467763"/>
            <a:ext cx="72736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69413" y="4401628"/>
            <a:ext cx="766456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92758" y="5257800"/>
            <a:ext cx="6312177" cy="480788"/>
            <a:chOff x="2634834" y="4928015"/>
            <a:chExt cx="6312177" cy="480788"/>
          </a:xfrm>
        </p:grpSpPr>
        <p:sp>
          <p:nvSpPr>
            <p:cNvPr id="31" name="Rectangle 30"/>
            <p:cNvSpPr/>
            <p:nvPr/>
          </p:nvSpPr>
          <p:spPr>
            <a:xfrm>
              <a:off x="2634834" y="4947138"/>
              <a:ext cx="63121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c) </a:t>
              </a:r>
              <a:r>
                <a:rPr lang="en-US" dirty="0" err="1" smtClean="0">
                  <a:solidFill>
                    <a:srgbClr val="7030A0"/>
                  </a:solidFill>
                  <a:latin typeface="OpenSans"/>
                </a:rPr>
                <a:t>Túi</a:t>
              </a:r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táo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cân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OpenSans"/>
                </a:rPr>
                <a:t>nặng</a:t>
              </a:r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OpenSans"/>
                </a:rPr>
                <a:t>hơn</a:t>
              </a:r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OpenSans"/>
                </a:rPr>
                <a:t>gói</a:t>
              </a:r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OpenSans"/>
                </a:rPr>
                <a:t>bột</a:t>
              </a:r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OpenSans"/>
                </a:rPr>
                <a:t>mì</a:t>
              </a:r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OpenSans"/>
                </a:rPr>
                <a:t>là</a:t>
              </a:r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          g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843076" y="4928015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945580" y="5232183"/>
            <a:ext cx="72736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792758" y="5772190"/>
            <a:ext cx="6175921" cy="480788"/>
            <a:chOff x="2634834" y="4928015"/>
            <a:chExt cx="6175921" cy="480788"/>
          </a:xfrm>
        </p:grpSpPr>
        <p:sp>
          <p:nvSpPr>
            <p:cNvPr id="35" name="Rectangle 34"/>
            <p:cNvSpPr/>
            <p:nvPr/>
          </p:nvSpPr>
          <p:spPr>
            <a:xfrm>
              <a:off x="2634834" y="4947138"/>
              <a:ext cx="61759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   </a:t>
              </a:r>
              <a:r>
                <a:rPr lang="en-US" dirty="0" err="1" smtClean="0">
                  <a:solidFill>
                    <a:srgbClr val="7030A0"/>
                  </a:solidFill>
                  <a:latin typeface="OpenSans"/>
                </a:rPr>
                <a:t>Túi</a:t>
              </a:r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táo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OpenSans"/>
                </a:rPr>
                <a:t>và</a:t>
              </a:r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OpenSans"/>
                </a:rPr>
                <a:t>gói</a:t>
              </a:r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OpenSans"/>
                </a:rPr>
                <a:t>bột</a:t>
              </a:r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OpenSans"/>
                </a:rPr>
                <a:t>mì</a:t>
              </a:r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OpenSans"/>
                </a:rPr>
                <a:t>cân</a:t>
              </a:r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OpenSans"/>
                </a:rPr>
                <a:t>nặng</a:t>
              </a:r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OpenSans"/>
                </a:rPr>
                <a:t>là</a:t>
              </a:r>
              <a:r>
                <a:rPr lang="en-US" dirty="0" smtClean="0">
                  <a:solidFill>
                    <a:srgbClr val="7030A0"/>
                  </a:solidFill>
                  <a:latin typeface="OpenSans"/>
                </a:rPr>
                <a:t>          g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614476" y="4928015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689272" y="5772190"/>
            <a:ext cx="72736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589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713911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000" b="1" i="0" u="none" strike="noStrike" kern="1200" cap="none" spc="0" normalizeH="0" baseline="0" noProof="0" dirty="0" smtClean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LUYỆN</a:t>
            </a:r>
            <a:r>
              <a:rPr kumimoji="0" lang="en-GB" altLang="zh-CN" sz="4000" b="1" i="0" u="none" strike="noStrike" kern="1200" cap="none" spc="0" normalizeH="0" noProof="0" dirty="0" smtClean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 TẬP</a:t>
            </a:r>
            <a:endParaRPr kumimoji="0" lang="zh-CN" altLang="en-US" sz="4000" b="1" i="0" u="none" strike="noStrike" kern="1200" cap="none" spc="0" normalizeH="0" baseline="0" noProof="0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gmar One" panose="00000500000000000000" pitchFamily="2" charset="0"/>
              <a:ea typeface="华康海报体W12" panose="040B0C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84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4599" y="5148588"/>
            <a:ext cx="2057400" cy="17094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855" y="1707135"/>
            <a:ext cx="3608192" cy="6833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855" y="2548407"/>
            <a:ext cx="5397687" cy="1662795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3124199" y="4778655"/>
            <a:ext cx="7010399" cy="1328023"/>
          </a:xfrm>
          <a:prstGeom prst="wedgeRoundRectCallout">
            <a:avLst>
              <a:gd name="adj1" fmla="val 44849"/>
              <a:gd name="adj2" fmla="val 729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Lưu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dirty="0" smtClean="0">
                <a:solidFill>
                  <a:srgbClr val="1311D1"/>
                </a:solidFill>
                <a:latin typeface="OpenSans"/>
              </a:rPr>
              <a:t>Thực </a:t>
            </a:r>
            <a:r>
              <a:rPr lang="vi-VN" dirty="0">
                <a:solidFill>
                  <a:srgbClr val="1311D1"/>
                </a:solidFill>
                <a:latin typeface="OpenSans"/>
              </a:rPr>
              <a:t>hiện tính kết quả phép tính rồi viết kí hiệu đơn vị gam sau kết quả vừa tìm được</a:t>
            </a:r>
            <a:r>
              <a:rPr lang="vi-VN" dirty="0" smtClean="0">
                <a:solidFill>
                  <a:srgbClr val="1311D1"/>
                </a:solidFill>
                <a:latin typeface="OpenSans"/>
              </a:rPr>
              <a:t>.</a:t>
            </a:r>
            <a:endParaRPr lang="en-US" dirty="0">
              <a:solidFill>
                <a:srgbClr val="1311D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6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55" y="1707135"/>
            <a:ext cx="3608192" cy="6833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31" y="2699288"/>
            <a:ext cx="5397687" cy="1662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3818" y="2885182"/>
            <a:ext cx="4745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740 </a:t>
            </a:r>
            <a:r>
              <a:rPr lang="en-US" sz="3200" dirty="0">
                <a:solidFill>
                  <a:srgbClr val="1311D1"/>
                </a:solidFill>
                <a:latin typeface="OpenSans"/>
              </a:rPr>
              <a:t>g – 360 g </a:t>
            </a:r>
            <a:endParaRPr lang="en-US" sz="3200" dirty="0" smtClean="0">
              <a:solidFill>
                <a:srgbClr val="1311D1"/>
              </a:solidFill>
              <a:latin typeface="OpenSans"/>
            </a:endParaRPr>
          </a:p>
          <a:p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b</a:t>
            </a:r>
            <a:r>
              <a:rPr lang="en-US" sz="3200" dirty="0">
                <a:solidFill>
                  <a:srgbClr val="1311D1"/>
                </a:solidFill>
                <a:latin typeface="OpenSans"/>
              </a:rPr>
              <a:t>) 15 g x </a:t>
            </a:r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4</a:t>
            </a:r>
            <a:endParaRPr lang="en-US" sz="3200" dirty="0">
              <a:solidFill>
                <a:srgbClr val="FF0000"/>
              </a:solidFill>
              <a:latin typeface="Open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261" y="3412261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OpenSans"/>
              </a:rPr>
              <a:t>= 60 g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4349" y="2945910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OpenSans"/>
              </a:rPr>
              <a:t>= 380 g</a:t>
            </a:r>
          </a:p>
        </p:txBody>
      </p:sp>
      <p:pic>
        <p:nvPicPr>
          <p:cNvPr id="11" name="Picture 2" descr="Bài 15: Ki-lô-gam | SGK Toán lớp 2 - Kết nối tri thứ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347" y="5388268"/>
            <a:ext cx="2308801" cy="12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44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752600"/>
            <a:ext cx="9911401" cy="34447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7827" y="5507756"/>
            <a:ext cx="8992573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u="sng" dirty="0" err="1" smtClean="0">
                <a:solidFill>
                  <a:srgbClr val="0070C0"/>
                </a:solidFill>
                <a:latin typeface="OpenSans"/>
              </a:rPr>
              <a:t>Gợi</a:t>
            </a:r>
            <a:r>
              <a:rPr lang="en-US" b="1" u="sng" dirty="0" smtClean="0">
                <a:solidFill>
                  <a:srgbClr val="0070C0"/>
                </a:solidFill>
                <a:latin typeface="OpenSans"/>
              </a:rPr>
              <a:t> ý:</a:t>
            </a:r>
          </a:p>
          <a:p>
            <a:r>
              <a:rPr lang="en-US" b="1" dirty="0" err="1" smtClean="0">
                <a:solidFill>
                  <a:srgbClr val="002060"/>
                </a:solidFill>
                <a:latin typeface="OpenSans"/>
              </a:rPr>
              <a:t>Quan</a:t>
            </a:r>
            <a:r>
              <a:rPr lang="en-US" b="1" dirty="0" smtClean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sát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tranh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rồi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nối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mỗi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con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cân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nặng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thích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hợp</a:t>
            </a:r>
            <a:r>
              <a:rPr lang="en-US" b="1" dirty="0" smtClean="0">
                <a:solidFill>
                  <a:srgbClr val="002060"/>
                </a:solidFill>
                <a:latin typeface="OpenSans"/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37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752600"/>
            <a:ext cx="9911401" cy="344475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3276600" y="4343400"/>
            <a:ext cx="1371600" cy="6096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61216" y="4410774"/>
            <a:ext cx="1167439" cy="542226"/>
          </a:xfrm>
          <a:prstGeom prst="line">
            <a:avLst/>
          </a:prstGeom>
          <a:ln w="28575">
            <a:solidFill>
              <a:srgbClr val="DD1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039100" y="4343400"/>
            <a:ext cx="1371600" cy="60960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7600" y="4410774"/>
            <a:ext cx="1485900" cy="542226"/>
          </a:xfrm>
          <a:prstGeom prst="line">
            <a:avLst/>
          </a:prstGeom>
          <a:ln w="28575">
            <a:solidFill>
              <a:srgbClr val="131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55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675666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GB" altLang="zh-CN" sz="4000" b="1" dirty="0">
                <a:ln w="412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华康海报体W12" panose="040B0C09000000000000" pitchFamily="81" charset="-122"/>
              </a:rPr>
              <a:t>KHỞI ĐỘNG</a:t>
            </a:r>
            <a:endParaRPr lang="zh-CN" altLang="en-US" sz="4000" b="1" dirty="0">
              <a:ln w="412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6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199"/>
            <a:ext cx="8458200" cy="505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D183F3-6EBA-404B-ACEB-9FD2532E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6594978" cy="113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3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ường minh họa, trẻ em vẫy tay tạm biệt, cậu bé hoạt hình minh họa, nghệ  thuật, con trai png | PNGEg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76800" y="1371600"/>
            <a:ext cx="4165412" cy="523951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539750" y="1890713"/>
            <a:ext cx="5443538" cy="2249487"/>
          </a:xfrm>
        </p:spPr>
        <p:txBody>
          <a:bodyPr anchor="b"/>
          <a:lstStyle/>
          <a:p>
            <a:pPr algn="ctr" eaLnBrk="1" hangingPunct="1"/>
            <a:r>
              <a:rPr lang="en-US" alt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Hẹn</a:t>
            </a:r>
            <a:r>
              <a:rPr lang="en-US" altLang="en-US" sz="54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gặp</a:t>
            </a:r>
            <a:r>
              <a:rPr lang="en-US" altLang="en-US" sz="54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lại</a:t>
            </a:r>
            <a:r>
              <a:rPr lang="en-US" altLang="en-US" sz="54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các</a:t>
            </a:r>
            <a:r>
              <a:rPr lang="en-US" altLang="en-US" sz="54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em</a:t>
            </a:r>
            <a:r>
              <a:rPr lang="en-US" altLang="en-US" sz="54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5576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" y="4464085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21" y="2565659"/>
            <a:ext cx="2411147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751" y="2182881"/>
            <a:ext cx="2600225" cy="24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671674" y="245821"/>
            <a:ext cx="10848652" cy="2219631"/>
          </a:xfrm>
          <a:prstGeom prst="roundRect">
            <a:avLst/>
          </a:prstGeom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244" y="510523"/>
            <a:ext cx="10282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XÂY NHÀ CHO THỎ</a:t>
            </a:r>
          </a:p>
        </p:txBody>
      </p:sp>
    </p:spTree>
    <p:extLst>
      <p:ext uri="{BB962C8B-B14F-4D97-AF65-F5344CB8AC3E}">
        <p14:creationId xmlns:p14="http://schemas.microsoft.com/office/powerpoint/2010/main" val="1649775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496669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 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 + 100 mm = </a:t>
            </a: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350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550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300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450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>
            <a:extLst>
              <a:ext uri="{FF2B5EF4-FFF2-40B4-BE49-F238E27FC236}">
                <a16:creationId xmlns:a16="http://schemas.microsoft.com/office/drawing/2014/main" id="{425C19A1-1ABF-415D-8758-3AC221DE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5889" y="1124023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46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6713489" y="31897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1107462" y="461246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6704342" y="459101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1107462" y="322312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74" y="363082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52" y="50180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8" y="363810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806" y="498110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>
            <a:extLst>
              <a:ext uri="{FF2B5EF4-FFF2-40B4-BE49-F238E27FC236}">
                <a16:creationId xmlns:a16="http://schemas.microsoft.com/office/drawing/2014/main" id="{425C19A1-1ABF-415D-8758-3AC221DE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6608" y="1053936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496669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mm </a:t>
            </a:r>
            <a:r>
              <a:rPr lang="en-US" sz="36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gấp</a:t>
            </a: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 </a:t>
            </a:r>
            <a:r>
              <a:rPr lang="en-US" sz="36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lần</a:t>
            </a: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?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0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1210455" y="464714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6583309" y="31566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1218664" y="31566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6565953" y="465902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40" y="50881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999" y="356223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619" y="507400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28" y="354672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>
            <a:extLst>
              <a:ext uri="{FF2B5EF4-FFF2-40B4-BE49-F238E27FC236}">
                <a16:creationId xmlns:a16="http://schemas.microsoft.com/office/drawing/2014/main" id="{425C19A1-1ABF-415D-8758-3AC221DE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4874" y="1186472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496669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 mm </a:t>
            </a:r>
            <a:r>
              <a:rPr lang="en-US" sz="36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giảm</a:t>
            </a: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 </a:t>
            </a:r>
            <a:r>
              <a:rPr lang="en-US" sz="36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lần</a:t>
            </a: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?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08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5910264" cy="3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600" b="1" i="0" u="none" strike="noStrike" kern="1200" cap="none" spc="0" normalizeH="0" baseline="0" noProof="0" dirty="0" err="1" smtClean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KHám</a:t>
            </a:r>
            <a:r>
              <a:rPr kumimoji="0" lang="en-GB" altLang="zh-CN" sz="3600" b="1" i="0" u="none" strike="noStrike" kern="1200" cap="none" spc="0" normalizeH="0" noProof="0" dirty="0" smtClean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GB" altLang="zh-CN" sz="3600" b="1" i="0" u="none" strike="noStrike" kern="1200" cap="none" spc="0" normalizeH="0" noProof="0" dirty="0" err="1" smtClean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phá</a:t>
            </a:r>
            <a:endParaRPr kumimoji="0" lang="zh-CN" altLang="en-US" sz="3600" b="1" i="0" u="none" strike="noStrike" kern="1200" cap="none" spc="0" normalizeH="0" baseline="0" noProof="0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gmar One" panose="00000500000000000000" pitchFamily="2" charset="0"/>
              <a:ea typeface="华康海报体W12" panose="040B0C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19" y="559409"/>
            <a:ext cx="5590072" cy="2172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" y="64221"/>
            <a:ext cx="2115433" cy="990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1111" y1="6349" x2="61111" y2="6349"/>
                        <a14:foregroundMark x1="84848" y1="6746" x2="84848" y2="6746"/>
                        <a14:foregroundMark x1="96465" y1="67857" x2="96465" y2="67857"/>
                        <a14:foregroundMark x1="65657" y1="79762" x2="65657" y2="79762"/>
                        <a14:foregroundMark x1="28788" y1="82937" x2="28788" y2="82937"/>
                        <a14:foregroundMark x1="19192" y1="59127" x2="19192" y2="59127"/>
                        <a14:foregroundMark x1="41919" y1="57540" x2="41919" y2="57540"/>
                        <a14:foregroundMark x1="57071" y1="73810" x2="57071" y2="73810"/>
                        <a14:foregroundMark x1="55051" y1="62698" x2="55051" y2="62698"/>
                        <a14:foregroundMark x1="68182" y1="50794" x2="68182" y2="50794"/>
                        <a14:foregroundMark x1="32828" y1="48810" x2="32828" y2="48810"/>
                        <a14:foregroundMark x1="40404" y1="66667" x2="40404" y2="66667"/>
                        <a14:foregroundMark x1="48990" y1="53968" x2="48990" y2="53968"/>
                        <a14:foregroundMark x1="92424" y1="36508" x2="92424" y2="36508"/>
                        <a14:foregroundMark x1="88889" y1="22619" x2="88889" y2="22619"/>
                        <a14:foregroundMark x1="89899" y1="25397" x2="89899" y2="25397"/>
                        <a14:foregroundMark x1="48990" y1="80159" x2="48990" y2="80159"/>
                        <a14:foregroundMark x1="39394" y1="78175" x2="39394" y2="78175"/>
                        <a14:foregroundMark x1="39394" y1="78175" x2="39394" y2="78175"/>
                        <a14:foregroundMark x1="49495" y1="87698" x2="49495" y2="87698"/>
                        <a14:foregroundMark x1="49495" y1="87698" x2="49495" y2="87698"/>
                        <a14:foregroundMark x1="58081" y1="68254" x2="58081" y2="68254"/>
                        <a14:foregroundMark x1="58081" y1="68254" x2="58081" y2="68254"/>
                        <a14:foregroundMark x1="59091" y1="54762" x2="59091" y2="54762"/>
                        <a14:foregroundMark x1="59091" y1="54762" x2="59091" y2="54762"/>
                        <a14:foregroundMark x1="66162" y1="49603" x2="66162" y2="49603"/>
                        <a14:foregroundMark x1="64646" y1="40476" x2="64646" y2="40476"/>
                        <a14:foregroundMark x1="64141" y1="97619" x2="64141" y2="97619"/>
                        <a14:foregroundMark x1="38384" y1="97222" x2="38384" y2="97222"/>
                        <a14:foregroundMark x1="45455" y1="87698" x2="45455" y2="87698"/>
                        <a14:foregroundMark x1="66162" y1="90476" x2="66162" y2="90476"/>
                        <a14:foregroundMark x1="60606" y1="89286" x2="60606" y2="89286"/>
                        <a14:foregroundMark x1="60101" y1="81349" x2="60101" y2="81349"/>
                        <a14:foregroundMark x1="47980" y1="68651" x2="47980" y2="68651"/>
                        <a14:foregroundMark x1="47980" y1="68651" x2="47980" y2="68651"/>
                        <a14:foregroundMark x1="54545" y1="3571" x2="54545" y2="3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2138" y="1819454"/>
            <a:ext cx="1754187" cy="2232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8372" y="533400"/>
            <a:ext cx="2877533" cy="1206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2898696"/>
            <a:ext cx="5747412" cy="987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đơn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vị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đo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khối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lượng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viết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tắt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3" b="95868" l="0" r="99417">
                        <a14:foregroundMark x1="44606" y1="75207" x2="44606" y2="75207"/>
                        <a14:foregroundMark x1="41399" y1="14050" x2="41399" y2="14050"/>
                        <a14:foregroundMark x1="46064" y1="16529" x2="45773" y2="17355"/>
                        <a14:foregroundMark x1="52187" y1="19835" x2="52187" y2="19835"/>
                        <a14:foregroundMark x1="36443" y1="19008" x2="36443" y2="19008"/>
                        <a14:foregroundMark x1="43440" y1="46281" x2="43440" y2="46281"/>
                        <a14:foregroundMark x1="42857" y1="33884" x2="42857" y2="34711"/>
                        <a14:foregroundMark x1="45773" y1="58678" x2="45773" y2="61157"/>
                        <a14:foregroundMark x1="44898" y1="49587" x2="44898" y2="49587"/>
                        <a14:foregroundMark x1="36443" y1="10744" x2="36443" y2="10744"/>
                        <a14:foregroundMark x1="36443" y1="10744" x2="36443" y2="10744"/>
                        <a14:foregroundMark x1="67055" y1="62810" x2="67055" y2="62810"/>
                        <a14:foregroundMark x1="72012" y1="37190" x2="72012" y2="37190"/>
                        <a14:foregroundMark x1="75219" y1="28099" x2="75219" y2="28099"/>
                        <a14:foregroundMark x1="68805" y1="46281" x2="68805" y2="46281"/>
                        <a14:foregroundMark x1="79592" y1="6612" x2="79592" y2="6612"/>
                        <a14:foregroundMark x1="83673" y1="13223" x2="83673" y2="13223"/>
                        <a14:foregroundMark x1="87755" y1="14050" x2="87755" y2="14050"/>
                        <a14:foregroundMark x1="93294" y1="14050" x2="93294" y2="14050"/>
                        <a14:foregroundMark x1="93586" y1="19008" x2="93586" y2="19008"/>
                        <a14:foregroundMark x1="78134" y1="17355" x2="78134" y2="17355"/>
                        <a14:foregroundMark x1="78134" y1="17355" x2="78134" y2="17355"/>
                        <a14:foregroundMark x1="52187" y1="19835" x2="52187" y2="19835"/>
                        <a14:foregroundMark x1="45481" y1="17355" x2="45481" y2="17355"/>
                        <a14:foregroundMark x1="40816" y1="19008" x2="40816" y2="19008"/>
                        <a14:foregroundMark x1="35860" y1="16529" x2="35860" y2="16529"/>
                        <a14:foregroundMark x1="66181" y1="83471" x2="66181" y2="83471"/>
                        <a14:foregroundMark x1="46939" y1="82645" x2="46939" y2="82645"/>
                        <a14:foregroundMark x1="47230" y1="80992" x2="47230" y2="80992"/>
                        <a14:foregroundMark x1="46064" y1="53719" x2="46064" y2="53719"/>
                        <a14:foregroundMark x1="44898" y1="52893" x2="44898" y2="52893"/>
                        <a14:foregroundMark x1="44898" y1="52893" x2="44898" y2="52893"/>
                        <a14:foregroundMark x1="44898" y1="17355" x2="44898" y2="17355"/>
                        <a14:foregroundMark x1="51603" y1="25620" x2="51020" y2="25620"/>
                        <a14:foregroundMark x1="52478" y1="14050" x2="52478" y2="14050"/>
                        <a14:foregroundMark x1="44898" y1="12397" x2="44898" y2="12397"/>
                        <a14:foregroundMark x1="44606" y1="25620" x2="44606" y2="25620"/>
                        <a14:foregroundMark x1="46064" y1="19835" x2="46064" y2="19835"/>
                        <a14:foregroundMark x1="46064" y1="13223" x2="46064" y2="13223"/>
                        <a14:foregroundMark x1="42857" y1="15702" x2="42857" y2="15702"/>
                        <a14:foregroundMark x1="39359" y1="16529" x2="39359" y2="16529"/>
                        <a14:foregroundMark x1="37609" y1="16529" x2="37609" y2="16529"/>
                        <a14:foregroundMark x1="37609" y1="16529" x2="37609" y2="16529"/>
                        <a14:foregroundMark x1="47813" y1="15702" x2="47813" y2="15702"/>
                        <a14:foregroundMark x1="47813" y1="15702" x2="47813" y2="15702"/>
                        <a14:foregroundMark x1="48397" y1="15702" x2="49854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6529" x2="50146" y2="16529"/>
                        <a14:foregroundMark x1="49854" y1="19008" x2="49854" y2="19008"/>
                        <a14:foregroundMark x1="49854" y1="19008" x2="47813" y2="21488"/>
                        <a14:foregroundMark x1="41691" y1="38017" x2="41691" y2="38017"/>
                        <a14:foregroundMark x1="70554" y1="43802" x2="70554" y2="43802"/>
                        <a14:foregroundMark x1="70554" y1="43802" x2="70554" y2="43802"/>
                        <a14:foregroundMark x1="70554" y1="43802" x2="70554" y2="43802"/>
                        <a14:foregroundMark x1="72886" y1="38017" x2="72886" y2="38017"/>
                        <a14:foregroundMark x1="74927" y1="26446" x2="74927" y2="26446"/>
                        <a14:foregroundMark x1="74927" y1="26446" x2="74927" y2="26446"/>
                        <a14:foregroundMark x1="77259" y1="21488" x2="77259" y2="21488"/>
                        <a14:foregroundMark x1="79009" y1="10744" x2="79009" y2="10744"/>
                        <a14:foregroundMark x1="77259" y1="7438" x2="77259" y2="7438"/>
                        <a14:foregroundMark x1="82799" y1="17355" x2="82799" y2="17355"/>
                        <a14:foregroundMark x1="95044" y1="16529" x2="95044" y2="16529"/>
                        <a14:foregroundMark x1="95335" y1="12397" x2="95335" y2="12397"/>
                        <a14:foregroundMark x1="94169" y1="9917" x2="94169" y2="9917"/>
                        <a14:foregroundMark x1="92420" y1="16529" x2="92420" y2="16529"/>
                        <a14:foregroundMark x1="83382" y1="6612" x2="83382" y2="6612"/>
                        <a14:foregroundMark x1="88921" y1="7438" x2="88921" y2="7438"/>
                        <a14:foregroundMark x1="93003" y1="19835" x2="91837" y2="19008"/>
                        <a14:foregroundMark x1="94169" y1="21488" x2="93586" y2="21488"/>
                        <a14:foregroundMark x1="93294" y1="19008" x2="93294" y2="19008"/>
                        <a14:foregroundMark x1="93294" y1="19008" x2="93294" y2="19008"/>
                        <a14:foregroundMark x1="68222" y1="43802" x2="68222" y2="43802"/>
                        <a14:foregroundMark x1="73761" y1="31405" x2="73761" y2="31405"/>
                        <a14:foregroundMark x1="73761" y1="31405" x2="73761" y2="31405"/>
                        <a14:foregroundMark x1="28863" y1="61157" x2="28863" y2="61157"/>
                        <a14:foregroundMark x1="22449" y1="46281" x2="21283" y2="49587"/>
                        <a14:foregroundMark x1="29446" y1="78512" x2="29446" y2="78512"/>
                        <a14:foregroundMark x1="26822" y1="61157" x2="26822" y2="61157"/>
                        <a14:foregroundMark x1="24198" y1="52066" x2="24198" y2="52066"/>
                        <a14:foregroundMark x1="26239" y1="61157" x2="26239" y2="61157"/>
                        <a14:foregroundMark x1="26239" y1="57025" x2="26239" y2="57025"/>
                        <a14:foregroundMark x1="17493" y1="40496" x2="17493" y2="40496"/>
                        <a14:foregroundMark x1="16910" y1="43802" x2="16910" y2="43802"/>
                        <a14:foregroundMark x1="17784" y1="50413" x2="17784" y2="50413"/>
                        <a14:foregroundMark x1="17784" y1="50413" x2="17784" y2="50413"/>
                        <a14:foregroundMark x1="12245" y1="42975" x2="12245" y2="42975"/>
                        <a14:foregroundMark x1="12245" y1="42975" x2="12245" y2="42975"/>
                        <a14:foregroundMark x1="11662" y1="38843" x2="11662" y2="38843"/>
                        <a14:foregroundMark x1="11370" y1="34711" x2="11370" y2="34711"/>
                        <a14:foregroundMark x1="11370" y1="47107" x2="11370" y2="47107"/>
                        <a14:foregroundMark x1="10204" y1="42975" x2="10204" y2="42975"/>
                        <a14:foregroundMark x1="8163" y1="40496" x2="8163" y2="40496"/>
                        <a14:foregroundMark x1="7289" y1="38843" x2="7289" y2="38843"/>
                        <a14:foregroundMark x1="6122" y1="34711" x2="6122" y2="34711"/>
                        <a14:foregroundMark x1="6122" y1="49587" x2="6122" y2="49587"/>
                        <a14:foregroundMark x1="6414" y1="43802" x2="6414" y2="43802"/>
                        <a14:foregroundMark x1="5248" y1="42975" x2="5248" y2="42975"/>
                        <a14:foregroundMark x1="2915" y1="41322" x2="2915" y2="41322"/>
                        <a14:foregroundMark x1="1458" y1="38017" x2="1458" y2="38017"/>
                        <a14:foregroundMark x1="3499" y1="49587" x2="3499" y2="49587"/>
                        <a14:foregroundMark x1="2915" y1="43802" x2="2915" y2="43802"/>
                        <a14:foregroundMark x1="2915" y1="33884" x2="2915" y2="33884"/>
                        <a14:backgroundMark x1="11079" y1="80992" x2="11079" y2="80992"/>
                        <a14:backgroundMark x1="11079" y1="80992" x2="11079" y2="80992"/>
                        <a14:backgroundMark x1="13411" y1="74380" x2="13411" y2="74380"/>
                        <a14:backgroundMark x1="20991" y1="68595" x2="20991" y2="68595"/>
                        <a14:backgroundMark x1="18659" y1="64463" x2="18659" y2="64463"/>
                        <a14:backgroundMark x1="7289" y1="65289" x2="7289" y2="65289"/>
                        <a14:backgroundMark x1="7289" y1="65289" x2="7289" y2="65289"/>
                        <a14:backgroundMark x1="7289" y1="65289" x2="7289" y2="65289"/>
                        <a14:backgroundMark x1="12828" y1="23140" x2="12828" y2="23140"/>
                        <a14:backgroundMark x1="12828" y1="22314" x2="12828" y2="22314"/>
                        <a14:backgroundMark x1="22157" y1="22314" x2="22157" y2="22314"/>
                        <a14:backgroundMark x1="23032" y1="22314" x2="23032" y2="22314"/>
                        <a14:backgroundMark x1="26822" y1="28926" x2="26822" y2="28926"/>
                        <a14:backgroundMark x1="26822" y1="30579" x2="26822" y2="30579"/>
                        <a14:backgroundMark x1="26822" y1="30579" x2="26822" y2="30579"/>
                        <a14:backgroundMark x1="26822" y1="30579" x2="26822" y2="30579"/>
                        <a14:backgroundMark x1="25656" y1="19008" x2="25656" y2="19008"/>
                        <a14:backgroundMark x1="25656" y1="19008" x2="25656" y2="19008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11370" y1="12397" x2="11370" y2="12397"/>
                        <a14:backgroundMark x1="11662" y1="12397" x2="11662" y2="12397"/>
                        <a14:backgroundMark x1="11662" y1="12397" x2="11662" y2="12397"/>
                        <a14:backgroundMark x1="22157" y1="15702" x2="22157" y2="15702"/>
                        <a14:backgroundMark x1="18659" y1="13223" x2="18659" y2="13223"/>
                        <a14:backgroundMark x1="17784" y1="12397" x2="17784" y2="12397"/>
                        <a14:backgroundMark x1="14577" y1="12397" x2="14577" y2="12397"/>
                        <a14:backgroundMark x1="4956" y1="69421" x2="4956" y2="69421"/>
                        <a14:backgroundMark x1="20408" y1="80165" x2="20408" y2="80165"/>
                        <a14:backgroundMark x1="17493" y1="85950" x2="17493" y2="85950"/>
                        <a14:backgroundMark x1="15452" y1="64463" x2="15452" y2="64463"/>
                        <a14:backgroundMark x1="11079" y1="61983" x2="11079" y2="61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9842" y="4253345"/>
            <a:ext cx="3942158" cy="1390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4267200"/>
            <a:ext cx="5823612" cy="14301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Ngoài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quả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cân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1kg, 2kg, 5kg,</a:t>
            </a:r>
          </a:p>
          <a:p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còn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quả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cân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1g, 2g, 5g, 10g,</a:t>
            </a:r>
          </a:p>
          <a:p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20g, 50g, 100g, 200g, 500g.</a:t>
            </a:r>
          </a:p>
        </p:txBody>
      </p:sp>
    </p:spTree>
    <p:extLst>
      <p:ext uri="{BB962C8B-B14F-4D97-AF65-F5344CB8AC3E}">
        <p14:creationId xmlns:p14="http://schemas.microsoft.com/office/powerpoint/2010/main" val="1378800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" y="64221"/>
            <a:ext cx="2115433" cy="99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438813"/>
            <a:ext cx="6523527" cy="2130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600200"/>
            <a:ext cx="3038959" cy="33842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00" y="4302873"/>
            <a:ext cx="6324599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kg = 1 000 g ; 1 000 g = 1 kg.</a:t>
            </a:r>
            <a:endParaRPr lang="en-US" sz="32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4" descr="Lý thuyết dạng toán: xác định vật nặng hơn, nhẹ hơn hay nặng bằng nhau dựa  vào cân thăng bằng toá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5527410"/>
            <a:ext cx="2000542" cy="115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ài 15: Ki-lô-gam | SGK Toán lớp 2 - Kết nối tri thứ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347" y="5388268"/>
            <a:ext cx="2308801" cy="12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4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  <p:tag name="INKNOELEADERBOARD" val="-20548083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6946</TotalTime>
  <Words>279</Words>
  <Application>Microsoft Office PowerPoint</Application>
  <PresentationFormat>Widescreen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Microsoft YaHei</vt:lpstr>
      <vt:lpstr>Arial</vt:lpstr>
      <vt:lpstr>Arial Black</vt:lpstr>
      <vt:lpstr>Calibri</vt:lpstr>
      <vt:lpstr>Calibri Light</vt:lpstr>
      <vt:lpstr>Great Vibes</vt:lpstr>
      <vt:lpstr>Nunito Black</vt:lpstr>
      <vt:lpstr>Open Sans</vt:lpstr>
      <vt:lpstr>OpenSans</vt:lpstr>
      <vt:lpstr>Sigmar One</vt:lpstr>
      <vt:lpstr>Tahoma</vt:lpstr>
      <vt:lpstr>Times New Roman</vt:lpstr>
      <vt:lpstr>华康海报体W12</vt:lpstr>
      <vt:lpstr>Office Theme</vt:lpstr>
      <vt:lpstr>1_Office Theme</vt:lpstr>
      <vt:lpstr>2_Office Theme</vt:lpstr>
      <vt:lpstr>3_Office Theme</vt:lpstr>
      <vt:lpstr>4_Office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Admin</cp:lastModifiedBy>
  <cp:revision>561</cp:revision>
  <dcterms:created xsi:type="dcterms:W3CDTF">2009-10-26T05:52:20Z</dcterms:created>
  <dcterms:modified xsi:type="dcterms:W3CDTF">2022-08-06T00:09:17Z</dcterms:modified>
  <cp:contentStatus/>
</cp:coreProperties>
</file>