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335" r:id="rId3"/>
    <p:sldId id="331" r:id="rId4"/>
    <p:sldId id="365" r:id="rId5"/>
    <p:sldId id="359" r:id="rId6"/>
    <p:sldId id="355" r:id="rId7"/>
    <p:sldId id="356" r:id="rId8"/>
    <p:sldId id="360" r:id="rId9"/>
    <p:sldId id="361" r:id="rId10"/>
    <p:sldId id="366" r:id="rId11"/>
    <p:sldId id="367" r:id="rId12"/>
    <p:sldId id="363" r:id="rId13"/>
    <p:sldId id="332" r:id="rId14"/>
    <p:sldId id="370" r:id="rId15"/>
    <p:sldId id="376" r:id="rId16"/>
    <p:sldId id="377" r:id="rId17"/>
    <p:sldId id="301"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1FAF-4E50-476D-929B-9D16F5AE8ACA}"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B064D-374E-484A-B16A-ECEE9E597E77}" type="slidenum">
              <a:rPr lang="en-US" smtClean="0"/>
              <a:t>‹#›</a:t>
            </a:fld>
            <a:endParaRPr lang="en-US"/>
          </a:p>
        </p:txBody>
      </p:sp>
    </p:spTree>
    <p:extLst>
      <p:ext uri="{BB962C8B-B14F-4D97-AF65-F5344CB8AC3E}">
        <p14:creationId xmlns:p14="http://schemas.microsoft.com/office/powerpoint/2010/main" val="83015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a:t>
            </a:fld>
            <a:endParaRPr lang="en-US"/>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10</a:t>
            </a:fld>
            <a:endParaRPr lang="en-US"/>
          </a:p>
        </p:txBody>
      </p:sp>
    </p:spTree>
    <p:extLst>
      <p:ext uri="{BB962C8B-B14F-4D97-AF65-F5344CB8AC3E}">
        <p14:creationId xmlns:p14="http://schemas.microsoft.com/office/powerpoint/2010/main" val="22969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38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18</a:t>
            </a:fld>
            <a:endParaRPr lang="en-US"/>
          </a:p>
        </p:txBody>
      </p:sp>
    </p:spTree>
    <p:extLst>
      <p:ext uri="{BB962C8B-B14F-4D97-AF65-F5344CB8AC3E}">
        <p14:creationId xmlns:p14="http://schemas.microsoft.com/office/powerpoint/2010/main" val="136439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46E5A4A-D881-4898-A7CF-C42D2681C2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200DC958-D787-40D9-B74F-DD7B0C341C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641CEB51-8A1E-4259-A451-F2477BA7E0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5" name="页脚占位符 4">
            <a:extLst>
              <a:ext uri="{FF2B5EF4-FFF2-40B4-BE49-F238E27FC236}">
                <a16:creationId xmlns:a16="http://schemas.microsoft.com/office/drawing/2014/main" xmlns="" id="{CA556A68-E8B5-46B1-98C9-70A06D2208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1B9AF0FB-A137-442C-AFA8-44C0E71B4832}"/>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192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4" name="页脚占位符 3">
            <a:extLst>
              <a:ext uri="{FF2B5EF4-FFF2-40B4-BE49-F238E27FC236}">
                <a16:creationId xmlns:a16="http://schemas.microsoft.com/office/drawing/2014/main" xmlns=""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57791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4" name="页脚占位符 3">
            <a:extLst>
              <a:ext uri="{FF2B5EF4-FFF2-40B4-BE49-F238E27FC236}">
                <a16:creationId xmlns:a16="http://schemas.microsoft.com/office/drawing/2014/main" xmlns=""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44883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4" name="页脚占位符 3">
            <a:extLst>
              <a:ext uri="{FF2B5EF4-FFF2-40B4-BE49-F238E27FC236}">
                <a16:creationId xmlns:a16="http://schemas.microsoft.com/office/drawing/2014/main" xmlns=""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6895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4" name="页脚占位符 3">
            <a:extLst>
              <a:ext uri="{FF2B5EF4-FFF2-40B4-BE49-F238E27FC236}">
                <a16:creationId xmlns:a16="http://schemas.microsoft.com/office/drawing/2014/main" xmlns=""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22566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7114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004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18854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654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731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5272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3E997B0-3ED9-42B2-8789-C6C4639428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1104788-0BFC-4BFD-BE80-53242845CEAB}"/>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349D157-90ED-481A-A8E4-D4B58778452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5" name="页脚占位符 4">
            <a:extLst>
              <a:ext uri="{FF2B5EF4-FFF2-40B4-BE49-F238E27FC236}">
                <a16:creationId xmlns:a16="http://schemas.microsoft.com/office/drawing/2014/main" xmlns="" id="{331A0C25-86D7-43D6-9C20-28170CE575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66F93813-BAF4-4AEA-8641-8D6F686AC5BB}"/>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7006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3409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13561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3540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0961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092968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556517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98118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996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04293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0093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9CE674-47AF-4924-BE64-4C9007F286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0E681DF-1E69-42FD-B6A6-DE02B13DE9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55A8C66F-2939-4BF7-B108-8EBDDBE8422C}"/>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5" name="页脚占位符 4">
            <a:extLst>
              <a:ext uri="{FF2B5EF4-FFF2-40B4-BE49-F238E27FC236}">
                <a16:creationId xmlns:a16="http://schemas.microsoft.com/office/drawing/2014/main" xmlns="" id="{0F65EE58-2644-4CB4-9C88-D9E7B6B5D9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6BB2D614-4699-4871-958E-6FF000E4149D}"/>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714653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46131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73213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41783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3" name="页脚占位符 2">
            <a:extLst>
              <a:ext uri="{FF2B5EF4-FFF2-40B4-BE49-F238E27FC236}">
                <a16:creationId xmlns:a16="http://schemas.microsoft.com/office/drawing/2014/main" xmlns=""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48490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EC29220-ACA6-4A25-8A61-0673629C68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5BA96AB4-E79C-43AC-85A6-A9F328694A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16CD869F-A322-4930-8888-BF8F4F18E9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C3AF42E-BEEE-4CC8-AC0D-9E8C4EB6889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6" name="页脚占位符 5">
            <a:extLst>
              <a:ext uri="{FF2B5EF4-FFF2-40B4-BE49-F238E27FC236}">
                <a16:creationId xmlns:a16="http://schemas.microsoft.com/office/drawing/2014/main" xmlns="" id="{A42B1BD2-1149-49F1-9725-A3F885E8DA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5B9A3EA-8632-4FB7-A971-088857AE7C49}"/>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9008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B72D651-DB62-4BF8-9EF6-482B5ECB1A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4879C48-58AC-45A2-8129-22630926B4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B9F6C27-FC3C-456E-A7F3-92DC6AE391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3194757-9B56-446D-9A1C-FDEAA44DD78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6" name="页脚占位符 5">
            <a:extLst>
              <a:ext uri="{FF2B5EF4-FFF2-40B4-BE49-F238E27FC236}">
                <a16:creationId xmlns:a16="http://schemas.microsoft.com/office/drawing/2014/main" xmlns="" id="{82733D25-D482-4DFA-B620-E802C07800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4061C638-8AFE-402E-92C9-B8509358A1B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36729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B4B5198-BAD1-4C0D-97D8-F5FE3236B7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2B686A0-2826-40BD-B159-3E4D6B5CA3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49699ED-3A2F-4910-A287-EFBCF14A5E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5" name="页脚占位符 4">
            <a:extLst>
              <a:ext uri="{FF2B5EF4-FFF2-40B4-BE49-F238E27FC236}">
                <a16:creationId xmlns:a16="http://schemas.microsoft.com/office/drawing/2014/main" xmlns="" id="{118D6460-478D-4F18-A9E6-9D4F0E820A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DA5D4F3-AE25-4545-8F13-8F9CC962D72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82581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37E9B9F-C466-4AB6-94FE-8E4BD7845D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023FFA90-B793-4C28-ABD5-99B5B1538A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FF7B2EC-C8AF-4B3D-AB81-E0F035BC80D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5" name="页脚占位符 4">
            <a:extLst>
              <a:ext uri="{FF2B5EF4-FFF2-40B4-BE49-F238E27FC236}">
                <a16:creationId xmlns:a16="http://schemas.microsoft.com/office/drawing/2014/main" xmlns="" id="{56061EA1-A871-439E-B0FF-55BCD1348A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1BFF41FA-49FB-4722-948D-27EF4D83D254}"/>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07535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xmlns=""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xmlns=""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xmlns=""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367713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 Credits">
  <p:cSld name="1_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xmlns=""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xmlns=""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xmlns=""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270062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6E30030-F400-4C28-82C9-3FE6C6BD57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F9A2F8F-0E97-45F4-97DC-DF91A9B7F5A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477A0DC-6054-43F2-89B9-CDA5A8B32B4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98C2878F-0445-44DD-A51B-4C91065205FB}"/>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6" name="页脚占位符 5">
            <a:extLst>
              <a:ext uri="{FF2B5EF4-FFF2-40B4-BE49-F238E27FC236}">
                <a16:creationId xmlns:a16="http://schemas.microsoft.com/office/drawing/2014/main" xmlns="" id="{172EFF15-7E23-44A6-B263-B022E3AC2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B62FFBE-1E4D-4310-9108-87D560638FB1}"/>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81387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4794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7260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330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29A5E96-C0A8-478D-806A-FFE40328D03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5B34AFF-3EF1-4243-B5C6-388071D1B8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30CCDEBA-3A27-475F-8077-D9E95C441EB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194C6F5A-2B19-4356-B444-03F49AF71F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9650686C-6367-4E40-BF1A-234569F87BC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48944959-7658-4E02-9CB1-7888AA5D84E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8" name="页脚占位符 7">
            <a:extLst>
              <a:ext uri="{FF2B5EF4-FFF2-40B4-BE49-F238E27FC236}">
                <a16:creationId xmlns:a16="http://schemas.microsoft.com/office/drawing/2014/main" xmlns="" id="{B1FF4738-6F75-4CD0-BE95-88D53DDF83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632F2A03-53B7-4F1A-B86A-CE80B7B87036}"/>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890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4" name="页脚占位符 3">
            <a:extLst>
              <a:ext uri="{FF2B5EF4-FFF2-40B4-BE49-F238E27FC236}">
                <a16:creationId xmlns:a16="http://schemas.microsoft.com/office/drawing/2014/main" xmlns=""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3469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4" name="页脚占位符 3">
            <a:extLst>
              <a:ext uri="{FF2B5EF4-FFF2-40B4-BE49-F238E27FC236}">
                <a16:creationId xmlns:a16="http://schemas.microsoft.com/office/drawing/2014/main" xmlns=""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017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4" name="页脚占位符 3">
            <a:extLst>
              <a:ext uri="{FF2B5EF4-FFF2-40B4-BE49-F238E27FC236}">
                <a16:creationId xmlns:a16="http://schemas.microsoft.com/office/drawing/2014/main" xmlns=""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391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2023/8/14</a:t>
            </a:fld>
            <a:endParaRPr lang="zh-CN" altLang="en-US"/>
          </a:p>
        </p:txBody>
      </p:sp>
      <p:sp>
        <p:nvSpPr>
          <p:cNvPr id="4" name="页脚占位符 3">
            <a:extLst>
              <a:ext uri="{FF2B5EF4-FFF2-40B4-BE49-F238E27FC236}">
                <a16:creationId xmlns:a16="http://schemas.microsoft.com/office/drawing/2014/main" xmlns=""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766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213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1" r:id="rId40"/>
    <p:sldLayoutId id="2147483702" r:id="rId41"/>
    <p:sldLayoutId id="2147483703"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xmlns=""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a16="http://schemas.microsoft.com/office/drawing/2014/main" xmlns=""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xmlns=""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a:t>
              </a:r>
              <a:r>
                <a:rPr lang="en-US" altLang="zh-CN" b="1" dirty="0">
                  <a:solidFill>
                    <a:srgbClr val="2B302D"/>
                  </a:solidFill>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17</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xmlns=""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xmlns=""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xmlns=""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xmlns=""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xmlns=""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xmlns=""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xmlns=""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xmlns=""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a16="http://schemas.microsoft.com/office/drawing/2014/main" xmlns="" id="{2E0E7D40-AEA1-11F7-8F1F-3120BF4AB6CC}"/>
              </a:ext>
            </a:extLst>
          </p:cNvPr>
          <p:cNvPicPr>
            <a:picLocks noChangeAspect="1"/>
          </p:cNvPicPr>
          <p:nvPr/>
        </p:nvPicPr>
        <p:blipFill>
          <a:blip r:embed="rId12"/>
          <a:stretch>
            <a:fillRect/>
          </a:stretch>
        </p:blipFill>
        <p:spPr>
          <a:xfrm>
            <a:off x="1905384" y="2202097"/>
            <a:ext cx="8724132" cy="1920406"/>
          </a:xfrm>
          <a:prstGeom prst="rect">
            <a:avLst/>
          </a:prstGeom>
        </p:spPr>
      </p:pic>
      <p:pic>
        <p:nvPicPr>
          <p:cNvPr id="7" name="Picture 6">
            <a:extLst>
              <a:ext uri="{FF2B5EF4-FFF2-40B4-BE49-F238E27FC236}">
                <a16:creationId xmlns:a16="http://schemas.microsoft.com/office/drawing/2014/main" xmlns="" id="{894BCC52-247D-A463-13DB-EEB70193BB19}"/>
              </a:ext>
            </a:extLst>
          </p:cNvPr>
          <p:cNvPicPr>
            <a:picLocks noChangeAspect="1"/>
          </p:cNvPicPr>
          <p:nvPr/>
        </p:nvPicPr>
        <p:blipFill>
          <a:blip r:embed="rId13"/>
          <a:stretch>
            <a:fillRect/>
          </a:stretch>
        </p:blipFill>
        <p:spPr>
          <a:xfrm>
            <a:off x="4810779" y="3606880"/>
            <a:ext cx="2475191" cy="1072989"/>
          </a:xfrm>
          <a:prstGeom prst="rect">
            <a:avLst/>
          </a:prstGeom>
        </p:spPr>
      </p:pic>
    </p:spTree>
    <p:extLst>
      <p:ext uri="{BB962C8B-B14F-4D97-AF65-F5344CB8AC3E}">
        <p14:creationId xmlns:p14="http://schemas.microsoft.com/office/powerpoint/2010/main" val="37360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F2F857-84CB-4001-8BBC-A582FC2632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xmlns=""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xmlns=""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xmlns=""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a16="http://schemas.microsoft.com/office/drawing/2014/main" xmlns="" id="{40FE2C07-1AF7-3643-BB2B-081F38A55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a16="http://schemas.microsoft.com/office/drawing/2014/main" xmlns=""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a16="http://schemas.microsoft.com/office/drawing/2014/main" xmlns="" id="{B94E23B8-B6EC-BA2B-8713-656322FDC776}"/>
              </a:ext>
            </a:extLst>
          </p:cNvPr>
          <p:cNvPicPr>
            <a:picLocks noChangeAspect="1"/>
          </p:cNvPicPr>
          <p:nvPr/>
        </p:nvPicPr>
        <p:blipFill>
          <a:blip r:embed="rId9"/>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xmlns=""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xmlns=""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xmlns=""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xmlns=""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xmlns=""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xmlns=""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xmlns=""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xmlns=""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xmlns=""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extBox 5">
            <a:extLst>
              <a:ext uri="{FF2B5EF4-FFF2-40B4-BE49-F238E27FC236}">
                <a16:creationId xmlns:a16="http://schemas.microsoft.com/office/drawing/2014/main" xmlns="" id="{F39441E7-E41F-DA4A-E45B-031016C09B75}"/>
              </a:ext>
            </a:extLst>
          </p:cNvPr>
          <p:cNvSpPr txBox="1"/>
          <p:nvPr/>
        </p:nvSpPr>
        <p:spPr>
          <a:xfrm>
            <a:off x="438150" y="381000"/>
            <a:ext cx="11039475" cy="1569660"/>
          </a:xfrm>
          <a:prstGeom prst="rect">
            <a:avLst/>
          </a:prstGeom>
          <a:noFill/>
        </p:spPr>
        <p:txBody>
          <a:bodyPr wrap="square" rtlCol="0">
            <a:spAutoFit/>
          </a:bodyPr>
          <a:lstStyle/>
          <a:p>
            <a:r>
              <a:rPr lang="en-US" sz="3200" b="1" i="0" dirty="0">
                <a:solidFill>
                  <a:schemeClr val="bg1"/>
                </a:solidFill>
                <a:effectLst/>
                <a:latin typeface="Cambria" panose="02040503050406030204" pitchFamily="18" charset="0"/>
                <a:ea typeface="Cambria" panose="02040503050406030204" pitchFamily="18" charset="0"/>
              </a:rPr>
              <a:t>1. </a:t>
            </a:r>
            <a:r>
              <a:rPr lang="vi-VN" sz="3200" b="1" i="0" dirty="0">
                <a:solidFill>
                  <a:schemeClr val="bg1"/>
                </a:solidFill>
                <a:effectLst/>
                <a:latin typeface="Cambria" panose="02040503050406030204" pitchFamily="18" charset="0"/>
                <a:ea typeface="Cambria" panose="02040503050406030204" pitchFamily="18" charset="0"/>
              </a:rPr>
              <a:t>Dựa vào thông tin và hình vẽ dưới đây, hãy xác định cân nặng của mỗi con vật. Biết rằng cân nặng của ba con vật đó là: 1 300 kg, 1 tấn và 2 tấn.</a:t>
            </a:r>
            <a:endParaRPr lang="en-US" sz="32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xmlns="" id="{DF8E1070-4C1D-1823-AC6F-DAAEBC657DE4}"/>
              </a:ext>
            </a:extLst>
          </p:cNvPr>
          <p:cNvPicPr>
            <a:picLocks noChangeAspect="1"/>
          </p:cNvPicPr>
          <p:nvPr/>
        </p:nvPicPr>
        <p:blipFill>
          <a:blip r:embed="rId3"/>
          <a:stretch>
            <a:fillRect/>
          </a:stretch>
        </p:blipFill>
        <p:spPr>
          <a:xfrm>
            <a:off x="1971675" y="2805112"/>
            <a:ext cx="7637314" cy="3509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xmlns="" id="{8CD79D58-8D60-6E19-A4E3-E349309A0EF2}"/>
              </a:ext>
            </a:extLst>
          </p:cNvPr>
          <p:cNvSpPr/>
          <p:nvPr/>
        </p:nvSpPr>
        <p:spPr>
          <a:xfrm>
            <a:off x="7524750" y="56959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NẶNG NHẤT</a:t>
            </a:r>
          </a:p>
        </p:txBody>
      </p:sp>
      <p:sp>
        <p:nvSpPr>
          <p:cNvPr id="15" name="Oval 14">
            <a:extLst>
              <a:ext uri="{FF2B5EF4-FFF2-40B4-BE49-F238E27FC236}">
                <a16:creationId xmlns:a16="http://schemas.microsoft.com/office/drawing/2014/main" xmlns="" id="{9D788633-4BE9-73BE-154D-83841CF55E28}"/>
              </a:ext>
            </a:extLst>
          </p:cNvPr>
          <p:cNvSpPr/>
          <p:nvPr/>
        </p:nvSpPr>
        <p:spPr>
          <a:xfrm>
            <a:off x="7827410" y="2867025"/>
            <a:ext cx="1935716" cy="17621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2 </a:t>
            </a:r>
            <a:r>
              <a:rPr lang="en-US" sz="4800" dirty="0" err="1">
                <a:solidFill>
                  <a:srgbClr val="FF0000"/>
                </a:solidFill>
                <a:latin typeface="Cambria" panose="02040503050406030204" pitchFamily="18" charset="0"/>
                <a:ea typeface="Cambria" panose="02040503050406030204" pitchFamily="18" charset="0"/>
              </a:rPr>
              <a:t>tấn</a:t>
            </a:r>
            <a:endParaRPr lang="x-none" sz="54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xmlns="" id="{DF3F77FD-F4B0-12B8-CF5D-0A1ED6F5FEC2}"/>
              </a:ext>
            </a:extLst>
          </p:cNvPr>
          <p:cNvSpPr/>
          <p:nvPr/>
        </p:nvSpPr>
        <p:spPr>
          <a:xfrm>
            <a:off x="4591050" y="57340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NHẸ NHẤT</a:t>
            </a:r>
          </a:p>
        </p:txBody>
      </p:sp>
      <p:sp>
        <p:nvSpPr>
          <p:cNvPr id="22" name="Oval 21">
            <a:extLst>
              <a:ext uri="{FF2B5EF4-FFF2-40B4-BE49-F238E27FC236}">
                <a16:creationId xmlns:a16="http://schemas.microsoft.com/office/drawing/2014/main" xmlns="" id="{053B7CBA-F384-DB88-35D3-47D418A2C351}"/>
              </a:ext>
            </a:extLst>
          </p:cNvPr>
          <p:cNvSpPr/>
          <p:nvPr/>
        </p:nvSpPr>
        <p:spPr>
          <a:xfrm>
            <a:off x="4836559" y="2600325"/>
            <a:ext cx="2116691"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a:t>
            </a:r>
            <a:r>
              <a:rPr lang="en-US" sz="4800" dirty="0" err="1">
                <a:solidFill>
                  <a:srgbClr val="FF0000"/>
                </a:solidFill>
                <a:latin typeface="Cambria" panose="02040503050406030204" pitchFamily="18" charset="0"/>
                <a:ea typeface="Cambria" panose="02040503050406030204" pitchFamily="18" charset="0"/>
              </a:rPr>
              <a:t>tấn</a:t>
            </a:r>
            <a:endParaRPr lang="x-none" sz="5400" dirty="0">
              <a:solidFill>
                <a:srgbClr val="FF0000"/>
              </a:solidFill>
              <a:latin typeface="Cambria" panose="02040503050406030204" pitchFamily="18" charset="0"/>
              <a:ea typeface="Cambria" panose="02040503050406030204" pitchFamily="18" charset="0"/>
            </a:endParaRPr>
          </a:p>
        </p:txBody>
      </p:sp>
      <p:sp>
        <p:nvSpPr>
          <p:cNvPr id="31" name="Oval 30">
            <a:extLst>
              <a:ext uri="{FF2B5EF4-FFF2-40B4-BE49-F238E27FC236}">
                <a16:creationId xmlns:a16="http://schemas.microsoft.com/office/drawing/2014/main" xmlns="" id="{AD3D8A12-1454-61F6-3AFD-38EC723A7823}"/>
              </a:ext>
            </a:extLst>
          </p:cNvPr>
          <p:cNvSpPr/>
          <p:nvPr/>
        </p:nvSpPr>
        <p:spPr>
          <a:xfrm>
            <a:off x="1276350" y="2381250"/>
            <a:ext cx="2447925"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1 300 kg</a:t>
            </a:r>
            <a:endParaRPr lang="x-none" sz="5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80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animBg="1"/>
      <p:bldP spid="17" grpId="0" animBg="1"/>
      <p:bldP spid="22"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xmlns=""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25" name="图片 24">
            <a:extLst>
              <a:ext uri="{FF2B5EF4-FFF2-40B4-BE49-F238E27FC236}">
                <a16:creationId xmlns:a16="http://schemas.microsoft.com/office/drawing/2014/main" xmlns="" id="{A2CC1815-9C62-4E74-B3D0-D545B37973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5250" y="4532233"/>
            <a:ext cx="2070934" cy="2070934"/>
          </a:xfrm>
          <a:prstGeom prst="rect">
            <a:avLst/>
          </a:prstGeom>
        </p:spPr>
      </p:pic>
      <p:sp>
        <p:nvSpPr>
          <p:cNvPr id="11" name="Oval 10">
            <a:extLst>
              <a:ext uri="{FF2B5EF4-FFF2-40B4-BE49-F238E27FC236}">
                <a16:creationId xmlns:a16="http://schemas.microsoft.com/office/drawing/2014/main" xmlns="" id="{0E46F75C-EE81-CE4C-BDC2-B0C16675ACE0}"/>
              </a:ext>
            </a:extLst>
          </p:cNvPr>
          <p:cNvSpPr/>
          <p:nvPr/>
        </p:nvSpPr>
        <p:spPr>
          <a:xfrm>
            <a:off x="1002914" y="125906"/>
            <a:ext cx="1813560" cy="115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2. SỐ ?</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grpSp>
        <p:nvGrpSpPr>
          <p:cNvPr id="3" name="Group 2">
            <a:extLst>
              <a:ext uri="{FF2B5EF4-FFF2-40B4-BE49-F238E27FC236}">
                <a16:creationId xmlns:a16="http://schemas.microsoft.com/office/drawing/2014/main" xmlns="" id="{5EA9EB02-D639-043A-2DFF-1CB21FEA8BB9}"/>
              </a:ext>
            </a:extLst>
          </p:cNvPr>
          <p:cNvGrpSpPr/>
          <p:nvPr/>
        </p:nvGrpSpPr>
        <p:grpSpPr>
          <a:xfrm>
            <a:off x="762000" y="1562100"/>
            <a:ext cx="9782175" cy="584775"/>
            <a:chOff x="1076325" y="1809750"/>
            <a:chExt cx="9782175" cy="584775"/>
          </a:xfrm>
        </p:grpSpPr>
        <p:sp>
          <p:nvSpPr>
            <p:cNvPr id="5" name="TextBox 4">
              <a:extLst>
                <a:ext uri="{FF2B5EF4-FFF2-40B4-BE49-F238E27FC236}">
                  <a16:creationId xmlns:a16="http://schemas.microsoft.com/office/drawing/2014/main" xmlns="" id="{1D7D9638-6F91-3653-9AC2-EC9B7C45316E}"/>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a) 4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9" name="Rectangle 8">
              <a:extLst>
                <a:ext uri="{FF2B5EF4-FFF2-40B4-BE49-F238E27FC236}">
                  <a16:creationId xmlns:a16="http://schemas.microsoft.com/office/drawing/2014/main" xmlns="" id="{3D90F3D2-0A98-1F27-BF0C-EF73F4C32617}"/>
                </a:ext>
              </a:extLst>
            </p:cNvPr>
            <p:cNvSpPr/>
            <p:nvPr/>
          </p:nvSpPr>
          <p:spPr>
            <a:xfrm>
              <a:off x="3752849" y="1866900"/>
              <a:ext cx="725972"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38" name="Group 37">
            <a:extLst>
              <a:ext uri="{FF2B5EF4-FFF2-40B4-BE49-F238E27FC236}">
                <a16:creationId xmlns:a16="http://schemas.microsoft.com/office/drawing/2014/main" xmlns="" id="{6A3D8DC8-8EEE-90DF-D08B-68C535D82C33}"/>
              </a:ext>
            </a:extLst>
          </p:cNvPr>
          <p:cNvGrpSpPr/>
          <p:nvPr/>
        </p:nvGrpSpPr>
        <p:grpSpPr>
          <a:xfrm>
            <a:off x="6000751" y="1562100"/>
            <a:ext cx="5290102" cy="584775"/>
            <a:chOff x="1076326" y="1809750"/>
            <a:chExt cx="5290102" cy="584775"/>
          </a:xfrm>
        </p:grpSpPr>
        <p:sp>
          <p:nvSpPr>
            <p:cNvPr id="39" name="TextBox 38">
              <a:extLst>
                <a:ext uri="{FF2B5EF4-FFF2-40B4-BE49-F238E27FC236}">
                  <a16:creationId xmlns:a16="http://schemas.microsoft.com/office/drawing/2014/main" xmlns="" id="{480F5F5A-2DC1-A783-0116-E2FF54A683F2}"/>
                </a:ext>
              </a:extLst>
            </p:cNvPr>
            <p:cNvSpPr txBox="1"/>
            <p:nvPr/>
          </p:nvSpPr>
          <p:spPr>
            <a:xfrm>
              <a:off x="1076326" y="1809750"/>
              <a:ext cx="5290102"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b) 5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40" name="Rectangle 39">
              <a:extLst>
                <a:ext uri="{FF2B5EF4-FFF2-40B4-BE49-F238E27FC236}">
                  <a16:creationId xmlns:a16="http://schemas.microsoft.com/office/drawing/2014/main" xmlns="" id="{604AC511-AC28-45D1-1868-7C8CC19C6C4A}"/>
                </a:ext>
              </a:extLst>
            </p:cNvPr>
            <p:cNvSpPr/>
            <p:nvPr/>
          </p:nvSpPr>
          <p:spPr>
            <a:xfrm>
              <a:off x="3524249" y="1896717"/>
              <a:ext cx="754961"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1" name="Group 40">
            <a:extLst>
              <a:ext uri="{FF2B5EF4-FFF2-40B4-BE49-F238E27FC236}">
                <a16:creationId xmlns:a16="http://schemas.microsoft.com/office/drawing/2014/main" xmlns="" id="{F42CB288-08F7-682E-3FE1-A55FF9984D5F}"/>
              </a:ext>
            </a:extLst>
          </p:cNvPr>
          <p:cNvGrpSpPr/>
          <p:nvPr/>
        </p:nvGrpSpPr>
        <p:grpSpPr>
          <a:xfrm>
            <a:off x="841513" y="2556013"/>
            <a:ext cx="9782175" cy="1498324"/>
            <a:chOff x="1076325" y="1809750"/>
            <a:chExt cx="9782175" cy="1498324"/>
          </a:xfrm>
        </p:grpSpPr>
        <p:sp>
          <p:nvSpPr>
            <p:cNvPr id="42" name="TextBox 41">
              <a:extLst>
                <a:ext uri="{FF2B5EF4-FFF2-40B4-BE49-F238E27FC236}">
                  <a16:creationId xmlns:a16="http://schemas.microsoft.com/office/drawing/2014/main" xmlns="" id="{B5D30C8C-DF7C-F9EF-07D2-CACC04167F4C}"/>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c) 6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40</a:t>
              </a:r>
              <a:r>
                <a:rPr lang="en-US" sz="3200" b="0" i="0" dirty="0">
                  <a:solidFill>
                    <a:schemeClr val="bg1"/>
                  </a:solidFill>
                  <a:effectLst/>
                  <a:latin typeface="Cambria" panose="02040503050406030204" pitchFamily="18" charset="0"/>
                  <a:ea typeface="Cambria" panose="02040503050406030204" pitchFamily="18" charset="0"/>
                </a:rPr>
                <a:t> kg =             kg</a:t>
              </a:r>
            </a:p>
          </p:txBody>
        </p:sp>
        <p:sp>
          <p:nvSpPr>
            <p:cNvPr id="43" name="Rectangle 42">
              <a:extLst>
                <a:ext uri="{FF2B5EF4-FFF2-40B4-BE49-F238E27FC236}">
                  <a16:creationId xmlns:a16="http://schemas.microsoft.com/office/drawing/2014/main" xmlns="" id="{21BA4E74-57F4-5FA6-E3B7-676CC74C4BEC}"/>
                </a:ext>
              </a:extLst>
            </p:cNvPr>
            <p:cNvSpPr/>
            <p:nvPr/>
          </p:nvSpPr>
          <p:spPr>
            <a:xfrm>
              <a:off x="3901936" y="1866900"/>
              <a:ext cx="81542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1" name="Rectangle 50">
              <a:extLst>
                <a:ext uri="{FF2B5EF4-FFF2-40B4-BE49-F238E27FC236}">
                  <a16:creationId xmlns:a16="http://schemas.microsoft.com/office/drawing/2014/main" xmlns="" id="{5E9E8AE1-818A-D30E-ABF0-FAE4ABEE5E81}"/>
                </a:ext>
              </a:extLst>
            </p:cNvPr>
            <p:cNvSpPr/>
            <p:nvPr/>
          </p:nvSpPr>
          <p:spPr>
            <a:xfrm>
              <a:off x="9219370" y="2850874"/>
              <a:ext cx="65639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4" name="Group 43">
            <a:extLst>
              <a:ext uri="{FF2B5EF4-FFF2-40B4-BE49-F238E27FC236}">
                <a16:creationId xmlns:a16="http://schemas.microsoft.com/office/drawing/2014/main" xmlns="" id="{6CE7C373-4F71-0CB5-F8A2-DDD77C01411E}"/>
              </a:ext>
            </a:extLst>
          </p:cNvPr>
          <p:cNvGrpSpPr/>
          <p:nvPr/>
        </p:nvGrpSpPr>
        <p:grpSpPr>
          <a:xfrm>
            <a:off x="5910471" y="2605709"/>
            <a:ext cx="4734339" cy="1499175"/>
            <a:chOff x="1026631" y="1809750"/>
            <a:chExt cx="4734339" cy="1499175"/>
          </a:xfrm>
        </p:grpSpPr>
        <p:sp>
          <p:nvSpPr>
            <p:cNvPr id="45" name="TextBox 44">
              <a:extLst>
                <a:ext uri="{FF2B5EF4-FFF2-40B4-BE49-F238E27FC236}">
                  <a16:creationId xmlns:a16="http://schemas.microsoft.com/office/drawing/2014/main" xmlns="" id="{9241FA73-6F8C-01AC-EDC1-C8D663F0CF37}"/>
                </a:ext>
              </a:extLst>
            </p:cNvPr>
            <p:cNvSpPr txBox="1"/>
            <p:nvPr/>
          </p:nvSpPr>
          <p:spPr>
            <a:xfrm>
              <a:off x="1076326" y="18097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d) 3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2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6" name="Rectangle 45">
              <a:extLst>
                <a:ext uri="{FF2B5EF4-FFF2-40B4-BE49-F238E27FC236}">
                  <a16:creationId xmlns:a16="http://schemas.microsoft.com/office/drawing/2014/main" xmlns="" id="{4CAC31BF-4031-8859-E4FB-EE71A9570E5D}"/>
                </a:ext>
              </a:extLst>
            </p:cNvPr>
            <p:cNvSpPr/>
            <p:nvPr/>
          </p:nvSpPr>
          <p:spPr>
            <a:xfrm>
              <a:off x="3752849" y="1866900"/>
              <a:ext cx="64645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xmlns="" id="{2E88113A-AE1C-7E84-6B42-6A8C71A1345E}"/>
                </a:ext>
              </a:extLst>
            </p:cNvPr>
            <p:cNvSpPr txBox="1"/>
            <p:nvPr/>
          </p:nvSpPr>
          <p:spPr>
            <a:xfrm>
              <a:off x="1026631" y="27241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g) 4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50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grpSp>
      <p:grpSp>
        <p:nvGrpSpPr>
          <p:cNvPr id="47" name="Group 46">
            <a:extLst>
              <a:ext uri="{FF2B5EF4-FFF2-40B4-BE49-F238E27FC236}">
                <a16:creationId xmlns:a16="http://schemas.microsoft.com/office/drawing/2014/main" xmlns="" id="{D040B0E5-5E2F-62DF-0D0E-D6AD1F8A0D39}"/>
              </a:ext>
            </a:extLst>
          </p:cNvPr>
          <p:cNvGrpSpPr/>
          <p:nvPr/>
        </p:nvGrpSpPr>
        <p:grpSpPr>
          <a:xfrm>
            <a:off x="762001" y="3480352"/>
            <a:ext cx="4475922" cy="584775"/>
            <a:chOff x="1076326" y="1809750"/>
            <a:chExt cx="4475922" cy="584775"/>
          </a:xfrm>
        </p:grpSpPr>
        <p:sp>
          <p:nvSpPr>
            <p:cNvPr id="48" name="TextBox 47">
              <a:extLst>
                <a:ext uri="{FF2B5EF4-FFF2-40B4-BE49-F238E27FC236}">
                  <a16:creationId xmlns:a16="http://schemas.microsoft.com/office/drawing/2014/main" xmlns="" id="{6993A287-B65B-7996-BD4C-BB0148856D41}"/>
                </a:ext>
              </a:extLst>
            </p:cNvPr>
            <p:cNvSpPr txBox="1"/>
            <p:nvPr/>
          </p:nvSpPr>
          <p:spPr>
            <a:xfrm>
              <a:off x="1076326" y="1809750"/>
              <a:ext cx="4475922" cy="584775"/>
            </a:xfrm>
            <a:prstGeom prst="rect">
              <a:avLst/>
            </a:prstGeom>
            <a:no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e</a:t>
              </a:r>
              <a:r>
                <a:rPr lang="en-US" sz="3200" b="0" i="0" dirty="0">
                  <a:solidFill>
                    <a:schemeClr val="bg1"/>
                  </a:solidFill>
                  <a:effectLst/>
                  <a:latin typeface="Cambria" panose="02040503050406030204" pitchFamily="18" charset="0"/>
                  <a:ea typeface="Cambria" panose="02040503050406030204" pitchFamily="18" charset="0"/>
                </a:rPr>
                <a:t>) 5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2 </a:t>
              </a:r>
              <a:r>
                <a:rPr lang="en-US" sz="3200" dirty="0" err="1">
                  <a:solidFill>
                    <a:schemeClr val="bg1"/>
                  </a:solidFill>
                  <a:latin typeface="Cambria" panose="02040503050406030204" pitchFamily="18" charset="0"/>
                  <a:ea typeface="Cambria" panose="02040503050406030204" pitchFamily="18" charset="0"/>
                </a:rPr>
                <a:t>tạ</a:t>
              </a:r>
              <a:r>
                <a:rPr lang="en-US" sz="3200" dirty="0">
                  <a:solidFill>
                    <a:schemeClr val="bg1"/>
                  </a:solidFill>
                  <a:latin typeface="Cambria" panose="02040503050406030204" pitchFamily="18" charset="0"/>
                  <a:ea typeface="Cambria" panose="02040503050406030204" pitchFamily="18" charset="0"/>
                </a:rPr>
                <a:t> </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tạ</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9" name="Rectangle 48">
              <a:extLst>
                <a:ext uri="{FF2B5EF4-FFF2-40B4-BE49-F238E27FC236}">
                  <a16:creationId xmlns:a16="http://schemas.microsoft.com/office/drawing/2014/main" xmlns="" id="{2769D220-6DF8-6716-91A4-DAA0B103ED5D}"/>
                </a:ext>
              </a:extLst>
            </p:cNvPr>
            <p:cNvSpPr/>
            <p:nvPr/>
          </p:nvSpPr>
          <p:spPr>
            <a:xfrm>
              <a:off x="3613701" y="1847022"/>
              <a:ext cx="70609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sp>
        <p:nvSpPr>
          <p:cNvPr id="52" name="Rectangle 51">
            <a:extLst>
              <a:ext uri="{FF2B5EF4-FFF2-40B4-BE49-F238E27FC236}">
                <a16:creationId xmlns:a16="http://schemas.microsoft.com/office/drawing/2014/main" xmlns="" id="{31C6E850-CE25-30A6-827F-4FD6D5B885CC}"/>
              </a:ext>
            </a:extLst>
          </p:cNvPr>
          <p:cNvSpPr/>
          <p:nvPr/>
        </p:nvSpPr>
        <p:spPr>
          <a:xfrm>
            <a:off x="3419061" y="1612623"/>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a:t>
            </a:r>
          </a:p>
        </p:txBody>
      </p:sp>
      <p:sp>
        <p:nvSpPr>
          <p:cNvPr id="53" name="Rectangle 52">
            <a:extLst>
              <a:ext uri="{FF2B5EF4-FFF2-40B4-BE49-F238E27FC236}">
                <a16:creationId xmlns:a16="http://schemas.microsoft.com/office/drawing/2014/main" xmlns="" id="{F26D1D39-07C9-EF79-50ED-C47FFC554991}"/>
              </a:ext>
            </a:extLst>
          </p:cNvPr>
          <p:cNvSpPr/>
          <p:nvPr/>
        </p:nvSpPr>
        <p:spPr>
          <a:xfrm>
            <a:off x="8398566" y="1642441"/>
            <a:ext cx="85476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505</a:t>
            </a:r>
          </a:p>
        </p:txBody>
      </p:sp>
      <p:sp>
        <p:nvSpPr>
          <p:cNvPr id="54" name="Rectangle 53">
            <a:extLst>
              <a:ext uri="{FF2B5EF4-FFF2-40B4-BE49-F238E27FC236}">
                <a16:creationId xmlns:a16="http://schemas.microsoft.com/office/drawing/2014/main" xmlns="" id="{73E26744-D725-E68B-5EE9-F988FE961C45}"/>
              </a:ext>
            </a:extLst>
          </p:cNvPr>
          <p:cNvSpPr/>
          <p:nvPr/>
        </p:nvSpPr>
        <p:spPr>
          <a:xfrm>
            <a:off x="3607904" y="2586659"/>
            <a:ext cx="1013791"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6 040</a:t>
            </a:r>
          </a:p>
        </p:txBody>
      </p:sp>
      <p:sp>
        <p:nvSpPr>
          <p:cNvPr id="55" name="Rectangle 54">
            <a:extLst>
              <a:ext uri="{FF2B5EF4-FFF2-40B4-BE49-F238E27FC236}">
                <a16:creationId xmlns:a16="http://schemas.microsoft.com/office/drawing/2014/main" xmlns="" id="{FED49532-7E42-1B8E-09EB-0632CCD1DB57}"/>
              </a:ext>
            </a:extLst>
          </p:cNvPr>
          <p:cNvSpPr/>
          <p:nvPr/>
        </p:nvSpPr>
        <p:spPr>
          <a:xfrm>
            <a:off x="8587409" y="2636354"/>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32</a:t>
            </a:r>
          </a:p>
        </p:txBody>
      </p:sp>
      <p:sp>
        <p:nvSpPr>
          <p:cNvPr id="56" name="Rectangle 55">
            <a:extLst>
              <a:ext uri="{FF2B5EF4-FFF2-40B4-BE49-F238E27FC236}">
                <a16:creationId xmlns:a16="http://schemas.microsoft.com/office/drawing/2014/main" xmlns="" id="{CF771BBC-F294-9C3E-8DB5-55BE7045DFA1}"/>
              </a:ext>
            </a:extLst>
          </p:cNvPr>
          <p:cNvSpPr/>
          <p:nvPr/>
        </p:nvSpPr>
        <p:spPr>
          <a:xfrm>
            <a:off x="3279914" y="3481180"/>
            <a:ext cx="788504" cy="494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52</a:t>
            </a:r>
          </a:p>
        </p:txBody>
      </p:sp>
      <p:sp>
        <p:nvSpPr>
          <p:cNvPr id="57" name="Rectangle 56">
            <a:extLst>
              <a:ext uri="{FF2B5EF4-FFF2-40B4-BE49-F238E27FC236}">
                <a16:creationId xmlns:a16="http://schemas.microsoft.com/office/drawing/2014/main" xmlns="" id="{9D30FDC6-1276-8849-0FD6-CFF6FD9EB703}"/>
              </a:ext>
            </a:extLst>
          </p:cNvPr>
          <p:cNvSpPr/>
          <p:nvPr/>
        </p:nvSpPr>
        <p:spPr>
          <a:xfrm>
            <a:off x="8935277" y="3580571"/>
            <a:ext cx="854765"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450</a:t>
            </a:r>
          </a:p>
        </p:txBody>
      </p:sp>
    </p:spTree>
    <p:extLst>
      <p:ext uri="{BB962C8B-B14F-4D97-AF65-F5344CB8AC3E}">
        <p14:creationId xmlns:p14="http://schemas.microsoft.com/office/powerpoint/2010/main" val="26569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P spid="53" grpId="0" animBg="1"/>
      <p:bldP spid="5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pic>
        <p:nvPicPr>
          <p:cNvPr id="4" name="图片 3">
            <a:extLst>
              <a:ext uri="{FF2B5EF4-FFF2-40B4-BE49-F238E27FC236}">
                <a16:creationId xmlns:a16="http://schemas.microsoft.com/office/drawing/2014/main" xmlns=""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6" name="Picture 5">
            <a:extLst>
              <a:ext uri="{FF2B5EF4-FFF2-40B4-BE49-F238E27FC236}">
                <a16:creationId xmlns:a16="http://schemas.microsoft.com/office/drawing/2014/main" xmlns="" id="{CF127952-04A7-53A2-EB37-C7B1983DC72F}"/>
              </a:ext>
            </a:extLst>
          </p:cNvPr>
          <p:cNvPicPr>
            <a:picLocks noChangeAspect="1"/>
          </p:cNvPicPr>
          <p:nvPr/>
        </p:nvPicPr>
        <p:blipFill>
          <a:blip r:embed="rId4"/>
          <a:stretch>
            <a:fillRect/>
          </a:stretch>
        </p:blipFill>
        <p:spPr>
          <a:xfrm>
            <a:off x="1034145" y="120363"/>
            <a:ext cx="8717368" cy="1051212"/>
          </a:xfrm>
          <a:prstGeom prst="rect">
            <a:avLst/>
          </a:prstGeom>
        </p:spPr>
      </p:pic>
      <p:sp>
        <p:nvSpPr>
          <p:cNvPr id="7" name="TextBox 6">
            <a:extLst>
              <a:ext uri="{FF2B5EF4-FFF2-40B4-BE49-F238E27FC236}">
                <a16:creationId xmlns:a16="http://schemas.microsoft.com/office/drawing/2014/main" xmlns="" id="{A537C30C-4BDB-628A-C3DF-6660409B2D4D}"/>
              </a:ext>
            </a:extLst>
          </p:cNvPr>
          <p:cNvSpPr txBox="1"/>
          <p:nvPr/>
        </p:nvSpPr>
        <p:spPr>
          <a:xfrm>
            <a:off x="466725" y="895350"/>
            <a:ext cx="11334749" cy="2893100"/>
          </a:xfrm>
          <a:prstGeom prst="rect">
            <a:avLst/>
          </a:prstGeom>
          <a:noFill/>
        </p:spPr>
        <p:txBody>
          <a:bodyPr wrap="square" rtlCol="0">
            <a:spAutoFit/>
          </a:bodyPr>
          <a:lstStyle/>
          <a:p>
            <a:pPr algn="just"/>
            <a:r>
              <a:rPr lang="vi-VN" sz="2600" b="0" i="0" dirty="0">
                <a:solidFill>
                  <a:srgbClr val="FFFF00"/>
                </a:solidFill>
                <a:effectLst/>
                <a:latin typeface="Cambria" panose="02040503050406030204" pitchFamily="18" charset="0"/>
                <a:ea typeface="Cambria" panose="02040503050406030204" pitchFamily="18" charset="0"/>
              </a:rPr>
              <a:t>Rô – bốt chọn một trong ba ô cửa.</a:t>
            </a:r>
          </a:p>
          <a:p>
            <a:pPr algn="just"/>
            <a:r>
              <a:rPr lang="vi-VN" sz="2600" b="0" i="0" dirty="0">
                <a:solidFill>
                  <a:srgbClr val="FFFF00"/>
                </a:solidFill>
                <a:effectLst/>
                <a:latin typeface="Cambria" panose="02040503050406030204" pitchFamily="18" charset="0"/>
                <a:ea typeface="Cambria" panose="02040503050406030204" pitchFamily="18" charset="0"/>
              </a:rPr>
              <a:t>Sau mỗi ô cửa là một trong ba con vật: con dê trắng cân nặng 6 yến, con dê đen cân nặng 30 kg, con bò cân nặng 2 tạ.</a:t>
            </a:r>
          </a:p>
          <a:p>
            <a:pPr algn="just"/>
            <a:r>
              <a:rPr lang="vi-VN" sz="2600" b="0" i="0" dirty="0">
                <a:solidFill>
                  <a:srgbClr val="FFFF00"/>
                </a:solidFill>
                <a:effectLst/>
                <a:latin typeface="Cambria" panose="02040503050406030204" pitchFamily="18" charset="0"/>
                <a:ea typeface="Cambria" panose="02040503050406030204" pitchFamily="18" charset="0"/>
              </a:rPr>
              <a:t>Trong các câu dưới đây, câu nào đúng?</a:t>
            </a:r>
          </a:p>
          <a:p>
            <a:pPr algn="just"/>
            <a:r>
              <a:rPr lang="vi-VN" sz="2600" b="0" i="0" dirty="0">
                <a:solidFill>
                  <a:srgbClr val="FFFF00"/>
                </a:solidFill>
                <a:effectLst/>
                <a:latin typeface="Cambria" panose="02040503050406030204" pitchFamily="18" charset="0"/>
                <a:ea typeface="Cambria" panose="02040503050406030204" pitchFamily="18" charset="0"/>
              </a:rPr>
              <a:t>A. Phía sau cánh cửa mà Rô-bốt chọn chắc chắn có con bò cân nặng 20 kg.</a:t>
            </a:r>
          </a:p>
          <a:p>
            <a:pPr algn="just"/>
            <a:r>
              <a:rPr lang="vi-VN" sz="2600" b="0" i="0" dirty="0">
                <a:solidFill>
                  <a:srgbClr val="FFFF00"/>
                </a:solidFill>
                <a:effectLst/>
                <a:latin typeface="Cambria" panose="02040503050406030204" pitchFamily="18" charset="0"/>
                <a:ea typeface="Cambria" panose="02040503050406030204" pitchFamily="18" charset="0"/>
              </a:rPr>
              <a:t>B. Phía sau cánh cửa mà Rô-bốt chọn có thể có một con dê đen cân nặng 3 tạ.</a:t>
            </a:r>
          </a:p>
          <a:p>
            <a:pPr algn="just"/>
            <a:r>
              <a:rPr lang="vi-VN" sz="2600" b="0" i="0" dirty="0">
                <a:solidFill>
                  <a:srgbClr val="FFFF00"/>
                </a:solidFill>
                <a:effectLst/>
                <a:latin typeface="Cambria" panose="02040503050406030204" pitchFamily="18" charset="0"/>
                <a:ea typeface="Cambria" panose="02040503050406030204" pitchFamily="18" charset="0"/>
              </a:rPr>
              <a:t>C. Phía sau cánh cửa mà Rô-bốt chọn có thể có một con dê trắng cân nặng 60 kg.</a:t>
            </a:r>
          </a:p>
        </p:txBody>
      </p:sp>
      <p:pic>
        <p:nvPicPr>
          <p:cNvPr id="9" name="Picture 8">
            <a:extLst>
              <a:ext uri="{FF2B5EF4-FFF2-40B4-BE49-F238E27FC236}">
                <a16:creationId xmlns:a16="http://schemas.microsoft.com/office/drawing/2014/main" xmlns="" id="{DF1F845B-882B-9634-4D1C-755DE63B6E47}"/>
              </a:ext>
            </a:extLst>
          </p:cNvPr>
          <p:cNvPicPr>
            <a:picLocks noChangeAspect="1"/>
          </p:cNvPicPr>
          <p:nvPr/>
        </p:nvPicPr>
        <p:blipFill>
          <a:blip r:embed="rId5"/>
          <a:stretch>
            <a:fillRect/>
          </a:stretch>
        </p:blipFill>
        <p:spPr>
          <a:xfrm>
            <a:off x="6934200" y="4400535"/>
            <a:ext cx="4595812" cy="1895490"/>
          </a:xfrm>
          <a:prstGeom prst="rect">
            <a:avLst/>
          </a:prstGeom>
        </p:spPr>
      </p:pic>
      <p:sp>
        <p:nvSpPr>
          <p:cNvPr id="13" name="Rectangle: Single Corner Rounded 12">
            <a:extLst>
              <a:ext uri="{FF2B5EF4-FFF2-40B4-BE49-F238E27FC236}">
                <a16:creationId xmlns:a16="http://schemas.microsoft.com/office/drawing/2014/main" xmlns="" id="{0970483C-86F1-65F5-F141-7747E7C4ABF7}"/>
              </a:ext>
            </a:extLst>
          </p:cNvPr>
          <p:cNvSpPr/>
          <p:nvPr/>
        </p:nvSpPr>
        <p:spPr>
          <a:xfrm>
            <a:off x="755263" y="4374056"/>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sai</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vì</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tạ</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200kg.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Nên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chắc</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phía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cánh</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mà</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chọn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không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có</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nào</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5" name="Picture 14" descr="A red x on a black background&#10;&#10;Description automatically generated">
            <a:extLst>
              <a:ext uri="{FF2B5EF4-FFF2-40B4-BE49-F238E27FC236}">
                <a16:creationId xmlns:a16="http://schemas.microsoft.com/office/drawing/2014/main" xmlns="" id="{DE39C770-4CB3-ED13-017E-399786D1D4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389" y="2546702"/>
            <a:ext cx="445425" cy="453673"/>
          </a:xfrm>
          <a:prstGeom prst="rect">
            <a:avLst/>
          </a:prstGeom>
        </p:spPr>
      </p:pic>
      <p:sp>
        <p:nvSpPr>
          <p:cNvPr id="16" name="Rectangle: Single Corner Rounded 15">
            <a:extLst>
              <a:ext uri="{FF2B5EF4-FFF2-40B4-BE49-F238E27FC236}">
                <a16:creationId xmlns:a16="http://schemas.microsoft.com/office/drawing/2014/main" xmlns="" id="{FDF58AD6-FC4F-171E-DD73-86BDDA3FF369}"/>
              </a:ext>
            </a:extLst>
          </p:cNvPr>
          <p:cNvSpPr/>
          <p:nvPr/>
        </p:nvSpPr>
        <p:spPr>
          <a:xfrm>
            <a:off x="74573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B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sai</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vì</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30kg =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yến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Nên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phía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cánh</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mà</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chọn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không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thể</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có</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tạ</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7" name="Picture 16" descr="A red x on a black background&#10;&#10;Description automatically generated">
            <a:extLst>
              <a:ext uri="{FF2B5EF4-FFF2-40B4-BE49-F238E27FC236}">
                <a16:creationId xmlns:a16="http://schemas.microsoft.com/office/drawing/2014/main" xmlns="" id="{120560C4-987E-B650-8F75-A09B2210F2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39" y="2946752"/>
            <a:ext cx="445425" cy="453673"/>
          </a:xfrm>
          <a:prstGeom prst="rect">
            <a:avLst/>
          </a:prstGeom>
        </p:spPr>
      </p:pic>
      <p:sp>
        <p:nvSpPr>
          <p:cNvPr id="18" name="Rectangle: Single Corner Rounded 17">
            <a:extLst>
              <a:ext uri="{FF2B5EF4-FFF2-40B4-BE49-F238E27FC236}">
                <a16:creationId xmlns:a16="http://schemas.microsoft.com/office/drawing/2014/main" xmlns="" id="{BF166BD9-8701-14BF-ACBA-FD70B14E11D0}"/>
              </a:ext>
            </a:extLst>
          </p:cNvPr>
          <p:cNvSpPr/>
          <p:nvPr/>
        </p:nvSpPr>
        <p:spPr>
          <a:xfrm>
            <a:off x="72668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 C đúng vì phía sau một trong số ba ô cửa đó có một con dê trắng nặng 6 yến = 60kg.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20" name="Picture 19" descr="A green tick mark on a black background&#10;&#10;Description automatically generated">
            <a:extLst>
              <a:ext uri="{FF2B5EF4-FFF2-40B4-BE49-F238E27FC236}">
                <a16:creationId xmlns:a16="http://schemas.microsoft.com/office/drawing/2014/main" xmlns="" id="{ADC1F78F-B306-7967-1AD5-1276503E13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150" y="3248025"/>
            <a:ext cx="749224" cy="634353"/>
          </a:xfrm>
          <a:prstGeom prst="rect">
            <a:avLst/>
          </a:prstGeom>
        </p:spPr>
      </p:pic>
    </p:spTree>
    <p:extLst>
      <p:ext uri="{BB962C8B-B14F-4D97-AF65-F5344CB8AC3E}">
        <p14:creationId xmlns:p14="http://schemas.microsoft.com/office/powerpoint/2010/main" val="1802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P spid="16" grpId="0" animBg="1"/>
      <p:bldP spid="16"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xmlns=""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sp>
        <p:nvSpPr>
          <p:cNvPr id="11" name="Rectangle 10">
            <a:extLst>
              <a:ext uri="{FF2B5EF4-FFF2-40B4-BE49-F238E27FC236}">
                <a16:creationId xmlns:a16="http://schemas.microsoft.com/office/drawing/2014/main" xmlns="" id="{0E46F75C-EE81-CE4C-BDC2-B0C16675ACE0}"/>
              </a:ext>
            </a:extLst>
          </p:cNvPr>
          <p:cNvSpPr/>
          <p:nvPr/>
        </p:nvSpPr>
        <p:spPr>
          <a:xfrm>
            <a:off x="1002914" y="285750"/>
            <a:ext cx="10236586" cy="18954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4</a:t>
            </a:r>
            <a:r>
              <a:rPr lang="en-US"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a:t>
            </a:r>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 Một chiếc xe chở được nhiều nhất 7 tạ hàng hoá. Biết trên xe đã có 300 kg na bở. Người ta muốn xếp thêm những thùng na dai lên xe, mỗi thùng cân nặng 5 kg. Hỏi trên chiếc xe đó có thể chở được thêm 90 thùng na dai hay không?</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7" name="TextBox 6">
            <a:extLst>
              <a:ext uri="{FF2B5EF4-FFF2-40B4-BE49-F238E27FC236}">
                <a16:creationId xmlns:a16="http://schemas.microsoft.com/office/drawing/2014/main" xmlns="" id="{3A391DDA-E14F-D0CE-7B8A-9D2AF49AE50E}"/>
              </a:ext>
            </a:extLst>
          </p:cNvPr>
          <p:cNvSpPr txBox="1"/>
          <p:nvPr/>
        </p:nvSpPr>
        <p:spPr>
          <a:xfrm>
            <a:off x="1190625" y="2619375"/>
            <a:ext cx="10039350" cy="3023200"/>
          </a:xfrm>
          <a:prstGeom prst="rect">
            <a:avLst/>
          </a:prstGeom>
          <a:noFill/>
        </p:spPr>
        <p:txBody>
          <a:bodyPr wrap="square" rtlCol="0">
            <a:spAutoFit/>
          </a:bodyPr>
          <a:lstStyle/>
          <a:p>
            <a:pPr algn="ctr">
              <a:lnSpc>
                <a:spcPct val="115000"/>
              </a:lnSpc>
            </a:pPr>
            <a:r>
              <a:rPr lang="en-US" sz="2800" b="1" u="sng" dirty="0" err="1">
                <a:solidFill>
                  <a:srgbClr val="FFFF00"/>
                </a:solidFill>
                <a:latin typeface="Cambria" panose="02040503050406030204" pitchFamily="18" charset="0"/>
                <a:ea typeface="Cambria" panose="02040503050406030204" pitchFamily="18" charset="0"/>
              </a:rPr>
              <a:t>Bài</a:t>
            </a:r>
            <a:r>
              <a:rPr lang="en-US" sz="2800" b="1" u="sng" dirty="0">
                <a:solidFill>
                  <a:srgbClr val="FFFF00"/>
                </a:solidFill>
                <a:latin typeface="Cambria" panose="02040503050406030204" pitchFamily="18" charset="0"/>
                <a:ea typeface="Cambria" panose="02040503050406030204" pitchFamily="18" charset="0"/>
              </a:rPr>
              <a:t> </a:t>
            </a:r>
            <a:r>
              <a:rPr lang="en-US" sz="2800" b="1" u="sng" dirty="0" err="1">
                <a:solidFill>
                  <a:srgbClr val="FFFF00"/>
                </a:solidFill>
                <a:latin typeface="Cambria" panose="02040503050406030204" pitchFamily="18" charset="0"/>
                <a:ea typeface="Cambria" panose="02040503050406030204" pitchFamily="18" charset="0"/>
              </a:rPr>
              <a:t>giải</a:t>
            </a:r>
            <a:r>
              <a:rPr lang="en-US" sz="2800" b="1" u="sng" dirty="0">
                <a:solidFill>
                  <a:srgbClr val="FFFF00"/>
                </a:solidFill>
                <a:latin typeface="Cambria" panose="02040503050406030204" pitchFamily="18" charset="0"/>
                <a:ea typeface="Cambria" panose="02040503050406030204" pitchFamily="18" charset="0"/>
              </a:rPr>
              <a:t>:</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Xe chở được nhiều nhất 7 tạ = 700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hàng hóa, mà trên xe đã có sẵn 300kg na bở, nên người ta có thể chở thêm nhiều nhất là 700kg – 300kg = 400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na dai.</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  90 thùng na dai nặng: 5 x 90 = 450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Vậy chiếc xe đó không thể chở thêm 90 thùng na dai.</a:t>
            </a:r>
          </a:p>
        </p:txBody>
      </p:sp>
      <p:cxnSp>
        <p:nvCxnSpPr>
          <p:cNvPr id="10" name="Straight Connector 9">
            <a:extLst>
              <a:ext uri="{FF2B5EF4-FFF2-40B4-BE49-F238E27FC236}">
                <a16:creationId xmlns:a16="http://schemas.microsoft.com/office/drawing/2014/main" xmlns="" id="{A09AF347-D5B5-D509-EC50-8E43066B5D47}"/>
              </a:ext>
            </a:extLst>
          </p:cNvPr>
          <p:cNvCxnSpPr/>
          <p:nvPr/>
        </p:nvCxnSpPr>
        <p:spPr>
          <a:xfrm>
            <a:off x="3257550" y="790575"/>
            <a:ext cx="462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83172C5-63FA-4A01-78F4-817A484729F5}"/>
              </a:ext>
            </a:extLst>
          </p:cNvPr>
          <p:cNvCxnSpPr>
            <a:cxnSpLocks/>
          </p:cNvCxnSpPr>
          <p:nvPr/>
        </p:nvCxnSpPr>
        <p:spPr>
          <a:xfrm>
            <a:off x="1543050" y="1219200"/>
            <a:ext cx="30384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90ACF5F-41EF-64EF-4CD7-EA7155A35713}"/>
              </a:ext>
            </a:extLst>
          </p:cNvPr>
          <p:cNvCxnSpPr>
            <a:cxnSpLocks/>
          </p:cNvCxnSpPr>
          <p:nvPr/>
        </p:nvCxnSpPr>
        <p:spPr>
          <a:xfrm>
            <a:off x="6448425" y="1209675"/>
            <a:ext cx="2447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EAC60D1-AADD-12D7-32D6-3EBDDE44EF26}"/>
              </a:ext>
            </a:extLst>
          </p:cNvPr>
          <p:cNvCxnSpPr>
            <a:cxnSpLocks/>
          </p:cNvCxnSpPr>
          <p:nvPr/>
        </p:nvCxnSpPr>
        <p:spPr>
          <a:xfrm>
            <a:off x="1114425" y="1666875"/>
            <a:ext cx="1085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91822DBA-4CA1-51B2-F744-B0863826C552}"/>
              </a:ext>
            </a:extLst>
          </p:cNvPr>
          <p:cNvCxnSpPr>
            <a:cxnSpLocks/>
          </p:cNvCxnSpPr>
          <p:nvPr/>
        </p:nvCxnSpPr>
        <p:spPr>
          <a:xfrm>
            <a:off x="3371850" y="1638300"/>
            <a:ext cx="3905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86AAAD3-C841-78EE-6911-275D8AA6417A}"/>
              </a:ext>
            </a:extLst>
          </p:cNvPr>
          <p:cNvCxnSpPr>
            <a:cxnSpLocks/>
          </p:cNvCxnSpPr>
          <p:nvPr/>
        </p:nvCxnSpPr>
        <p:spPr>
          <a:xfrm>
            <a:off x="1819275" y="2047875"/>
            <a:ext cx="6743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down)">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wipe(down)">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wipe(down)">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wipe(down)">
                                      <p:cBhvr>
                                        <p:cTn id="6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xmlns=""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xmlns=""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xmlns=""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xmlns=""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xmlns=""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xmlns=""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xmlns=""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xmlns=""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a16="http://schemas.microsoft.com/office/drawing/2014/main" xmlns=""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5" name="Google Shape;545;p52"/>
          <p:cNvPicPr preferRelativeResize="0"/>
          <p:nvPr/>
        </p:nvPicPr>
        <p:blipFill rotWithShape="1">
          <a:blip r:embed="rId3">
            <a:alphaModFix/>
          </a:blip>
          <a:srcRect t="16970" r="8892" b="21025"/>
          <a:stretch/>
        </p:blipFill>
        <p:spPr>
          <a:xfrm rot="-5400000">
            <a:off x="7986500" y="654531"/>
            <a:ext cx="2715800" cy="1080368"/>
          </a:xfrm>
          <a:prstGeom prst="rect">
            <a:avLst/>
          </a:prstGeom>
          <a:noFill/>
          <a:ln>
            <a:noFill/>
          </a:ln>
        </p:spPr>
      </p:pic>
      <p:pic>
        <p:nvPicPr>
          <p:cNvPr id="546" name="Google Shape;546;p52"/>
          <p:cNvPicPr preferRelativeResize="0"/>
          <p:nvPr/>
        </p:nvPicPr>
        <p:blipFill rotWithShape="1">
          <a:blip r:embed="rId3">
            <a:alphaModFix/>
          </a:blip>
          <a:srcRect t="16970" r="8892" b="21025"/>
          <a:stretch/>
        </p:blipFill>
        <p:spPr>
          <a:xfrm rot="-5400000">
            <a:off x="8723100" y="654531"/>
            <a:ext cx="2715800" cy="1080368"/>
          </a:xfrm>
          <a:prstGeom prst="rect">
            <a:avLst/>
          </a:prstGeom>
          <a:noFill/>
          <a:ln>
            <a:noFill/>
          </a:ln>
        </p:spPr>
      </p:pic>
      <p:pic>
        <p:nvPicPr>
          <p:cNvPr id="547" name="Google Shape;547;p52"/>
          <p:cNvPicPr preferRelativeResize="0"/>
          <p:nvPr/>
        </p:nvPicPr>
        <p:blipFill rotWithShape="1">
          <a:blip r:embed="rId3">
            <a:alphaModFix/>
          </a:blip>
          <a:srcRect t="16970" r="8892" b="21025"/>
          <a:stretch/>
        </p:blipFill>
        <p:spPr>
          <a:xfrm rot="-5400000">
            <a:off x="9447000" y="654531"/>
            <a:ext cx="2715800" cy="1080368"/>
          </a:xfrm>
          <a:prstGeom prst="rect">
            <a:avLst/>
          </a:prstGeom>
          <a:noFill/>
          <a:ln>
            <a:noFill/>
          </a:ln>
        </p:spPr>
      </p:pic>
      <p:grpSp>
        <p:nvGrpSpPr>
          <p:cNvPr id="548" name="Google Shape;548;p52"/>
          <p:cNvGrpSpPr/>
          <p:nvPr/>
        </p:nvGrpSpPr>
        <p:grpSpPr>
          <a:xfrm>
            <a:off x="9866879" y="388370"/>
            <a:ext cx="376091" cy="365973"/>
            <a:chOff x="7400159" y="291277"/>
            <a:chExt cx="282068" cy="274480"/>
          </a:xfrm>
        </p:grpSpPr>
        <p:sp>
          <p:nvSpPr>
            <p:cNvPr id="549" name="Google Shape;549;p52"/>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0" name="Google Shape;550;p52"/>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1" name="Google Shape;551;p52"/>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52" name="Google Shape;552;p52"/>
          <p:cNvGrpSpPr/>
          <p:nvPr/>
        </p:nvGrpSpPr>
        <p:grpSpPr>
          <a:xfrm>
            <a:off x="10605066" y="378469"/>
            <a:ext cx="399669" cy="385761"/>
            <a:chOff x="4958324" y="-1574249"/>
            <a:chExt cx="299752" cy="289321"/>
          </a:xfrm>
        </p:grpSpPr>
        <p:sp>
          <p:nvSpPr>
            <p:cNvPr id="553" name="Google Shape;553;p52"/>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4" name="Google Shape;554;p52"/>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5" name="Google Shape;555;p52"/>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56" name="Google Shape;556;p52"/>
          <p:cNvSpPr/>
          <p:nvPr/>
        </p:nvSpPr>
        <p:spPr>
          <a:xfrm>
            <a:off x="9171831" y="352107"/>
            <a:ext cx="237308" cy="438516"/>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7" name="Google Shape;557;p52"/>
          <p:cNvSpPr txBox="1"/>
          <p:nvPr/>
        </p:nvSpPr>
        <p:spPr>
          <a:xfrm rot="-417866">
            <a:off x="9405523" y="4887228"/>
            <a:ext cx="1451509" cy="106342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 sz="1600" b="0" i="0" u="none" strike="noStrike" kern="1200" cap="none" spc="0" normalizeH="0" baseline="0" noProof="0">
                <a:ln>
                  <a:noFill/>
                </a:ln>
                <a:solidFill>
                  <a:srgbClr val="ED7D31"/>
                </a:solidFill>
                <a:effectLst/>
                <a:uLnTx/>
                <a:uFillTx/>
                <a:latin typeface="Concert One"/>
                <a:ea typeface="Concert One"/>
                <a:cs typeface="Concert One"/>
                <a:sym typeface="Concert One"/>
              </a:rPr>
              <a:t>Please keep this slide for attribution.</a:t>
            </a:r>
            <a:endParaRPr kumimoji="0" sz="1600" b="0" i="0" u="none" strike="noStrike" kern="1200" cap="none" spc="0" normalizeH="0" baseline="0" noProof="0">
              <a:ln>
                <a:noFill/>
              </a:ln>
              <a:solidFill>
                <a:srgbClr val="ED7D31"/>
              </a:solidFill>
              <a:effectLst/>
              <a:uLnTx/>
              <a:uFillTx/>
              <a:latin typeface="Concert One"/>
              <a:ea typeface="Concert One"/>
              <a:cs typeface="Concert One"/>
              <a:sym typeface="Concert One"/>
            </a:endParaRPr>
          </a:p>
        </p:txBody>
      </p:sp>
      <p:pic>
        <p:nvPicPr>
          <p:cNvPr id="18" name="Google Shape;151;p22"/>
          <p:cNvPicPr preferRelativeResize="0"/>
          <p:nvPr/>
        </p:nvPicPr>
        <p:blipFill>
          <a:blip r:embed="rId4">
            <a:alphaModFix/>
          </a:blip>
          <a:stretch>
            <a:fillRect/>
          </a:stretch>
        </p:blipFill>
        <p:spPr>
          <a:xfrm>
            <a:off x="353749" y="268151"/>
            <a:ext cx="11513532" cy="6321700"/>
          </a:xfrm>
          <a:prstGeom prst="rect">
            <a:avLst/>
          </a:prstGeom>
          <a:noFill/>
          <a:ln>
            <a:noFill/>
          </a:ln>
        </p:spPr>
      </p:pic>
      <p:pic>
        <p:nvPicPr>
          <p:cNvPr id="19" name="Google Shape;154;p22"/>
          <p:cNvPicPr preferRelativeResize="0"/>
          <p:nvPr/>
        </p:nvPicPr>
        <p:blipFill>
          <a:blip r:embed="rId5">
            <a:alphaModFix/>
          </a:blip>
          <a:stretch>
            <a:fillRect/>
          </a:stretch>
        </p:blipFill>
        <p:spPr>
          <a:xfrm rot="-405240">
            <a:off x="6175908" y="-430956"/>
            <a:ext cx="5660273" cy="6283751"/>
          </a:xfrm>
          <a:prstGeom prst="rect">
            <a:avLst/>
          </a:prstGeom>
          <a:noFill/>
          <a:ln>
            <a:noFill/>
          </a:ln>
        </p:spPr>
      </p:pic>
      <p:pic>
        <p:nvPicPr>
          <p:cNvPr id="20" name="Google Shape;155;p22"/>
          <p:cNvPicPr preferRelativeResize="0"/>
          <p:nvPr/>
        </p:nvPicPr>
        <p:blipFill>
          <a:blip r:embed="rId5">
            <a:alphaModFix/>
          </a:blip>
          <a:stretch>
            <a:fillRect/>
          </a:stretch>
        </p:blipFill>
        <p:spPr>
          <a:xfrm rot="417625">
            <a:off x="616658" y="524465"/>
            <a:ext cx="4496127" cy="4372911"/>
          </a:xfrm>
          <a:prstGeom prst="rect">
            <a:avLst/>
          </a:prstGeom>
          <a:noFill/>
          <a:ln>
            <a:noFill/>
          </a:ln>
        </p:spPr>
      </p:pic>
      <p:sp>
        <p:nvSpPr>
          <p:cNvPr id="23" name="Google Shape;204;p31"/>
          <p:cNvSpPr txBox="1">
            <a:spLocks noGrp="1"/>
          </p:cNvSpPr>
          <p:nvPr>
            <p:ph type="subTitle" idx="4294967295"/>
          </p:nvPr>
        </p:nvSpPr>
        <p:spPr>
          <a:xfrm rot="21050280">
            <a:off x="6624425" y="1634318"/>
            <a:ext cx="4720815" cy="3233244"/>
          </a:xfrm>
          <a:prstGeom prst="rect">
            <a:avLst/>
          </a:prstGeom>
        </p:spPr>
        <p:txBody>
          <a:bodyPr spcFirstLastPara="1" vert="horz" wrap="square" lIns="121900" tIns="121900" rIns="121900" bIns="121900" rtlCol="0" anchor="t" anchorCtr="0">
            <a:noAutofit/>
          </a:bodyPr>
          <a:lstStyle/>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C</a:t>
            </a:r>
            <a:r>
              <a:rPr lang="vi-VN" b="1" dirty="0">
                <a:latin typeface="Cambria" panose="02040503050406030204" pitchFamily="18" charset="0"/>
                <a:ea typeface="Cambria" panose="02040503050406030204" pitchFamily="18" charset="0"/>
                <a:cs typeface="PostAntiqua" pitchFamily="18" charset="0"/>
              </a:rPr>
              <a:t>hia lớp thành 2 đội chơi,</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M</a:t>
            </a:r>
            <a:r>
              <a:rPr lang="vi-VN" b="1" dirty="0">
                <a:latin typeface="Cambria" panose="02040503050406030204" pitchFamily="18" charset="0"/>
                <a:ea typeface="Cambria" panose="02040503050406030204" pitchFamily="18" charset="0"/>
                <a:cs typeface="PostAntiqua" pitchFamily="18" charset="0"/>
              </a:rPr>
              <a:t>ột đội đưa ra các đồ vật và con vật cho đội kia ước lượng về khối lượng của đồ vật hoặc con vật đó.</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vi-VN" b="1" dirty="0">
                <a:latin typeface="Cambria" panose="02040503050406030204" pitchFamily="18" charset="0"/>
                <a:ea typeface="Cambria" panose="02040503050406030204" pitchFamily="18" charset="0"/>
                <a:cs typeface="PostAntiqua" pitchFamily="18" charset="0"/>
              </a:rPr>
              <a:t>Nhóm nào trả lời nhiều đáp án đúng sẽ được tuyên dương.</a:t>
            </a:r>
            <a:endParaRPr b="1" dirty="0">
              <a:latin typeface="Cambria" panose="02040503050406030204" pitchFamily="18" charset="0"/>
              <a:ea typeface="Cambria" panose="02040503050406030204" pitchFamily="18" charset="0"/>
              <a:cs typeface="PostAntiqua" pitchFamily="18" charset="0"/>
            </a:endParaRPr>
          </a:p>
        </p:txBody>
      </p:sp>
      <p:pic>
        <p:nvPicPr>
          <p:cNvPr id="2050" name="Picture 2" descr="C:\Users\HP\Downloads\21479290.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2315" l="0" r="97059"/>
                    </a14:imgEffect>
                  </a14:imgLayer>
                </a14:imgProps>
              </a:ext>
              <a:ext uri="{28A0092B-C50C-407E-A947-70E740481C1C}">
                <a14:useLocalDpi xmlns:a14="http://schemas.microsoft.com/office/drawing/2010/main" val="0"/>
              </a:ext>
            </a:extLst>
          </a:blip>
          <a:srcRect/>
          <a:stretch>
            <a:fillRect/>
          </a:stretch>
        </p:blipFill>
        <p:spPr bwMode="auto">
          <a:xfrm>
            <a:off x="3962400" y="3004505"/>
            <a:ext cx="3200400" cy="423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30530522-33C7-B874-1E33-C4F3D5C07634}"/>
              </a:ext>
            </a:extLst>
          </p:cNvPr>
          <p:cNvPicPr>
            <a:picLocks noChangeAspect="1"/>
          </p:cNvPicPr>
          <p:nvPr/>
        </p:nvPicPr>
        <p:blipFill>
          <a:blip r:embed="rId8"/>
          <a:stretch>
            <a:fillRect/>
          </a:stretch>
        </p:blipFill>
        <p:spPr>
          <a:xfrm>
            <a:off x="581961" y="1451863"/>
            <a:ext cx="4779678" cy="2944623"/>
          </a:xfrm>
          <a:prstGeom prst="rect">
            <a:avLst/>
          </a:prstGeom>
        </p:spPr>
      </p:pic>
    </p:spTree>
    <p:extLst>
      <p:ext uri="{BB962C8B-B14F-4D97-AF65-F5344CB8AC3E}">
        <p14:creationId xmlns:p14="http://schemas.microsoft.com/office/powerpoint/2010/main" val="184372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xmlns=""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a16="http://schemas.microsoft.com/office/drawing/2014/main" xmlns=""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xmlns=""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xmlns=""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xmlns=""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xmlns=""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xmlns=""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xmlns=""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xmlns=""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xmlns=""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xmlns=""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a16="http://schemas.microsoft.com/office/drawing/2014/main" xmlns=""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标题 2049">
            <a:extLst>
              <a:ext uri="{FF2B5EF4-FFF2-40B4-BE49-F238E27FC236}">
                <a16:creationId xmlns:a16="http://schemas.microsoft.com/office/drawing/2014/main" xmlns=""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xmlns=""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xmlns=""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xmlns=""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xmlns=""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xmlns=""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xmlns=""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xmlns=""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xmlns=""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a16="http://schemas.microsoft.com/office/drawing/2014/main" xmlns=""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xmlns=""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xmlns=""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xmlns=""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xmlns=""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xmlns=""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xmlns=""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xmlns=""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xmlns=""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xmlns=""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xmlns=""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xmlns=""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xmlns="" id="{638C8289-214B-5442-A5D6-173435DFA41C}"/>
              </a:ext>
            </a:extLst>
          </p:cNvPr>
          <p:cNvSpPr txBox="1"/>
          <p:nvPr/>
        </p:nvSpPr>
        <p:spPr>
          <a:xfrm>
            <a:off x="1950718" y="4397605"/>
            <a:ext cx="8290560" cy="1569660"/>
          </a:xfrm>
          <a:prstGeom prst="rect">
            <a:avLst/>
          </a:prstGeom>
          <a:noFill/>
        </p:spPr>
        <p:txBody>
          <a:bodyPr wrap="square" rtlCol="0">
            <a:spAutoFit/>
          </a:bodyPr>
          <a:lstStyle/>
          <a:p>
            <a:r>
              <a:rPr lang="x-none" sz="2400" dirty="0">
                <a:solidFill>
                  <a:schemeClr val="bg1"/>
                </a:solidFill>
                <a:latin typeface="Cambria" panose="02040503050406030204" pitchFamily="18" charset="0"/>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a16="http://schemas.microsoft.com/office/drawing/2014/main" xmlns=""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xmlns="" id="{F870AAAE-A27D-8C43-A3A5-41A7DAF54E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a16="http://schemas.microsoft.com/office/drawing/2014/main" xmlns=""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a16="http://schemas.microsoft.com/office/drawing/2014/main" xmlns="" id="{905D8CD6-5A47-4EE6-8BEE-AA8716324DF6}"/>
              </a:ext>
            </a:extLst>
          </p:cNvPr>
          <p:cNvSpPr txBox="1"/>
          <p:nvPr>
            <p:custDataLst>
              <p:tags r:id="rId2"/>
            </p:custDataLst>
          </p:nvPr>
        </p:nvSpPr>
        <p:spPr>
          <a:xfrm>
            <a:off x="5610365" y="1613022"/>
            <a:ext cx="5350312"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a16="http://schemas.microsoft.com/office/drawing/2014/main" xmlns="" id="{DC3888BC-56CB-466B-8499-B0862B036A0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a16="http://schemas.microsoft.com/office/drawing/2014/main" xmlns=""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x-none"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0" y="0"/>
            <a:ext cx="12191999" cy="6858000"/>
          </a:xfrm>
          <a:prstGeom prst="rect">
            <a:avLst/>
          </a:prstGeom>
        </p:spPr>
      </p:pic>
      <p:pic>
        <p:nvPicPr>
          <p:cNvPr id="8" name="图片 7">
            <a:extLst>
              <a:ext uri="{FF2B5EF4-FFF2-40B4-BE49-F238E27FC236}">
                <a16:creationId xmlns:a16="http://schemas.microsoft.com/office/drawing/2014/main" xmlns="" id="{889904F3-6CFA-4284-9CC7-F4C7BCCF88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a16="http://schemas.microsoft.com/office/drawing/2014/main" xmlns=""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xmlns=""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x 3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xmlns=""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30</a:t>
            </a:r>
            <a:endParaRPr kumimoji="0" lang="x-none"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xmlns="" id="{35709372-AF4A-0E44-94AA-A8330ADC37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1" y="0"/>
            <a:ext cx="12191999" cy="6858000"/>
          </a:xfrm>
          <a:prstGeom prst="rect">
            <a:avLst/>
          </a:prstGeom>
        </p:spPr>
      </p:pic>
      <p:pic>
        <p:nvPicPr>
          <p:cNvPr id="8" name="图片 7">
            <a:extLst>
              <a:ext uri="{FF2B5EF4-FFF2-40B4-BE49-F238E27FC236}">
                <a16:creationId xmlns:a16="http://schemas.microsoft.com/office/drawing/2014/main" xmlns="" id="{48FAB207-3004-4C6F-8A7C-A031D70B82F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a16="http://schemas.microsoft.com/office/drawing/2014/main" xmlns=""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xmlns=""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xmlns=""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xmlns="" id="{F9E492FF-B159-224B-AD0C-95A7A29615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xmlns="" id="{2D1598D8-7A06-403E-8ECA-E900701DA6D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a16="http://schemas.microsoft.com/office/drawing/2014/main" xmlns=""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xmlns="" id="{938F7359-6D03-B940-8ED7-BFDEB309A0BA}"/>
              </a:ext>
            </a:extLst>
          </p:cNvPr>
          <p:cNvSpPr txBox="1"/>
          <p:nvPr>
            <p:custDataLst>
              <p:tags r:id="rId2"/>
            </p:custDataLst>
          </p:nvPr>
        </p:nvSpPr>
        <p:spPr>
          <a:xfrm>
            <a:off x="5225503" y="1902132"/>
            <a:ext cx="522579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xmlns=""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6 000</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xmlns="" id="{65BE1FC2-1CA5-924A-B2A2-48B0E76397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PA-文本框 1">
            <a:extLst>
              <a:ext uri="{FF2B5EF4-FFF2-40B4-BE49-F238E27FC236}">
                <a16:creationId xmlns:a16="http://schemas.microsoft.com/office/drawing/2014/main" xmlns=""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xmlns="" id="{BD0579EF-38BD-814D-98A5-FABEFDD57A84}"/>
              </a:ext>
            </a:extLst>
          </p:cNvPr>
          <p:cNvSpPr txBox="1"/>
          <p:nvPr>
            <p:custDataLst>
              <p:tags r:id="rId2"/>
            </p:custDataLst>
          </p:nvPr>
        </p:nvSpPr>
        <p:spPr>
          <a:xfrm>
            <a:off x="4842433" y="1948156"/>
            <a:ext cx="6511399"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xmlns=""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60</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图片 7">
            <a:extLst>
              <a:ext uri="{FF2B5EF4-FFF2-40B4-BE49-F238E27FC236}">
                <a16:creationId xmlns:a16="http://schemas.microsoft.com/office/drawing/2014/main" xmlns="" id="{A68DC82F-9DFB-214E-AE06-5A4CB31EC23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a16="http://schemas.microsoft.com/office/drawing/2014/main" xmlns="" id="{7EA028A1-0B77-8746-8701-D3DD4D16A1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648</Words>
  <Application>Microsoft Office PowerPoint</Application>
  <PresentationFormat>Custom</PresentationFormat>
  <Paragraphs>68</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ThienIT</cp:lastModifiedBy>
  <cp:revision>30</cp:revision>
  <dcterms:created xsi:type="dcterms:W3CDTF">2023-08-10T06:02:52Z</dcterms:created>
  <dcterms:modified xsi:type="dcterms:W3CDTF">2023-08-14T04:58:57Z</dcterms:modified>
</cp:coreProperties>
</file>