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sldIdLst>
    <p:sldId id="258" r:id="rId3"/>
    <p:sldId id="307" r:id="rId4"/>
    <p:sldId id="257" r:id="rId5"/>
    <p:sldId id="262" r:id="rId6"/>
    <p:sldId id="261" r:id="rId7"/>
    <p:sldId id="449" r:id="rId8"/>
    <p:sldId id="450" r:id="rId9"/>
    <p:sldId id="433" r:id="rId10"/>
    <p:sldId id="451" r:id="rId11"/>
    <p:sldId id="452" r:id="rId12"/>
    <p:sldId id="453" r:id="rId13"/>
    <p:sldId id="454" r:id="rId14"/>
    <p:sldId id="456" r:id="rId15"/>
    <p:sldId id="455" r:id="rId16"/>
    <p:sldId id="457" r:id="rId17"/>
    <p:sldId id="448"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0" d="100"/>
          <a:sy n="40" d="100"/>
        </p:scale>
        <p:origin x="1612" y="5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782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4FFDDAE-1131-814B-A9CC-E913EAEE2F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4" name="图片 3">
            <a:extLst>
              <a:ext uri="{FF2B5EF4-FFF2-40B4-BE49-F238E27FC236}">
                <a16:creationId xmlns:a16="http://schemas.microsoft.com/office/drawing/2014/main" id="{CD19AB6C-4A34-4844-BA34-E83B6EECE1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737" y="172031"/>
            <a:ext cx="1122218" cy="575698"/>
          </a:xfrm>
          <a:prstGeom prst="rect">
            <a:avLst/>
          </a:prstGeom>
        </p:spPr>
      </p:pic>
    </p:spTree>
    <p:extLst>
      <p:ext uri="{BB962C8B-B14F-4D97-AF65-F5344CB8AC3E}">
        <p14:creationId xmlns:p14="http://schemas.microsoft.com/office/powerpoint/2010/main" val="680175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829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499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4D8E5E5-F277-62AC-95A3-245ABE9CC9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pic>
        <p:nvPicPr>
          <p:cNvPr id="7" name="图片 6">
            <a:extLst>
              <a:ext uri="{FF2B5EF4-FFF2-40B4-BE49-F238E27FC236}">
                <a16:creationId xmlns:a16="http://schemas.microsoft.com/office/drawing/2014/main" id="{C7764765-5CBE-6030-7BC1-85B89981B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8" name="图片 7">
            <a:extLst>
              <a:ext uri="{FF2B5EF4-FFF2-40B4-BE49-F238E27FC236}">
                <a16:creationId xmlns:a16="http://schemas.microsoft.com/office/drawing/2014/main" id="{4028FD0A-D760-A27B-59EF-3B77050DF438}"/>
              </a:ext>
            </a:extLst>
          </p:cNvPr>
          <p:cNvPicPr>
            <a:picLocks noChangeAspect="1"/>
          </p:cNvPicPr>
          <p:nvPr userDrawn="1"/>
        </p:nvPicPr>
        <p:blipFill rotWithShape="1">
          <a:blip r:embed="rId4"/>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CA6025FC-A99E-0014-FA49-3116B82F9C4F}"/>
              </a:ext>
            </a:extLst>
          </p:cNvPr>
          <p:cNvPicPr>
            <a:picLocks noChangeAspect="1"/>
          </p:cNvPicPr>
          <p:nvPr userDrawn="1"/>
        </p:nvPicPr>
        <p:blipFill rotWithShape="1">
          <a:blip r:embed="rId4"/>
          <a:srcRect l="47689" t="23916" r="9611" b="27215"/>
          <a:stretch/>
        </p:blipFill>
        <p:spPr>
          <a:xfrm flipH="1" flipV="1">
            <a:off x="8773588" y="3860797"/>
            <a:ext cx="3397250" cy="2997203"/>
          </a:xfrm>
          <a:prstGeom prst="rect">
            <a:avLst/>
          </a:prstGeom>
        </p:spPr>
      </p:pic>
      <p:pic>
        <p:nvPicPr>
          <p:cNvPr id="11" name="图片 10">
            <a:extLst>
              <a:ext uri="{FF2B5EF4-FFF2-40B4-BE49-F238E27FC236}">
                <a16:creationId xmlns:a16="http://schemas.microsoft.com/office/drawing/2014/main" id="{10816B53-4923-E308-D313-B49E25FB83A1}"/>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b="19000"/>
          <a:stretch/>
        </p:blipFill>
        <p:spPr>
          <a:xfrm>
            <a:off x="-479844" y="2120900"/>
            <a:ext cx="5171430" cy="4224337"/>
          </a:xfrm>
          <a:prstGeom prst="rect">
            <a:avLst/>
          </a:prstGeom>
        </p:spPr>
      </p:pic>
      <p:pic>
        <p:nvPicPr>
          <p:cNvPr id="12" name="图片 11">
            <a:extLst>
              <a:ext uri="{FF2B5EF4-FFF2-40B4-BE49-F238E27FC236}">
                <a16:creationId xmlns:a16="http://schemas.microsoft.com/office/drawing/2014/main" id="{B6425C27-1460-69DD-8954-53C412B320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14171" y="3818662"/>
            <a:ext cx="5171430" cy="3039335"/>
          </a:xfrm>
          <a:prstGeom prst="rect">
            <a:avLst/>
          </a:prstGeom>
        </p:spPr>
      </p:pic>
      <p:sp>
        <p:nvSpPr>
          <p:cNvPr id="4" name="矩形: 圆角 3">
            <a:extLst>
              <a:ext uri="{FF2B5EF4-FFF2-40B4-BE49-F238E27FC236}">
                <a16:creationId xmlns:a16="http://schemas.microsoft.com/office/drawing/2014/main" id="{C69B8B1E-A35E-4FA2-BFC7-60F043E6603A}"/>
              </a:ext>
            </a:extLst>
          </p:cNvPr>
          <p:cNvSpPr/>
          <p:nvPr userDrawn="1"/>
        </p:nvSpPr>
        <p:spPr>
          <a:xfrm>
            <a:off x="150675" y="148856"/>
            <a:ext cx="11890651" cy="6560288"/>
          </a:xfrm>
          <a:prstGeom prst="roundRect">
            <a:avLst>
              <a:gd name="adj" fmla="val 2509"/>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
        <p:nvSpPr>
          <p:cNvPr id="2" name="矩形: 圆角 1">
            <a:extLst>
              <a:ext uri="{FF2B5EF4-FFF2-40B4-BE49-F238E27FC236}">
                <a16:creationId xmlns:a16="http://schemas.microsoft.com/office/drawing/2014/main" id="{2E10F108-AEE4-A294-97D3-BA373A51CD95}"/>
              </a:ext>
            </a:extLst>
          </p:cNvPr>
          <p:cNvSpPr/>
          <p:nvPr userDrawn="1"/>
        </p:nvSpPr>
        <p:spPr>
          <a:xfrm>
            <a:off x="264041" y="244549"/>
            <a:ext cx="11663916" cy="6368902"/>
          </a:xfrm>
          <a:prstGeom prst="roundRect">
            <a:avLst>
              <a:gd name="adj" fmla="val 25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1614704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64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5D8A9F-E407-9A9F-54E7-A18DAF55B2F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6FE54A9-D3D4-7D1B-1341-668811E0B5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DAE851-9BEA-4B9B-8879-017E338CCCC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页脚占位符 3">
            <a:extLst>
              <a:ext uri="{FF2B5EF4-FFF2-40B4-BE49-F238E27FC236}">
                <a16:creationId xmlns:a16="http://schemas.microsoft.com/office/drawing/2014/main" id="{811EA529-B71C-971B-2DB9-60BE1BC060F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5" name="灯片编号占位符 4">
            <a:extLst>
              <a:ext uri="{FF2B5EF4-FFF2-40B4-BE49-F238E27FC236}">
                <a16:creationId xmlns:a16="http://schemas.microsoft.com/office/drawing/2014/main" id="{7E0B47F8-06BE-ACE8-DAE4-9F4E060B4EF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CA13BC-8EFE-4DD5-A3E5-01ABF9BFB530}"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4187101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D81FB70-FB5C-4A81-B11D-86640337E09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599B7C-BCE0-4975-BE67-CA81A0D9F004}"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2024/8/21</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3" name="页脚占位符 2">
            <a:extLst>
              <a:ext uri="{FF2B5EF4-FFF2-40B4-BE49-F238E27FC236}">
                <a16:creationId xmlns:a16="http://schemas.microsoft.com/office/drawing/2014/main" id="{9BADE3BC-9F5F-472F-9BEA-9288AB021F9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灯片编号占位符 3">
            <a:extLst>
              <a:ext uri="{FF2B5EF4-FFF2-40B4-BE49-F238E27FC236}">
                <a16:creationId xmlns:a16="http://schemas.microsoft.com/office/drawing/2014/main" id="{675F3C3D-846D-499C-BC27-EA86FF60108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DA485-FF35-48F3-B14F-43FDEC04C825}"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3173003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25122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7294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字魂79号-萌趣奶油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79号-萌趣奶油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79号-萌趣奶油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79号-萌趣奶油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7680">
          <p15:clr>
            <a:srgbClr val="F26B43"/>
          </p15:clr>
        </p15:guide>
        <p15:guide id="3" pos="438">
          <p15:clr>
            <a:srgbClr val="F26B43"/>
          </p15:clr>
        </p15:guide>
        <p15:guide id="4" pos="7242">
          <p15:clr>
            <a:srgbClr val="F26B43"/>
          </p15:clr>
        </p15:guide>
        <p15:guide id="5" orient="horz" pos="459">
          <p15:clr>
            <a:srgbClr val="F26B43"/>
          </p15:clr>
        </p15:guide>
        <p15:guide id="6" orient="horz" pos="3997">
          <p15:clr>
            <a:srgbClr val="F26B43"/>
          </p15:clr>
        </p15:guide>
        <p15:guide id="7" orient="horz">
          <p15:clr>
            <a:srgbClr val="F26B43"/>
          </p15:clr>
        </p15:guide>
        <p15:guide id="8" orient="horz" pos="4320">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6.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6.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6.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26.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E41DEC7F-3464-AA42-927E-2BDFDCBE52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3" name="图片 2">
            <a:extLst>
              <a:ext uri="{FF2B5EF4-FFF2-40B4-BE49-F238E27FC236}">
                <a16:creationId xmlns:a16="http://schemas.microsoft.com/office/drawing/2014/main" id="{8E55E03B-FEBB-3D4F-BA8A-C2CA3EC436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620" y="4313816"/>
            <a:ext cx="3054544" cy="2544184"/>
          </a:xfrm>
          <a:prstGeom prst="rect">
            <a:avLst/>
          </a:prstGeom>
        </p:spPr>
      </p:pic>
      <p:pic>
        <p:nvPicPr>
          <p:cNvPr id="2" name="Picture 1">
            <a:extLst>
              <a:ext uri="{FF2B5EF4-FFF2-40B4-BE49-F238E27FC236}">
                <a16:creationId xmlns:a16="http://schemas.microsoft.com/office/drawing/2014/main" id="{B0CA3FE4-8C0A-ACF1-2221-627C1E33293C}"/>
              </a:ext>
            </a:extLst>
          </p:cNvPr>
          <p:cNvPicPr>
            <a:picLocks noChangeAspect="1"/>
          </p:cNvPicPr>
          <p:nvPr/>
        </p:nvPicPr>
        <p:blipFill>
          <a:blip r:embed="rId5"/>
          <a:stretch>
            <a:fillRect/>
          </a:stretch>
        </p:blipFill>
        <p:spPr>
          <a:xfrm>
            <a:off x="2755800" y="495300"/>
            <a:ext cx="5653578" cy="47679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a:t>
            </a:r>
            <a:r>
              <a:rPr lang="en-US" sz="1500" noProof="0" dirty="0">
                <a:solidFill>
                  <a:srgbClr val="000000"/>
                </a:solidFill>
                <a:latin typeface="Cambria" panose="02040503050406030204" pitchFamily="18" charset="0"/>
                <a:ea typeface="Cambria" panose="02040503050406030204" pitchFamily="18" charset="0"/>
              </a:rPr>
              <a:t>ẩ</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112362" y="174106"/>
            <a:ext cx="5847990" cy="2230766"/>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6" y="289441"/>
            <a:ext cx="5030521" cy="1661993"/>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26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c. Trong phần thân bài, cảnh hồ Hoàn Kiếm được tả vào những thời gian nào? Những từ ngữ nào giúp em nhận ra trình tự đó?</a:t>
            </a:r>
          </a:p>
        </p:txBody>
      </p:sp>
      <p:graphicFrame>
        <p:nvGraphicFramePr>
          <p:cNvPr id="4" name="Table 4">
            <a:extLst>
              <a:ext uri="{FF2B5EF4-FFF2-40B4-BE49-F238E27FC236}">
                <a16:creationId xmlns:a16="http://schemas.microsoft.com/office/drawing/2014/main" id="{F1C6FE81-7E5D-03EB-5C5C-831C6A63BBE1}"/>
              </a:ext>
            </a:extLst>
          </p:cNvPr>
          <p:cNvGraphicFramePr>
            <a:graphicFrameLocks noGrp="1"/>
          </p:cNvGraphicFramePr>
          <p:nvPr>
            <p:extLst>
              <p:ext uri="{D42A27DB-BD31-4B8C-83A1-F6EECF244321}">
                <p14:modId xmlns:p14="http://schemas.microsoft.com/office/powerpoint/2010/main" val="1843387757"/>
              </p:ext>
            </p:extLst>
          </p:nvPr>
        </p:nvGraphicFramePr>
        <p:xfrm>
          <a:off x="6183376" y="2319866"/>
          <a:ext cx="5539232" cy="3651168"/>
        </p:xfrm>
        <a:graphic>
          <a:graphicData uri="http://schemas.openxmlformats.org/drawingml/2006/table">
            <a:tbl>
              <a:tblPr firstRow="1" bandRow="1">
                <a:tableStyleId>{5C22544A-7EE6-4342-B048-85BDC9FD1C3A}</a:tableStyleId>
              </a:tblPr>
              <a:tblGrid>
                <a:gridCol w="1680464">
                  <a:extLst>
                    <a:ext uri="{9D8B030D-6E8A-4147-A177-3AD203B41FA5}">
                      <a16:colId xmlns:a16="http://schemas.microsoft.com/office/drawing/2014/main" val="2144002996"/>
                    </a:ext>
                  </a:extLst>
                </a:gridCol>
                <a:gridCol w="3858768">
                  <a:extLst>
                    <a:ext uri="{9D8B030D-6E8A-4147-A177-3AD203B41FA5}">
                      <a16:colId xmlns:a16="http://schemas.microsoft.com/office/drawing/2014/main" val="3747455217"/>
                    </a:ext>
                  </a:extLst>
                </a:gridCol>
              </a:tblGrid>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0990116"/>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7944674"/>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1216266"/>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9787310"/>
                  </a:ext>
                </a:extLst>
              </a:tr>
            </a:tbl>
          </a:graphicData>
        </a:graphic>
      </p:graphicFrame>
      <p:sp>
        <p:nvSpPr>
          <p:cNvPr id="5" name="TextBox 4">
            <a:extLst>
              <a:ext uri="{FF2B5EF4-FFF2-40B4-BE49-F238E27FC236}">
                <a16:creationId xmlns:a16="http://schemas.microsoft.com/office/drawing/2014/main" id="{11388ECA-ACAB-C0FF-FA1E-834294FAE8F4}"/>
              </a:ext>
            </a:extLst>
          </p:cNvPr>
          <p:cNvSpPr txBox="1"/>
          <p:nvPr/>
        </p:nvSpPr>
        <p:spPr>
          <a:xfrm>
            <a:off x="6336792" y="2478024"/>
            <a:ext cx="1371600"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hè</a:t>
            </a:r>
            <a:endParaRPr lang="en-US" sz="2400" b="1" dirty="0">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a16="http://schemas.microsoft.com/office/drawing/2014/main" id="{974DD3AB-6A55-78EB-17F5-48E475913E44}"/>
              </a:ext>
            </a:extLst>
          </p:cNvPr>
          <p:cNvCxnSpPr/>
          <p:nvPr/>
        </p:nvCxnSpPr>
        <p:spPr>
          <a:xfrm>
            <a:off x="502920" y="969264"/>
            <a:ext cx="640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174413-1195-F87E-D1F2-B0EED7176FF5}"/>
              </a:ext>
            </a:extLst>
          </p:cNvPr>
          <p:cNvCxnSpPr>
            <a:cxnSpLocks/>
          </p:cNvCxnSpPr>
          <p:nvPr/>
        </p:nvCxnSpPr>
        <p:spPr>
          <a:xfrm>
            <a:off x="1527048" y="969264"/>
            <a:ext cx="16093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184121-603A-40F0-8C06-0D0A5196D680}"/>
              </a:ext>
            </a:extLst>
          </p:cNvPr>
          <p:cNvCxnSpPr>
            <a:cxnSpLocks/>
          </p:cNvCxnSpPr>
          <p:nvPr/>
        </p:nvCxnSpPr>
        <p:spPr>
          <a:xfrm>
            <a:off x="2093976" y="1207008"/>
            <a:ext cx="7498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D724B6E-D833-1B8B-C2E5-84530283484D}"/>
              </a:ext>
            </a:extLst>
          </p:cNvPr>
          <p:cNvSpPr txBox="1"/>
          <p:nvPr/>
        </p:nvSpPr>
        <p:spPr>
          <a:xfrm>
            <a:off x="7991856" y="2322576"/>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hè</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gió</a:t>
            </a:r>
            <a:endParaRPr lang="en-US" sz="20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68C1B818-37B0-7E9D-A843-AD3ABE32B205}"/>
              </a:ext>
            </a:extLst>
          </p:cNvPr>
          <p:cNvSpPr txBox="1"/>
          <p:nvPr/>
        </p:nvSpPr>
        <p:spPr>
          <a:xfrm>
            <a:off x="6236208" y="3328416"/>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đông</a:t>
            </a:r>
            <a:endParaRPr lang="en-US" sz="2400" b="1" dirty="0">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90DA9480-0B8D-68A8-AC6C-5F66B6C73C04}"/>
              </a:ext>
            </a:extLst>
          </p:cNvPr>
          <p:cNvCxnSpPr>
            <a:cxnSpLocks/>
          </p:cNvCxnSpPr>
          <p:nvPr/>
        </p:nvCxnSpPr>
        <p:spPr>
          <a:xfrm>
            <a:off x="777240" y="1883664"/>
            <a:ext cx="7772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E220B8-1CC1-D949-D26E-1667F9FA851F}"/>
              </a:ext>
            </a:extLst>
          </p:cNvPr>
          <p:cNvCxnSpPr>
            <a:cxnSpLocks/>
          </p:cNvCxnSpPr>
          <p:nvPr/>
        </p:nvCxnSpPr>
        <p:spPr>
          <a:xfrm>
            <a:off x="2715768" y="2112264"/>
            <a:ext cx="14630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23CFD76-77DC-7C32-5912-BAF0936F5FA7}"/>
              </a:ext>
            </a:extLst>
          </p:cNvPr>
          <p:cNvCxnSpPr>
            <a:cxnSpLocks/>
          </p:cNvCxnSpPr>
          <p:nvPr/>
        </p:nvCxnSpPr>
        <p:spPr>
          <a:xfrm>
            <a:off x="2980944" y="2340864"/>
            <a:ext cx="96926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2365D32-2CF0-77F3-2B39-CF1285B56A03}"/>
              </a:ext>
            </a:extLst>
          </p:cNvPr>
          <p:cNvSpPr txBox="1"/>
          <p:nvPr/>
        </p:nvSpPr>
        <p:spPr>
          <a:xfrm>
            <a:off x="7955280" y="3255264"/>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lạnh</a:t>
            </a:r>
            <a:r>
              <a:rPr lang="en-US" sz="2000" dirty="0">
                <a:latin typeface="Cambria" panose="02040503050406030204" pitchFamily="18" charset="0"/>
                <a:ea typeface="Cambria" panose="02040503050406030204" pitchFamily="18" charset="0"/>
              </a:rPr>
              <a:t> bao </a:t>
            </a:r>
            <a:r>
              <a:rPr lang="en-US" sz="2000" dirty="0" err="1">
                <a:latin typeface="Cambria" panose="02040503050406030204" pitchFamily="18" charset="0"/>
                <a:ea typeface="Cambria" panose="02040503050406030204" pitchFamily="18" charset="0"/>
              </a:rPr>
              <a:t>trùm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sương</a:t>
            </a:r>
            <a:endParaRPr lang="en-US" sz="2000" dirty="0">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A49A9C78-8A99-9138-48AF-526D85123B8C}"/>
              </a:ext>
            </a:extLst>
          </p:cNvPr>
          <p:cNvSpPr txBox="1"/>
          <p:nvPr/>
        </p:nvSpPr>
        <p:spPr>
          <a:xfrm>
            <a:off x="6245352" y="4288536"/>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xuân</a:t>
            </a:r>
            <a:endParaRPr lang="en-US" sz="2400" b="1" dirty="0">
              <a:latin typeface="Cambria" panose="02040503050406030204" pitchFamily="18" charset="0"/>
              <a:ea typeface="Cambria" panose="02040503050406030204" pitchFamily="18" charset="0"/>
            </a:endParaRPr>
          </a:p>
        </p:txBody>
      </p:sp>
      <p:cxnSp>
        <p:nvCxnSpPr>
          <p:cNvPr id="29" name="Straight Connector 28">
            <a:extLst>
              <a:ext uri="{FF2B5EF4-FFF2-40B4-BE49-F238E27FC236}">
                <a16:creationId xmlns:a16="http://schemas.microsoft.com/office/drawing/2014/main" id="{73D8E6BE-E2E5-39C2-1DBD-56AD4EB9E990}"/>
              </a:ext>
            </a:extLst>
          </p:cNvPr>
          <p:cNvCxnSpPr>
            <a:cxnSpLocks/>
          </p:cNvCxnSpPr>
          <p:nvPr/>
        </p:nvCxnSpPr>
        <p:spPr>
          <a:xfrm>
            <a:off x="2953512" y="3054096"/>
            <a:ext cx="160934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3C7675E-6EFA-20ED-CEBF-CA6082A0D3A1}"/>
              </a:ext>
            </a:extLst>
          </p:cNvPr>
          <p:cNvCxnSpPr>
            <a:cxnSpLocks/>
          </p:cNvCxnSpPr>
          <p:nvPr/>
        </p:nvCxnSpPr>
        <p:spPr>
          <a:xfrm>
            <a:off x="914400" y="3483864"/>
            <a:ext cx="73152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5A3101D-4EB8-2E52-39CA-0810818945E8}"/>
              </a:ext>
            </a:extLst>
          </p:cNvPr>
          <p:cNvCxnSpPr>
            <a:cxnSpLocks/>
          </p:cNvCxnSpPr>
          <p:nvPr/>
        </p:nvCxnSpPr>
        <p:spPr>
          <a:xfrm>
            <a:off x="3054096" y="3493008"/>
            <a:ext cx="64922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9925BF3-4DE1-62D9-AD9D-FE00906EB4ED}"/>
              </a:ext>
            </a:extLst>
          </p:cNvPr>
          <p:cNvCxnSpPr>
            <a:cxnSpLocks/>
          </p:cNvCxnSpPr>
          <p:nvPr/>
        </p:nvCxnSpPr>
        <p:spPr>
          <a:xfrm>
            <a:off x="4187952" y="3721608"/>
            <a:ext cx="154533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0F1F699-926E-BD17-0025-884305E52497}"/>
              </a:ext>
            </a:extLst>
          </p:cNvPr>
          <p:cNvSpPr txBox="1"/>
          <p:nvPr/>
        </p:nvSpPr>
        <p:spPr>
          <a:xfrm>
            <a:off x="7936992" y="4197096"/>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Dịp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 bay, </a:t>
            </a:r>
            <a:r>
              <a:rPr lang="en-US" sz="2000" dirty="0" err="1">
                <a:latin typeface="Cambria" panose="02040503050406030204" pitchFamily="18" charset="0"/>
                <a:ea typeface="Cambria" panose="02040503050406030204" pitchFamily="18" charset="0"/>
              </a:rPr>
              <a:t>trẩy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hót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xuân</a:t>
            </a:r>
            <a:endParaRPr lang="en-US" sz="2000" dirty="0">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id="{7806F0B3-9144-687A-474F-71BB061FDE1A}"/>
              </a:ext>
            </a:extLst>
          </p:cNvPr>
          <p:cNvSpPr txBox="1"/>
          <p:nvPr/>
        </p:nvSpPr>
        <p:spPr>
          <a:xfrm>
            <a:off x="6245352" y="5257800"/>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thu</a:t>
            </a:r>
            <a:endParaRPr lang="en-US" sz="2400" b="1" dirty="0">
              <a:latin typeface="Cambria" panose="02040503050406030204" pitchFamily="18" charset="0"/>
              <a:ea typeface="Cambria" panose="02040503050406030204" pitchFamily="18" charset="0"/>
            </a:endParaRPr>
          </a:p>
        </p:txBody>
      </p:sp>
      <p:cxnSp>
        <p:nvCxnSpPr>
          <p:cNvPr id="42" name="Straight Connector 41">
            <a:extLst>
              <a:ext uri="{FF2B5EF4-FFF2-40B4-BE49-F238E27FC236}">
                <a16:creationId xmlns:a16="http://schemas.microsoft.com/office/drawing/2014/main" id="{CE8FAA46-FEBE-C4F1-4662-C1EB41819B84}"/>
              </a:ext>
            </a:extLst>
          </p:cNvPr>
          <p:cNvCxnSpPr>
            <a:cxnSpLocks/>
          </p:cNvCxnSpPr>
          <p:nvPr/>
        </p:nvCxnSpPr>
        <p:spPr>
          <a:xfrm>
            <a:off x="3822192" y="3941064"/>
            <a:ext cx="71323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070DD56-4645-A888-3E7D-46F0BE1F2341}"/>
              </a:ext>
            </a:extLst>
          </p:cNvPr>
          <p:cNvCxnSpPr>
            <a:cxnSpLocks/>
          </p:cNvCxnSpPr>
          <p:nvPr/>
        </p:nvCxnSpPr>
        <p:spPr>
          <a:xfrm>
            <a:off x="4617720" y="3950208"/>
            <a:ext cx="11978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65F69FD-1FA9-2860-5C73-D6AB4D4599F8}"/>
              </a:ext>
            </a:extLst>
          </p:cNvPr>
          <p:cNvCxnSpPr>
            <a:cxnSpLocks/>
          </p:cNvCxnSpPr>
          <p:nvPr/>
        </p:nvCxnSpPr>
        <p:spPr>
          <a:xfrm>
            <a:off x="4727448" y="4169664"/>
            <a:ext cx="11978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0B2BA9E-C5E4-7D46-A501-389FF424AE64}"/>
              </a:ext>
            </a:extLst>
          </p:cNvPr>
          <p:cNvCxnSpPr>
            <a:cxnSpLocks/>
          </p:cNvCxnSpPr>
          <p:nvPr/>
        </p:nvCxnSpPr>
        <p:spPr>
          <a:xfrm>
            <a:off x="384048" y="4398264"/>
            <a:ext cx="3291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24A0985-FDEE-BF1B-48B9-A5E4445D3425}"/>
              </a:ext>
            </a:extLst>
          </p:cNvPr>
          <p:cNvSpPr txBox="1"/>
          <p:nvPr/>
        </p:nvSpPr>
        <p:spPr>
          <a:xfrm>
            <a:off x="7936992" y="5138928"/>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r>
              <a:rPr lang="en-US" sz="2000" dirty="0">
                <a:latin typeface="Cambria" panose="02040503050406030204" pitchFamily="18" charset="0"/>
                <a:ea typeface="Cambria" panose="02040503050406030204" pitchFamily="18" charset="0"/>
              </a:rPr>
              <a:t> Hà </a:t>
            </a:r>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6357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barn(inVertical)">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barn(inVertical)">
                                      <p:cBhvr>
                                        <p:cTn id="62" dur="500"/>
                                        <p:tgtEl>
                                          <p:spTgt spid="2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arn(inVertical)">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41">
                                            <p:txEl>
                                              <p:pRg st="0" end="0"/>
                                            </p:txEl>
                                          </p:spTgt>
                                        </p:tgtEl>
                                        <p:attrNameLst>
                                          <p:attrName>style.visibility</p:attrName>
                                        </p:attrNameLst>
                                      </p:cBhvr>
                                      <p:to>
                                        <p:strVal val="visible"/>
                                      </p:to>
                                    </p:set>
                                    <p:animEffect transition="in" filter="barn(inVertical)">
                                      <p:cBhvr>
                                        <p:cTn id="92" dur="500"/>
                                        <p:tgtEl>
                                          <p:spTgt spid="41">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down)">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down)">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down)">
                                      <p:cBhvr>
                                        <p:cTn id="107" dur="500"/>
                                        <p:tgtEl>
                                          <p:spTgt spid="46"/>
                                        </p:tgtEl>
                                      </p:cBhvr>
                                    </p:animEffect>
                                  </p:childTnLst>
                                </p:cTn>
                              </p:par>
                              <p:par>
                                <p:cTn id="108" presetID="22" presetClass="entr" presetSubtype="4" fill="hold" nodeType="with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wipe(down)">
                                      <p:cBhvr>
                                        <p:cTn id="110" dur="500"/>
                                        <p:tgtEl>
                                          <p:spTgt spid="47"/>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barn(inVertical)">
                                      <p:cBhvr>
                                        <p:cTn id="1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3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grpSp>
        <p:nvGrpSpPr>
          <p:cNvPr id="38" name="Nhóm 52">
            <a:extLst>
              <a:ext uri="{FF2B5EF4-FFF2-40B4-BE49-F238E27FC236}">
                <a16:creationId xmlns:a16="http://schemas.microsoft.com/office/drawing/2014/main" id="{22183994-990A-4C92-B4B6-AC6295572A95}"/>
              </a:ext>
            </a:extLst>
          </p:cNvPr>
          <p:cNvGrpSpPr/>
          <p:nvPr/>
        </p:nvGrpSpPr>
        <p:grpSpPr>
          <a:xfrm>
            <a:off x="6358115" y="2295260"/>
            <a:ext cx="5190136" cy="3172647"/>
            <a:chOff x="11988553" y="2551351"/>
            <a:chExt cx="5509609" cy="1896715"/>
          </a:xfrm>
        </p:grpSpPr>
        <p:sp>
          <p:nvSpPr>
            <p:cNvPr id="39" name="Hình chữ nhật: Góc Tròn 15">
              <a:extLst>
                <a:ext uri="{FF2B5EF4-FFF2-40B4-BE49-F238E27FC236}">
                  <a16:creationId xmlns:a16="http://schemas.microsoft.com/office/drawing/2014/main" id="{23164A5E-DD5C-4891-B665-9C7DF2D95F72}"/>
                </a:ext>
              </a:extLst>
            </p:cNvPr>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2333"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40" name="Hình chữ nhật 47">
              <a:extLst>
                <a:ext uri="{FF2B5EF4-FFF2-40B4-BE49-F238E27FC236}">
                  <a16:creationId xmlns:a16="http://schemas.microsoft.com/office/drawing/2014/main" id="{7A451B3A-DC21-407C-8487-C2DDAE241AD5}"/>
                </a:ext>
              </a:extLst>
            </p:cNvPr>
            <p:cNvSpPr/>
            <p:nvPr/>
          </p:nvSpPr>
          <p:spPr>
            <a:xfrm>
              <a:off x="12007309" y="2644874"/>
              <a:ext cx="5490853" cy="1803192"/>
            </a:xfrm>
            <a:prstGeom prst="rect">
              <a:avLst/>
            </a:prstGeom>
            <a:noFill/>
          </p:spPr>
          <p:txBody>
            <a:bodyPr wrap="square" lIns="60960" tIns="30480" rIns="60960" bIns="30480">
              <a:spAutoFit/>
            </a:bodyPr>
            <a:lstStyle/>
            <a:p>
              <a:pPr algn="ctr" rtl="0">
                <a:spcBef>
                  <a:spcPts val="0"/>
                </a:spcBef>
                <a:spcAft>
                  <a:spcPts val="500"/>
                </a:spcAft>
              </a:pPr>
              <a:r>
                <a:rPr lang="vi-VN" sz="2400" b="0" i="0" u="none" strike="noStrike" dirty="0">
                  <a:solidFill>
                    <a:srgbClr val="FF0000"/>
                  </a:solidFill>
                  <a:effectLst/>
                  <a:latin typeface="Calibri" panose="020F0502020204030204" pitchFamily="34" charset="0"/>
                  <a:cs typeface="Calibri" panose="020F0502020204030204" pitchFamily="34" charset="0"/>
                </a:rPr>
                <a:t>Tả phong cảnh theo mùa, tác giả đã giúp người đọc cảm nhận được nhiều vẻ đẹp, nhiều đặc điểm của hồ Hoàn Kiếm (theo hành trình cả năm). Theo tác giả, cảnh hồ Hoàn Kiếm đẹp nhất vào mùa thu nên nhà văn đã tả đặc điểm hồ Hoàn Kiếm vào mùa thu sau cùng.</a:t>
              </a:r>
              <a:endParaRPr lang="vi-VN" sz="3600" b="0" dirty="0">
                <a:solidFill>
                  <a:srgbClr val="FF0000"/>
                </a:solidFill>
                <a:effectLst/>
                <a:latin typeface="Calibri" panose="020F0502020204030204" pitchFamily="34" charset="0"/>
                <a:cs typeface="Calibri" panose="020F0502020204030204" pitchFamily="34" charset="0"/>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112362" y="174106"/>
            <a:ext cx="5847990" cy="1965590"/>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6" y="179713"/>
            <a:ext cx="5076241" cy="1785104"/>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28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d. Theo trình tự miêu tả trong bài, người đọc cảm nhận được đặc điểm gì của cảnh hồ Hoàn Kiếm?</a:t>
            </a:r>
          </a:p>
        </p:txBody>
      </p:sp>
    </p:spTree>
    <p:extLst>
      <p:ext uri="{BB962C8B-B14F-4D97-AF65-F5344CB8AC3E}">
        <p14:creationId xmlns:p14="http://schemas.microsoft.com/office/powerpoint/2010/main" val="2650634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1865376" y="76200"/>
            <a:ext cx="8793099" cy="865631"/>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329052" y="67056"/>
            <a:ext cx="8277225" cy="954107"/>
          </a:xfrm>
          <a:prstGeom prst="rect">
            <a:avLst/>
          </a:prstGeom>
          <a:noFill/>
        </p:spPr>
        <p:txBody>
          <a:bodyPr wrap="square">
            <a:spAutoFit/>
          </a:bodyPr>
          <a:lstStyle/>
          <a:p>
            <a:pPr lvl="0" algn="ctr">
              <a:defRPr/>
            </a:pPr>
            <a:r>
              <a:rPr lang="en-US" sz="2800" b="1" dirty="0">
                <a:solidFill>
                  <a:srgbClr val="002060"/>
                </a:solidFill>
                <a:latin typeface="Cambria" panose="02040503050406030204" pitchFamily="18" charset="0"/>
                <a:ea typeface="Cambria" panose="02040503050406030204" pitchFamily="18" charset="0"/>
              </a:rPr>
              <a:t>2. </a:t>
            </a:r>
            <a:r>
              <a:rPr lang="vi-VN" sz="2800" b="1" dirty="0">
                <a:solidFill>
                  <a:srgbClr val="002060"/>
                </a:solidFill>
                <a:latin typeface="Cambria" panose="02040503050406030204" pitchFamily="18" charset="0"/>
                <a:ea typeface="Cambria" panose="02040503050406030204" pitchFamily="18" charset="0"/>
              </a:rPr>
              <a:t>Em học được những gì về cách miêu tả phong cảnh từ bài văn trên?</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B6271C4E-F413-5CE3-C57D-6A55FD0B7E5A}"/>
              </a:ext>
            </a:extLst>
          </p:cNvPr>
          <p:cNvGrpSpPr/>
          <p:nvPr/>
        </p:nvGrpSpPr>
        <p:grpSpPr>
          <a:xfrm>
            <a:off x="646272" y="1614932"/>
            <a:ext cx="4446936" cy="2033523"/>
            <a:chOff x="691992" y="2456180"/>
            <a:chExt cx="4446936" cy="2033523"/>
          </a:xfrm>
        </p:grpSpPr>
        <p:sp>
          <p:nvSpPr>
            <p:cNvPr id="6" name="Freeform 2">
              <a:extLst>
                <a:ext uri="{FF2B5EF4-FFF2-40B4-BE49-F238E27FC236}">
                  <a16:creationId xmlns:a16="http://schemas.microsoft.com/office/drawing/2014/main" id="{073605E8-3DB3-143E-5D79-379BEEAD2160}"/>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206E2119-C523-0FE9-D632-087634AC8CBD}"/>
                </a:ext>
              </a:extLst>
            </p:cNvPr>
            <p:cNvSpPr txBox="1"/>
            <p:nvPr/>
          </p:nvSpPr>
          <p:spPr>
            <a:xfrm>
              <a:off x="1097280" y="3218688"/>
              <a:ext cx="3785616" cy="830997"/>
            </a:xfrm>
            <a:prstGeom prst="rect">
              <a:avLst/>
            </a:prstGeom>
            <a:noFill/>
          </p:spPr>
          <p:txBody>
            <a:bodyPr wrap="square" rtlCol="0">
              <a:spAutoFit/>
            </a:bodyPr>
            <a:lstStyle/>
            <a:p>
              <a:pPr algn="ctr"/>
              <a:r>
                <a:rPr lang="en-US" sz="2400" b="0" i="0" dirty="0" err="1">
                  <a:solidFill>
                    <a:srgbClr val="000000"/>
                  </a:solidFill>
                  <a:effectLst/>
                </a:rPr>
                <a:t>Sử</a:t>
              </a:r>
              <a:r>
                <a:rPr lang="en-US" sz="2400" b="0" i="0" dirty="0">
                  <a:solidFill>
                    <a:srgbClr val="000000"/>
                  </a:solidFill>
                  <a:effectLst/>
                </a:rPr>
                <a:t> </a:t>
              </a:r>
              <a:r>
                <a:rPr lang="en-US" sz="2400" b="0" i="0" dirty="0" err="1">
                  <a:solidFill>
                    <a:srgbClr val="000000"/>
                  </a:solidFill>
                  <a:effectLst/>
                </a:rPr>
                <a:t>dụng</a:t>
              </a:r>
              <a:r>
                <a:rPr lang="en-US" sz="2400" b="0" i="0" dirty="0">
                  <a:solidFill>
                    <a:srgbClr val="000000"/>
                  </a:solidFill>
                  <a:effectLst/>
                </a:rPr>
                <a:t> </a:t>
              </a:r>
              <a:r>
                <a:rPr lang="en-US" sz="2400" b="0" i="0" dirty="0" err="1">
                  <a:solidFill>
                    <a:srgbClr val="000000"/>
                  </a:solidFill>
                  <a:effectLst/>
                </a:rPr>
                <a:t>nhiều</a:t>
              </a:r>
              <a:r>
                <a:rPr lang="en-US" sz="2400" b="0" i="0" dirty="0">
                  <a:solidFill>
                    <a:srgbClr val="000000"/>
                  </a:solidFill>
                  <a:effectLst/>
                </a:rPr>
                <a:t> </a:t>
              </a:r>
              <a:r>
                <a:rPr lang="en-US" sz="2400" b="0" i="0" dirty="0" err="1">
                  <a:solidFill>
                    <a:srgbClr val="000000"/>
                  </a:solidFill>
                  <a:effectLst/>
                </a:rPr>
                <a:t>giác</a:t>
              </a:r>
              <a:r>
                <a:rPr lang="en-US" sz="2400" b="0" i="0" dirty="0">
                  <a:solidFill>
                    <a:srgbClr val="000000"/>
                  </a:solidFill>
                  <a:effectLst/>
                </a:rPr>
                <a:t> </a:t>
              </a:r>
              <a:r>
                <a:rPr lang="en-US" sz="2400" b="0" i="0" dirty="0" err="1">
                  <a:solidFill>
                    <a:srgbClr val="000000"/>
                  </a:solidFill>
                  <a:effectLst/>
                </a:rPr>
                <a:t>quan</a:t>
              </a:r>
              <a:r>
                <a:rPr lang="en-US" sz="2400" b="0" i="0" dirty="0">
                  <a:solidFill>
                    <a:srgbClr val="000000"/>
                  </a:solidFill>
                  <a:effectLst/>
                </a:rPr>
                <a:t> </a:t>
              </a:r>
              <a:r>
                <a:rPr lang="en-US" sz="2400" b="0" i="0" dirty="0" err="1">
                  <a:solidFill>
                    <a:srgbClr val="000000"/>
                  </a:solidFill>
                  <a:effectLst/>
                </a:rPr>
                <a:t>để</a:t>
              </a:r>
              <a:r>
                <a:rPr lang="en-US" sz="2400" b="0" i="0" dirty="0">
                  <a:solidFill>
                    <a:srgbClr val="000000"/>
                  </a:solidFill>
                  <a:effectLst/>
                </a:rPr>
                <a:t> </a:t>
              </a:r>
              <a:r>
                <a:rPr lang="en-US" sz="2400" b="0" i="0" dirty="0" err="1">
                  <a:solidFill>
                    <a:srgbClr val="000000"/>
                  </a:solidFill>
                  <a:effectLst/>
                </a:rPr>
                <a:t>quan</a:t>
              </a:r>
              <a:r>
                <a:rPr lang="en-US" sz="2400" b="0" i="0" dirty="0">
                  <a:solidFill>
                    <a:srgbClr val="000000"/>
                  </a:solidFill>
                  <a:effectLst/>
                </a:rPr>
                <a:t> </a:t>
              </a:r>
              <a:r>
                <a:rPr lang="en-US" sz="2400" b="0" i="0" dirty="0" err="1">
                  <a:solidFill>
                    <a:srgbClr val="000000"/>
                  </a:solidFill>
                  <a:effectLst/>
                </a:rPr>
                <a:t>sát</a:t>
              </a:r>
              <a:r>
                <a:rPr lang="en-US" sz="2400" b="0" i="0" dirty="0">
                  <a:solidFill>
                    <a:srgbClr val="000000"/>
                  </a:solidFill>
                  <a:effectLst/>
                </a:rPr>
                <a:t>, </a:t>
              </a:r>
              <a:r>
                <a:rPr lang="en-US" sz="2400" b="0" i="0" dirty="0" err="1">
                  <a:solidFill>
                    <a:srgbClr val="000000"/>
                  </a:solidFill>
                  <a:effectLst/>
                </a:rPr>
                <a:t>cảm</a:t>
              </a:r>
              <a:r>
                <a:rPr lang="en-US" sz="2400" b="0" i="0" dirty="0">
                  <a:solidFill>
                    <a:srgbClr val="000000"/>
                  </a:solidFill>
                  <a:effectLst/>
                </a:rPr>
                <a:t> </a:t>
              </a:r>
              <a:r>
                <a:rPr lang="en-US" sz="2400" b="0" i="0" dirty="0" err="1">
                  <a:solidFill>
                    <a:srgbClr val="000000"/>
                  </a:solidFill>
                  <a:effectLst/>
                </a:rPr>
                <a:t>nhận</a:t>
              </a:r>
              <a:r>
                <a:rPr lang="en-US" sz="2400" b="0" i="0" dirty="0">
                  <a:solidFill>
                    <a:srgbClr val="000000"/>
                  </a:solidFill>
                  <a:effectLst/>
                </a:rPr>
                <a:t> </a:t>
              </a:r>
              <a:r>
                <a:rPr lang="en-US" sz="2400" b="0" i="0" dirty="0" err="1">
                  <a:solidFill>
                    <a:srgbClr val="000000"/>
                  </a:solidFill>
                  <a:effectLst/>
                </a:rPr>
                <a:t>cảnh</a:t>
              </a:r>
              <a:r>
                <a:rPr lang="en-US" sz="2400" b="0" i="0" dirty="0">
                  <a:solidFill>
                    <a:srgbClr val="000000"/>
                  </a:solidFill>
                  <a:effectLst/>
                </a:rPr>
                <a:t> </a:t>
              </a:r>
              <a:r>
                <a:rPr lang="en-US" sz="2400" b="0" i="0" dirty="0" err="1">
                  <a:solidFill>
                    <a:srgbClr val="000000"/>
                  </a:solidFill>
                  <a:effectLst/>
                </a:rPr>
                <a:t>vật</a:t>
              </a:r>
              <a:r>
                <a:rPr lang="en-US" sz="2400" b="0" i="0" dirty="0">
                  <a:solidFill>
                    <a:srgbClr val="000000"/>
                  </a:solidFill>
                  <a:effectLst/>
                </a:rPr>
                <a:t>.</a:t>
              </a:r>
              <a:endParaRPr lang="en-US" sz="2400" dirty="0"/>
            </a:p>
          </p:txBody>
        </p:sp>
      </p:grpSp>
      <p:grpSp>
        <p:nvGrpSpPr>
          <p:cNvPr id="9" name="Group 8">
            <a:extLst>
              <a:ext uri="{FF2B5EF4-FFF2-40B4-BE49-F238E27FC236}">
                <a16:creationId xmlns:a16="http://schemas.microsoft.com/office/drawing/2014/main" id="{24396C7C-D78F-48AE-7B51-101381B341F2}"/>
              </a:ext>
            </a:extLst>
          </p:cNvPr>
          <p:cNvGrpSpPr/>
          <p:nvPr/>
        </p:nvGrpSpPr>
        <p:grpSpPr>
          <a:xfrm>
            <a:off x="6791040" y="1706372"/>
            <a:ext cx="4446936" cy="2033523"/>
            <a:chOff x="691992" y="2456180"/>
            <a:chExt cx="4446936" cy="2033523"/>
          </a:xfrm>
        </p:grpSpPr>
        <p:sp>
          <p:nvSpPr>
            <p:cNvPr id="10" name="Freeform 2">
              <a:extLst>
                <a:ext uri="{FF2B5EF4-FFF2-40B4-BE49-F238E27FC236}">
                  <a16:creationId xmlns:a16="http://schemas.microsoft.com/office/drawing/2014/main" id="{355B9693-BA44-12FE-0F08-27CD120DDF77}"/>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EF390451-805B-9692-B0EC-F998D8484F72}"/>
                </a:ext>
              </a:extLst>
            </p:cNvPr>
            <p:cNvSpPr txBox="1"/>
            <p:nvPr/>
          </p:nvSpPr>
          <p:spPr>
            <a:xfrm>
              <a:off x="1115568" y="3127248"/>
              <a:ext cx="3785616" cy="1200329"/>
            </a:xfrm>
            <a:prstGeom prst="rect">
              <a:avLst/>
            </a:prstGeom>
            <a:noFill/>
          </p:spPr>
          <p:txBody>
            <a:bodyPr wrap="square" rtlCol="0">
              <a:spAutoFit/>
            </a:bodyPr>
            <a:lstStyle/>
            <a:p>
              <a:pPr algn="ctr"/>
              <a:r>
                <a:rPr lang="en-US" sz="2400" b="0" i="0" dirty="0" err="1">
                  <a:solidFill>
                    <a:srgbClr val="000000"/>
                  </a:solidFill>
                  <a:effectLst/>
                  <a:ea typeface="Open Sans" panose="020B0606030504020204" pitchFamily="34" charset="0"/>
                  <a:cs typeface="Open Sans" panose="020B0606030504020204" pitchFamily="34" charset="0"/>
                </a:rPr>
                <a:t>Sử</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dụng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nhiều</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hình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ảnh</a:t>
              </a:r>
              <a:r>
                <a:rPr lang="en-US" sz="2400" b="0" i="0" dirty="0">
                  <a:solidFill>
                    <a:srgbClr val="000000"/>
                  </a:solidFill>
                  <a:effectLst/>
                  <a:ea typeface="Open Sans" panose="020B0606030504020204" pitchFamily="34" charset="0"/>
                  <a:cs typeface="Open Sans" panose="020B0606030504020204" pitchFamily="34" charset="0"/>
                </a:rPr>
                <a:t> so </a:t>
              </a:r>
              <a:r>
                <a:rPr lang="en-US" sz="2400" b="0" i="0" dirty="0" err="1">
                  <a:solidFill>
                    <a:srgbClr val="000000"/>
                  </a:solidFill>
                  <a:effectLst/>
                  <a:ea typeface="Open Sans" panose="020B0606030504020204" pitchFamily="34" charset="0"/>
                  <a:cs typeface="Open Sans" panose="020B0606030504020204" pitchFamily="34" charset="0"/>
                </a:rPr>
                <a:t>sánh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để</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làm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nổi</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bật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đặc</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điểm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từng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cảnh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vật</a:t>
              </a:r>
              <a:r>
                <a:rPr lang="en-US" sz="2400" b="0" i="0" dirty="0">
                  <a:solidFill>
                    <a:srgbClr val="000000"/>
                  </a:solidFill>
                  <a:effectLst/>
                  <a:ea typeface="Open Sans" panose="020B0606030504020204" pitchFamily="34" charset="0"/>
                  <a:cs typeface="Open Sans" panose="020B0606030504020204" pitchFamily="34" charset="0"/>
                </a:rPr>
                <a:t>.</a:t>
              </a:r>
              <a:endParaRPr lang="en-US" sz="2400" dirty="0">
                <a:ea typeface="Open Sans" panose="020B0606030504020204" pitchFamily="34" charset="0"/>
                <a:cs typeface="Open Sans" panose="020B0606030504020204" pitchFamily="34" charset="0"/>
              </a:endParaRPr>
            </a:p>
          </p:txBody>
        </p:sp>
      </p:grpSp>
      <p:grpSp>
        <p:nvGrpSpPr>
          <p:cNvPr id="12" name="Group 11">
            <a:extLst>
              <a:ext uri="{FF2B5EF4-FFF2-40B4-BE49-F238E27FC236}">
                <a16:creationId xmlns:a16="http://schemas.microsoft.com/office/drawing/2014/main" id="{F3DF99BE-6008-E211-6384-1896BC5A8A4E}"/>
              </a:ext>
            </a:extLst>
          </p:cNvPr>
          <p:cNvGrpSpPr/>
          <p:nvPr/>
        </p:nvGrpSpPr>
        <p:grpSpPr>
          <a:xfrm>
            <a:off x="3407760" y="3818636"/>
            <a:ext cx="4446936" cy="2033523"/>
            <a:chOff x="691992" y="2456180"/>
            <a:chExt cx="4446936" cy="2033523"/>
          </a:xfrm>
        </p:grpSpPr>
        <p:sp>
          <p:nvSpPr>
            <p:cNvPr id="13" name="Freeform 2">
              <a:extLst>
                <a:ext uri="{FF2B5EF4-FFF2-40B4-BE49-F238E27FC236}">
                  <a16:creationId xmlns:a16="http://schemas.microsoft.com/office/drawing/2014/main" id="{2D7DDAD2-B205-FCFB-93F3-536FBD11BAE3}"/>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1416D279-95D2-16BC-A967-59DD084D50CC}"/>
                </a:ext>
              </a:extLst>
            </p:cNvPr>
            <p:cNvSpPr txBox="1"/>
            <p:nvPr/>
          </p:nvSpPr>
          <p:spPr>
            <a:xfrm>
              <a:off x="1115568" y="3127248"/>
              <a:ext cx="3785616" cy="830997"/>
            </a:xfrm>
            <a:prstGeom prst="rect">
              <a:avLst/>
            </a:prstGeom>
            <a:noFill/>
          </p:spPr>
          <p:txBody>
            <a:bodyPr wrap="square" rtlCol="0">
              <a:spAutoFit/>
            </a:bodyPr>
            <a:lstStyle/>
            <a:p>
              <a:pPr algn="ctr"/>
              <a:r>
                <a:rPr lang="en-US" sz="2400" b="0" i="0" dirty="0" err="1">
                  <a:solidFill>
                    <a:srgbClr val="000000"/>
                  </a:solidFill>
                  <a:effectLst/>
                  <a:ea typeface="Open Sans" panose="020B0606030504020204" pitchFamily="34" charset="0"/>
                  <a:cs typeface="Open Sans" panose="020B0606030504020204" pitchFamily="34" charset="0"/>
                </a:rPr>
                <a:t>Cảm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nhận</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vẻ</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đẹp</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của</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cảnh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vật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bằng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mắt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nhìn</a:t>
              </a:r>
              <a:r>
                <a:rPr lang="en-US" sz="2400" b="0" i="0" dirty="0">
                  <a:solidFill>
                    <a:srgbClr val="000000"/>
                  </a:solidFill>
                  <a:effectLst/>
                  <a:ea typeface="Open Sans" panose="020B0606030504020204" pitchFamily="34" charset="0"/>
                  <a:cs typeface="Open Sans" panose="020B0606030504020204" pitchFamily="34" charset="0"/>
                </a:rPr>
                <a:t>, tai </a:t>
              </a:r>
              <a:r>
                <a:rPr lang="en-US" sz="2400" b="0" i="0" dirty="0" err="1">
                  <a:solidFill>
                    <a:srgbClr val="000000"/>
                  </a:solidFill>
                  <a:effectLst/>
                  <a:ea typeface="Open Sans" panose="020B0606030504020204" pitchFamily="34" charset="0"/>
                  <a:cs typeface="Open Sans" panose="020B0606030504020204" pitchFamily="34" charset="0"/>
                </a:rPr>
                <a:t>nghe</a:t>
              </a:r>
              <a:endParaRPr lang="en-US" sz="2400" dirty="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17388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6">
            <a:extLst>
              <a:ext uri="{FF2B5EF4-FFF2-40B4-BE49-F238E27FC236}">
                <a16:creationId xmlns:a16="http://schemas.microsoft.com/office/drawing/2014/main" id="{263C060C-B9FE-C5F7-8F81-2C20D0F75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139" y="3036412"/>
            <a:ext cx="3444985" cy="3632390"/>
          </a:xfrm>
          <a:prstGeom prst="rect">
            <a:avLst/>
          </a:prstGeom>
        </p:spPr>
      </p:pic>
      <p:sp>
        <p:nvSpPr>
          <p:cNvPr id="3" name="Rectangle 2">
            <a:extLst>
              <a:ext uri="{FF2B5EF4-FFF2-40B4-BE49-F238E27FC236}">
                <a16:creationId xmlns:a16="http://schemas.microsoft.com/office/drawing/2014/main" id="{3CDFEC63-6033-DB3B-EA12-251BCD6BFC8F}"/>
              </a:ext>
            </a:extLst>
          </p:cNvPr>
          <p:cNvSpPr/>
          <p:nvPr/>
        </p:nvSpPr>
        <p:spPr>
          <a:xfrm>
            <a:off x="1903856" y="1703664"/>
            <a:ext cx="8772525" cy="1360757"/>
          </a:xfrm>
          <a:prstGeom prst="rect">
            <a:avLst/>
          </a:prstGeom>
          <a:solidFill>
            <a:schemeClr val="accent2">
              <a:lumMod val="60000"/>
              <a:lumOff val="40000"/>
            </a:schemeClr>
          </a:solidFill>
          <a:ln w="38100">
            <a:solidFill>
              <a:schemeClr val="tx1"/>
            </a:solidFill>
            <a:prstDash val="lgDash"/>
          </a:ln>
        </p:spPr>
        <p:txBody>
          <a:bodyPr wrap="square">
            <a:spAutoFit/>
          </a:bodyPr>
          <a:lstStyle/>
          <a:p>
            <a:pPr lvl="0" algn="ctr">
              <a:lnSpc>
                <a:spcPct val="120000"/>
              </a:lnSpc>
            </a:pP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Cách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tả</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cảnh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ở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Đà</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Lạt</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và</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Bốn</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mùa</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trong</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ánh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nước</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có</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gì</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khác</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nhau</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33938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1865376" y="76200"/>
            <a:ext cx="8793099" cy="865631"/>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329052" y="67056"/>
            <a:ext cx="8277225" cy="954107"/>
          </a:xfrm>
          <a:prstGeom prst="rect">
            <a:avLst/>
          </a:prstGeom>
          <a:noFill/>
        </p:spPr>
        <p:txBody>
          <a:bodyPr wrap="square">
            <a:spAutoFit/>
          </a:bodyPr>
          <a:lstStyle/>
          <a:p>
            <a:pPr lvl="0" algn="ctr">
              <a:defRPr/>
            </a:pPr>
            <a:r>
              <a:rPr lang="vi-VN" sz="2800" b="1" dirty="0">
                <a:solidFill>
                  <a:srgbClr val="002060"/>
                </a:solidFill>
                <a:latin typeface="Cambria" panose="02040503050406030204" pitchFamily="18" charset="0"/>
                <a:ea typeface="Cambria" panose="02040503050406030204" pitchFamily="18" charset="0"/>
              </a:rPr>
              <a:t> </a:t>
            </a:r>
            <a:r>
              <a:rPr lang="en-US" sz="2800" b="1" dirty="0">
                <a:solidFill>
                  <a:srgbClr val="002060"/>
                </a:solidFill>
                <a:latin typeface="Cambria" panose="02040503050406030204" pitchFamily="18" charset="0"/>
                <a:ea typeface="Cambria" panose="02040503050406030204" pitchFamily="18" charset="0"/>
              </a:rPr>
              <a:t>3. </a:t>
            </a:r>
            <a:r>
              <a:rPr lang="vi-VN" sz="2800" b="1" dirty="0">
                <a:solidFill>
                  <a:srgbClr val="002060"/>
                </a:solidFill>
                <a:latin typeface="Cambria" panose="02040503050406030204" pitchFamily="18" charset="0"/>
                <a:ea typeface="Cambria" panose="02040503050406030204" pitchFamily="18" charset="0"/>
              </a:rPr>
              <a:t>So sánh trình tự miêu tả của bài Bốn mùa trong ánh nước với bài Đà Lạt.</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37B12466-32E2-656F-3FB8-58EA029274E8}"/>
              </a:ext>
            </a:extLst>
          </p:cNvPr>
          <p:cNvGrpSpPr/>
          <p:nvPr/>
        </p:nvGrpSpPr>
        <p:grpSpPr>
          <a:xfrm>
            <a:off x="685800" y="1414080"/>
            <a:ext cx="9875520" cy="2234376"/>
            <a:chOff x="685800" y="1414080"/>
            <a:chExt cx="9875520" cy="2234376"/>
          </a:xfrm>
        </p:grpSpPr>
        <p:sp>
          <p:nvSpPr>
            <p:cNvPr id="5" name="Freeform 3">
              <a:extLst>
                <a:ext uri="{FF2B5EF4-FFF2-40B4-BE49-F238E27FC236}">
                  <a16:creationId xmlns:a16="http://schemas.microsoft.com/office/drawing/2014/main" id="{CF9AE9ED-A588-A7E1-7D70-7594172FB535}"/>
                </a:ext>
              </a:extLst>
            </p:cNvPr>
            <p:cNvSpPr/>
            <p:nvPr/>
          </p:nvSpPr>
          <p:spPr>
            <a:xfrm>
              <a:off x="685800" y="1414080"/>
              <a:ext cx="9875520" cy="2234376"/>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55A61DA8-F404-4683-D05B-47804359D1DB}"/>
                </a:ext>
              </a:extLst>
            </p:cNvPr>
            <p:cNvSpPr txBox="1"/>
            <p:nvPr/>
          </p:nvSpPr>
          <p:spPr>
            <a:xfrm>
              <a:off x="3557016" y="2020824"/>
              <a:ext cx="6702552" cy="954107"/>
            </a:xfrm>
            <a:prstGeom prst="rect">
              <a:avLst/>
            </a:prstGeom>
            <a:noFill/>
          </p:spPr>
          <p:txBody>
            <a:bodyPr wrap="square" rtlCol="0">
              <a:spAutoFit/>
            </a:bodyPr>
            <a:lstStyle/>
            <a:p>
              <a:pPr algn="just"/>
              <a:r>
                <a:rPr lang="en-US" sz="2800" b="1" dirty="0" err="1"/>
                <a:t>Bài</a:t>
              </a:r>
              <a:r>
                <a:rPr lang="en-US" sz="2800" b="1" dirty="0"/>
                <a:t> </a:t>
              </a:r>
              <a:r>
                <a:rPr lang="en-US" sz="2800" b="1" dirty="0" err="1"/>
                <a:t>Đà</a:t>
              </a:r>
              <a:r>
                <a:rPr lang="en-US" sz="2800" b="1" dirty="0"/>
                <a:t> </a:t>
              </a:r>
              <a:r>
                <a:rPr lang="en-US" sz="2800" b="1" dirty="0" err="1"/>
                <a:t>Lạt</a:t>
              </a:r>
              <a:r>
                <a:rPr lang="en-US" sz="2800" b="1" dirty="0"/>
                <a:t>: </a:t>
              </a:r>
              <a:r>
                <a:rPr lang="en-US" sz="2800" dirty="0" err="1"/>
                <a:t>Tả</a:t>
              </a:r>
              <a:r>
                <a:rPr lang="en-US" sz="2800" dirty="0"/>
                <a:t> </a:t>
              </a:r>
              <a:r>
                <a:rPr lang="en-US" sz="2800" dirty="0" err="1"/>
                <a:t>theo</a:t>
              </a:r>
              <a:r>
                <a:rPr lang="en-US" sz="2800" dirty="0"/>
                <a:t> </a:t>
              </a:r>
              <a:r>
                <a:rPr lang="en-US" sz="2800" dirty="0" err="1"/>
                <a:t>trình</a:t>
              </a:r>
              <a:r>
                <a:rPr lang="en-US" sz="2800" dirty="0"/>
                <a:t> </a:t>
              </a:r>
              <a:r>
                <a:rPr lang="en-US" sz="2800" dirty="0" err="1"/>
                <a:t>tự</a:t>
              </a:r>
              <a:r>
                <a:rPr lang="en-US" sz="2800" dirty="0"/>
                <a:t> </a:t>
              </a:r>
              <a:r>
                <a:rPr lang="en-US" sz="2800" dirty="0" err="1"/>
                <a:t>không</a:t>
              </a:r>
              <a:r>
                <a:rPr lang="en-US" sz="2800" dirty="0"/>
                <a:t> </a:t>
              </a:r>
              <a:r>
                <a:rPr lang="en-US" sz="2800" dirty="0" err="1"/>
                <a:t>gian</a:t>
              </a:r>
              <a:r>
                <a:rPr lang="en-US" sz="2800" dirty="0"/>
                <a:t>, </a:t>
              </a:r>
              <a:r>
                <a:rPr lang="en-US" sz="2800" dirty="0" err="1"/>
                <a:t>tả</a:t>
              </a:r>
              <a:r>
                <a:rPr lang="en-US" sz="2800" dirty="0"/>
                <a:t> </a:t>
              </a:r>
              <a:r>
                <a:rPr lang="en-US" sz="2800" dirty="0" err="1"/>
                <a:t>từng</a:t>
              </a:r>
              <a:r>
                <a:rPr lang="en-US" sz="2800" dirty="0"/>
                <a:t> </a:t>
              </a:r>
              <a:r>
                <a:rPr lang="en-US" sz="2800" dirty="0" err="1"/>
                <a:t>bộ</a:t>
              </a:r>
              <a:r>
                <a:rPr lang="en-US" sz="2800" dirty="0"/>
                <a:t> </a:t>
              </a:r>
              <a:r>
                <a:rPr lang="en-US" sz="2800" dirty="0" err="1"/>
                <a:t>phận</a:t>
              </a:r>
              <a:r>
                <a:rPr lang="en-US" sz="2800" dirty="0"/>
                <a:t>/ </a:t>
              </a:r>
              <a:r>
                <a:rPr lang="en-US" sz="2800" dirty="0" err="1"/>
                <a:t>từng</a:t>
              </a:r>
              <a:r>
                <a:rPr lang="en-US" sz="2800" dirty="0"/>
                <a:t> </a:t>
              </a:r>
              <a:r>
                <a:rPr lang="en-US" sz="2800" dirty="0" err="1"/>
                <a:t>vẻ</a:t>
              </a:r>
              <a:r>
                <a:rPr lang="en-US" sz="2800" dirty="0"/>
                <a:t> </a:t>
              </a:r>
              <a:r>
                <a:rPr lang="en-US" sz="2800" dirty="0" err="1"/>
                <a:t>đẹp</a:t>
              </a:r>
              <a:r>
                <a:rPr lang="en-US" sz="2800" dirty="0"/>
                <a:t> </a:t>
              </a:r>
              <a:r>
                <a:rPr lang="en-US" sz="2800" dirty="0" err="1"/>
                <a:t>của</a:t>
              </a:r>
              <a:r>
                <a:rPr lang="en-US" sz="2800" dirty="0"/>
                <a:t> </a:t>
              </a:r>
              <a:r>
                <a:rPr lang="en-US" sz="2800" dirty="0" err="1"/>
                <a:t>phong</a:t>
              </a:r>
              <a:r>
                <a:rPr lang="en-US" sz="2800" dirty="0"/>
                <a:t> </a:t>
              </a:r>
              <a:r>
                <a:rPr lang="en-US" sz="2800" dirty="0" err="1"/>
                <a:t>cảnh</a:t>
              </a:r>
              <a:r>
                <a:rPr lang="en-US" sz="2800" dirty="0"/>
                <a:t>.</a:t>
              </a:r>
            </a:p>
          </p:txBody>
        </p:sp>
      </p:grpSp>
      <p:grpSp>
        <p:nvGrpSpPr>
          <p:cNvPr id="17" name="Group 16">
            <a:extLst>
              <a:ext uri="{FF2B5EF4-FFF2-40B4-BE49-F238E27FC236}">
                <a16:creationId xmlns:a16="http://schemas.microsoft.com/office/drawing/2014/main" id="{035CF152-FCA0-C6EE-6EC8-6406A6E0C2CC}"/>
              </a:ext>
            </a:extLst>
          </p:cNvPr>
          <p:cNvGrpSpPr/>
          <p:nvPr/>
        </p:nvGrpSpPr>
        <p:grpSpPr>
          <a:xfrm>
            <a:off x="649224" y="3773232"/>
            <a:ext cx="10049256" cy="2234376"/>
            <a:chOff x="685800" y="1414080"/>
            <a:chExt cx="9875520" cy="2234376"/>
          </a:xfrm>
        </p:grpSpPr>
        <p:sp>
          <p:nvSpPr>
            <p:cNvPr id="18" name="Freeform 3">
              <a:extLst>
                <a:ext uri="{FF2B5EF4-FFF2-40B4-BE49-F238E27FC236}">
                  <a16:creationId xmlns:a16="http://schemas.microsoft.com/office/drawing/2014/main" id="{F23D52CC-612F-C3CE-39AE-ECA80FE997F6}"/>
                </a:ext>
              </a:extLst>
            </p:cNvPr>
            <p:cNvSpPr/>
            <p:nvPr/>
          </p:nvSpPr>
          <p:spPr>
            <a:xfrm>
              <a:off x="685800" y="1414080"/>
              <a:ext cx="9875520" cy="2234376"/>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1642185C-9093-7329-11E4-41D4AF1DF7EE}"/>
                </a:ext>
              </a:extLst>
            </p:cNvPr>
            <p:cNvSpPr txBox="1"/>
            <p:nvPr/>
          </p:nvSpPr>
          <p:spPr>
            <a:xfrm>
              <a:off x="3557016" y="2020824"/>
              <a:ext cx="6702552" cy="1200329"/>
            </a:xfrm>
            <a:prstGeom prst="rect">
              <a:avLst/>
            </a:prstGeom>
            <a:noFill/>
          </p:spPr>
          <p:txBody>
            <a:bodyPr wrap="square" rtlCol="0">
              <a:spAutoFit/>
            </a:bodyPr>
            <a:lstStyle/>
            <a:p>
              <a:pPr algn="just" rtl="0">
                <a:spcBef>
                  <a:spcPts val="0"/>
                </a:spcBef>
                <a:spcAft>
                  <a:spcPts val="500"/>
                </a:spcAft>
              </a:pPr>
              <a:r>
                <a:rPr lang="vi-VN" sz="2400" b="1" i="0" u="none" strike="noStrike" dirty="0">
                  <a:solidFill>
                    <a:srgbClr val="373700"/>
                  </a:solidFill>
                  <a:effectLst/>
                  <a:latin typeface="Calibri" panose="020F0502020204030204" pitchFamily="34" charset="0"/>
                  <a:cs typeface="Calibri" panose="020F0502020204030204" pitchFamily="34" charset="0"/>
                </a:rPr>
                <a:t>Bài Bốn mùa trong ánh nước: </a:t>
              </a:r>
              <a:r>
                <a:rPr lang="vi-VN" sz="2400" b="0" i="0" u="none" strike="noStrike" dirty="0">
                  <a:solidFill>
                    <a:srgbClr val="373700"/>
                  </a:solidFill>
                  <a:effectLst/>
                  <a:latin typeface="Calibri" panose="020F0502020204030204" pitchFamily="34" charset="0"/>
                  <a:cs typeface="Calibri" panose="020F0502020204030204" pitchFamily="34" charset="0"/>
                </a:rPr>
                <a:t>tả theo trình tự thời gian 4 mùa, mỗi mùa hiện ra trong trí nhớ/ kí ức. Mùa yêu thích nhất được nhắc đến sau cùng.</a:t>
              </a:r>
              <a:endParaRPr lang="vi-VN" sz="3600" b="0" dirty="0">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27507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5">
            <a:extLst>
              <a:ext uri="{FF2B5EF4-FFF2-40B4-BE49-F238E27FC236}">
                <a16:creationId xmlns:a16="http://schemas.microsoft.com/office/drawing/2014/main" id="{4D52C972-AD7D-7546-BACF-BF22EF4649FA}"/>
              </a:ext>
            </a:extLst>
          </p:cNvPr>
          <p:cNvSpPr/>
          <p:nvPr/>
        </p:nvSpPr>
        <p:spPr>
          <a:xfrm>
            <a:off x="1578960" y="1591631"/>
            <a:ext cx="8433720" cy="4178233"/>
          </a:xfrm>
          <a:custGeom>
            <a:avLst/>
            <a:gdLst/>
            <a:ahLst/>
            <a:cxnLst/>
            <a:rect l="l" t="t" r="r" b="b"/>
            <a:pathLst>
              <a:path w="3024000" h="1829609">
                <a:moveTo>
                  <a:pt x="0" y="0"/>
                </a:moveTo>
                <a:lnTo>
                  <a:pt x="3024000" y="0"/>
                </a:lnTo>
                <a:lnTo>
                  <a:pt x="3024000" y="1829609"/>
                </a:lnTo>
                <a:lnTo>
                  <a:pt x="0" y="18296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pic>
        <p:nvPicPr>
          <p:cNvPr id="8" name="Picture 7" descr="A white and pink text with black background&#10;&#10;Description automatically generated">
            <a:extLst>
              <a:ext uri="{FF2B5EF4-FFF2-40B4-BE49-F238E27FC236}">
                <a16:creationId xmlns:a16="http://schemas.microsoft.com/office/drawing/2014/main" id="{EAF2EF52-EB7D-A247-C746-29C367BFF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344" y="272034"/>
            <a:ext cx="3675888" cy="1593842"/>
          </a:xfrm>
          <a:prstGeom prst="rect">
            <a:avLst/>
          </a:prstGeom>
        </p:spPr>
      </p:pic>
      <p:sp>
        <p:nvSpPr>
          <p:cNvPr id="9" name="TextBox 8">
            <a:extLst>
              <a:ext uri="{FF2B5EF4-FFF2-40B4-BE49-F238E27FC236}">
                <a16:creationId xmlns:a16="http://schemas.microsoft.com/office/drawing/2014/main" id="{D30A5D6E-3D5D-4623-9193-F674E2FA15D3}"/>
              </a:ext>
            </a:extLst>
          </p:cNvPr>
          <p:cNvSpPr txBox="1"/>
          <p:nvPr/>
        </p:nvSpPr>
        <p:spPr>
          <a:xfrm>
            <a:off x="2313432" y="2459736"/>
            <a:ext cx="7498080" cy="3046988"/>
          </a:xfrm>
          <a:prstGeom prst="rect">
            <a:avLst/>
          </a:prstGeom>
          <a:noFill/>
        </p:spPr>
        <p:txBody>
          <a:bodyPr wrap="square" rtlCol="0">
            <a:spAutoFit/>
          </a:bodyPr>
          <a:lstStyle/>
          <a:p>
            <a:pPr algn="just" rtl="0">
              <a:spcBef>
                <a:spcPts val="0"/>
              </a:spcBef>
              <a:spcAft>
                <a:spcPts val="500"/>
              </a:spcAft>
            </a:pP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vi-VN" sz="3200" b="1" i="0" u="none" strike="noStrike" dirty="0">
                <a:solidFill>
                  <a:srgbClr val="002060"/>
                </a:solidFill>
                <a:effectLst/>
                <a:latin typeface="Calibri" panose="020F0502020204030204" pitchFamily="34" charset="0"/>
                <a:cs typeface="Calibri" panose="020F0502020204030204" pitchFamily="34" charset="0"/>
              </a:rPr>
              <a:t>Ngoài cách tả lần lượt từng phần, từng vẻ đẹp của phong cảnh, có thể</a:t>
            </a:r>
            <a:r>
              <a:rPr lang="en-US" sz="3200" b="1" dirty="0">
                <a:solidFill>
                  <a:srgbClr val="002060"/>
                </a:solidFill>
                <a:latin typeface="Calibri" panose="020F0502020204030204" pitchFamily="34" charset="0"/>
                <a:cs typeface="Calibri" panose="020F0502020204030204" pitchFamily="34" charset="0"/>
              </a:rPr>
              <a:t> </a:t>
            </a:r>
            <a:r>
              <a:rPr lang="vi-VN" sz="3200" b="1" i="0" u="none" strike="noStrike" dirty="0">
                <a:solidFill>
                  <a:srgbClr val="002060"/>
                </a:solidFill>
                <a:effectLst/>
                <a:latin typeface="Calibri" panose="020F0502020204030204" pitchFamily="34" charset="0"/>
                <a:cs typeface="Calibri" panose="020F0502020204030204" pitchFamily="34" charset="0"/>
              </a:rPr>
              <a:t>tả phong cảnh theo trình tự thời gian (theo các mùa trong năm, theo các buổi trong ngày, theo sự đổi thay của cảnh qua năm tháng,...) hoặc phối hợp cả hai cách để miêu tả.</a:t>
            </a:r>
            <a:endParaRPr lang="vi-VN" sz="3200" b="1"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2664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7553AD-F667-C5AD-414E-961E2CE20DC4}"/>
              </a:ext>
            </a:extLst>
          </p:cNvPr>
          <p:cNvPicPr>
            <a:picLocks noChangeAspect="1"/>
          </p:cNvPicPr>
          <p:nvPr/>
        </p:nvPicPr>
        <p:blipFill>
          <a:blip r:embed="rId2"/>
          <a:stretch>
            <a:fillRect/>
          </a:stretch>
        </p:blipFill>
        <p:spPr>
          <a:xfrm>
            <a:off x="2446" y="989071"/>
            <a:ext cx="5551122" cy="4527809"/>
          </a:xfrm>
          <a:prstGeom prst="rect">
            <a:avLst/>
          </a:prstGeom>
        </p:spPr>
      </p:pic>
      <p:sp>
        <p:nvSpPr>
          <p:cNvPr id="3" name="Speech Bubble: Rectangle with Corners Rounded 4">
            <a:extLst>
              <a:ext uri="{FF2B5EF4-FFF2-40B4-BE49-F238E27FC236}">
                <a16:creationId xmlns:a16="http://schemas.microsoft.com/office/drawing/2014/main" id="{A03FF8B5-3E3C-F5B9-46C9-F8692A7EA4BE}"/>
              </a:ext>
            </a:extLst>
          </p:cNvPr>
          <p:cNvSpPr/>
          <p:nvPr/>
        </p:nvSpPr>
        <p:spPr>
          <a:xfrm>
            <a:off x="5299568" y="1608129"/>
            <a:ext cx="6638431" cy="2506671"/>
          </a:xfrm>
          <a:prstGeom prst="wedgeRoundRectCallout">
            <a:avLst>
              <a:gd name="adj1" fmla="val 35787"/>
              <a:gd name="adj2" fmla="val 89141"/>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Nhắc</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lại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những</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điều</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cần</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nhớ</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khi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viết</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bài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văn</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tả</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cảnh</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a:t>
            </a:r>
            <a:endParaRPr kumimoji="0" lang="en-US" sz="5400" b="1" i="0" u="none" strike="noStrike" kern="1200" cap="none" spc="0" normalizeH="0" baseline="0" noProof="0" dirty="0">
              <a:ln>
                <a:noFill/>
              </a:ln>
              <a:solidFill>
                <a:srgbClr val="002060"/>
              </a:solidFill>
              <a:effectLst/>
              <a:uLnTx/>
              <a:uFillTx/>
              <a:latin typeface="Calibri"/>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610878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92CE939D-F19B-8645-8EDD-E267128DBF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5301" y="3347296"/>
            <a:ext cx="3810577" cy="3510704"/>
          </a:xfrm>
          <a:prstGeom prst="rect">
            <a:avLst/>
          </a:prstGeom>
        </p:spPr>
      </p:pic>
      <p:pic>
        <p:nvPicPr>
          <p:cNvPr id="2" name="Picture 1">
            <a:extLst>
              <a:ext uri="{FF2B5EF4-FFF2-40B4-BE49-F238E27FC236}">
                <a16:creationId xmlns:a16="http://schemas.microsoft.com/office/drawing/2014/main" id="{F40E7AAA-246D-6C83-4342-EE88F065F0D2}"/>
              </a:ext>
            </a:extLst>
          </p:cNvPr>
          <p:cNvPicPr>
            <a:picLocks noChangeAspect="1"/>
          </p:cNvPicPr>
          <p:nvPr/>
        </p:nvPicPr>
        <p:blipFill>
          <a:blip r:embed="rId3"/>
          <a:stretch>
            <a:fillRect/>
          </a:stretch>
        </p:blipFill>
        <p:spPr>
          <a:xfrm>
            <a:off x="887900" y="992292"/>
            <a:ext cx="12739199" cy="3652096"/>
          </a:xfrm>
          <a:prstGeom prst="rect">
            <a:avLst/>
          </a:prstGeom>
        </p:spPr>
      </p:pic>
      <p:pic>
        <p:nvPicPr>
          <p:cNvPr id="3" name="图片 9">
            <a:extLst>
              <a:ext uri="{FF2B5EF4-FFF2-40B4-BE49-F238E27FC236}">
                <a16:creationId xmlns:a16="http://schemas.microsoft.com/office/drawing/2014/main" id="{ABEF1F8D-AABC-FF46-A405-E7E854514D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5116" y="4023359"/>
            <a:ext cx="2977563" cy="29775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ounded Rectangle 1">
            <a:extLst>
              <a:ext uri="{FF2B5EF4-FFF2-40B4-BE49-F238E27FC236}">
                <a16:creationId xmlns:a16="http://schemas.microsoft.com/office/drawing/2014/main" id="{A1B0AB08-3DC2-59EA-BDA9-60FB0B21F0C2}"/>
              </a:ext>
            </a:extLst>
          </p:cNvPr>
          <p:cNvSpPr/>
          <p:nvPr/>
        </p:nvSpPr>
        <p:spPr>
          <a:xfrm>
            <a:off x="652608" y="244902"/>
            <a:ext cx="10358292" cy="1632214"/>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图片 12">
            <a:extLst>
              <a:ext uri="{FF2B5EF4-FFF2-40B4-BE49-F238E27FC236}">
                <a16:creationId xmlns:a16="http://schemas.microsoft.com/office/drawing/2014/main" id="{89E9D7D2-AD77-C547-8431-8A8B34CF23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sp>
        <p:nvSpPr>
          <p:cNvPr id="4" name="TextBox 3">
            <a:extLst>
              <a:ext uri="{FF2B5EF4-FFF2-40B4-BE49-F238E27FC236}">
                <a16:creationId xmlns:a16="http://schemas.microsoft.com/office/drawing/2014/main" id="{633DAA98-DCFE-8168-0621-E94073EDF56C}"/>
              </a:ext>
            </a:extLst>
          </p:cNvPr>
          <p:cNvSpPr txBox="1"/>
          <p:nvPr/>
        </p:nvSpPr>
        <p:spPr>
          <a:xfrm>
            <a:off x="1028700" y="278381"/>
            <a:ext cx="9763125"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Nêu</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lại</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cách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tả</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phong</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cảnh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thành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phố</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Đà</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Lạt</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đã</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học</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ở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tiết</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trước</a:t>
            </a:r>
            <a:endParaRPr kumimoji="0" lang="en-SG"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endParaRPr>
          </a:p>
        </p:txBody>
      </p:sp>
      <p:pic>
        <p:nvPicPr>
          <p:cNvPr id="1026" name="Picture 2" descr="Đà Lạt Thiên Vương - khám phá thiên đường du lịch hè - Tạp chí điện tử Bảo  vệ Rừng và Môi trường">
            <a:extLst>
              <a:ext uri="{FF2B5EF4-FFF2-40B4-BE49-F238E27FC236}">
                <a16:creationId xmlns:a16="http://schemas.microsoft.com/office/drawing/2014/main" id="{9081086A-C13E-668D-413D-2BA69E919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75" y="2286000"/>
            <a:ext cx="8648700"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69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8A43296-DA5D-AD43-9075-3AB4C98EF0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7642" y="4018101"/>
            <a:ext cx="2597318" cy="2839898"/>
          </a:xfrm>
          <a:prstGeom prst="rect">
            <a:avLst/>
          </a:prstGeom>
        </p:spPr>
      </p:pic>
      <p:pic>
        <p:nvPicPr>
          <p:cNvPr id="7" name="图片 6">
            <a:extLst>
              <a:ext uri="{FF2B5EF4-FFF2-40B4-BE49-F238E27FC236}">
                <a16:creationId xmlns:a16="http://schemas.microsoft.com/office/drawing/2014/main" id="{4E2BA7B3-27E4-6C43-A53D-EA02EE5877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2" name="Picture 1">
            <a:extLst>
              <a:ext uri="{FF2B5EF4-FFF2-40B4-BE49-F238E27FC236}">
                <a16:creationId xmlns:a16="http://schemas.microsoft.com/office/drawing/2014/main" id="{A908FA6F-57BE-354F-9FCF-0DB30ABA7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73" y="-53526"/>
            <a:ext cx="1361866" cy="1361866"/>
          </a:xfrm>
          <a:prstGeom prst="rect">
            <a:avLst/>
          </a:prstGeom>
        </p:spPr>
      </p:pic>
      <p:pic>
        <p:nvPicPr>
          <p:cNvPr id="9" name="Picture 8">
            <a:extLst>
              <a:ext uri="{FF2B5EF4-FFF2-40B4-BE49-F238E27FC236}">
                <a16:creationId xmlns:a16="http://schemas.microsoft.com/office/drawing/2014/main" id="{CA3FA004-250F-31E5-5844-F40841B6DA2C}"/>
              </a:ext>
            </a:extLst>
          </p:cNvPr>
          <p:cNvPicPr>
            <a:picLocks noChangeAspect="1"/>
          </p:cNvPicPr>
          <p:nvPr/>
        </p:nvPicPr>
        <p:blipFill>
          <a:blip r:embed="rId6"/>
          <a:stretch>
            <a:fillRect/>
          </a:stretch>
        </p:blipFill>
        <p:spPr>
          <a:xfrm>
            <a:off x="5092354" y="174445"/>
            <a:ext cx="2121592" cy="1213209"/>
          </a:xfrm>
          <a:prstGeom prst="rect">
            <a:avLst/>
          </a:prstGeom>
        </p:spPr>
      </p:pic>
      <p:pic>
        <p:nvPicPr>
          <p:cNvPr id="12" name="Picture 11">
            <a:extLst>
              <a:ext uri="{FF2B5EF4-FFF2-40B4-BE49-F238E27FC236}">
                <a16:creationId xmlns:a16="http://schemas.microsoft.com/office/drawing/2014/main" id="{9DA565E8-D732-7892-A543-777087494296}"/>
              </a:ext>
            </a:extLst>
          </p:cNvPr>
          <p:cNvPicPr>
            <a:picLocks noChangeAspect="1"/>
          </p:cNvPicPr>
          <p:nvPr/>
        </p:nvPicPr>
        <p:blipFill>
          <a:blip r:embed="rId7"/>
          <a:stretch>
            <a:fillRect/>
          </a:stretch>
        </p:blipFill>
        <p:spPr>
          <a:xfrm>
            <a:off x="1851675" y="1307461"/>
            <a:ext cx="8431499" cy="3023878"/>
          </a:xfrm>
          <a:prstGeom prst="rect">
            <a:avLst/>
          </a:prstGeom>
        </p:spPr>
      </p:pic>
      <p:pic>
        <p:nvPicPr>
          <p:cNvPr id="15" name="Picture 14">
            <a:extLst>
              <a:ext uri="{FF2B5EF4-FFF2-40B4-BE49-F238E27FC236}">
                <a16:creationId xmlns:a16="http://schemas.microsoft.com/office/drawing/2014/main" id="{7AAD505D-1419-2A5B-08DE-7E5041481F44}"/>
              </a:ext>
            </a:extLst>
          </p:cNvPr>
          <p:cNvPicPr>
            <a:picLocks noChangeAspect="1"/>
          </p:cNvPicPr>
          <p:nvPr/>
        </p:nvPicPr>
        <p:blipFill>
          <a:blip r:embed="rId8"/>
          <a:stretch>
            <a:fillRect/>
          </a:stretch>
        </p:blipFill>
        <p:spPr>
          <a:xfrm>
            <a:off x="4624323" y="3852616"/>
            <a:ext cx="5877053" cy="12863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89E9D7D2-AD77-C547-8431-8A8B34CF23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3" name="Picture 2">
            <a:extLst>
              <a:ext uri="{FF2B5EF4-FFF2-40B4-BE49-F238E27FC236}">
                <a16:creationId xmlns:a16="http://schemas.microsoft.com/office/drawing/2014/main" id="{04217BCA-55C9-5DCB-DE49-83184B21F744}"/>
              </a:ext>
            </a:extLst>
          </p:cNvPr>
          <p:cNvPicPr>
            <a:picLocks noChangeAspect="1"/>
          </p:cNvPicPr>
          <p:nvPr/>
        </p:nvPicPr>
        <p:blipFill>
          <a:blip r:embed="rId4"/>
          <a:stretch>
            <a:fillRect/>
          </a:stretch>
        </p:blipFill>
        <p:spPr>
          <a:xfrm>
            <a:off x="609601" y="867327"/>
            <a:ext cx="7344894" cy="55363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2219325" y="76201"/>
            <a:ext cx="8439150" cy="666750"/>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530220" y="94488"/>
            <a:ext cx="827722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bài văn dưới đây và trả lời câu hỏi.</a:t>
            </a:r>
            <a:endParaRPr kumimoji="0" lang="en-SG"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981075"/>
            <a:ext cx="11506200" cy="5676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967A9EC1-87D7-C655-DE31-3EF8AB38D80F}"/>
              </a:ext>
            </a:extLst>
          </p:cNvPr>
          <p:cNvSpPr txBox="1"/>
          <p:nvPr/>
        </p:nvSpPr>
        <p:spPr>
          <a:xfrm>
            <a:off x="419100" y="948690"/>
            <a:ext cx="11287125" cy="5632311"/>
          </a:xfrm>
          <a:prstGeom prst="rect">
            <a:avLst/>
          </a:prstGeom>
          <a:noFill/>
        </p:spPr>
        <p:txBody>
          <a:bodyPr wrap="square" rtlCol="0">
            <a:spAutoFit/>
          </a:bodyPr>
          <a:lstStyle/>
          <a:p>
            <a:pPr algn="ctr"/>
            <a:r>
              <a:rPr lang="vi-VN" b="1" i="0" dirty="0">
                <a:solidFill>
                  <a:srgbClr val="000000"/>
                </a:solidFill>
                <a:effectLst/>
                <a:latin typeface="Cambria" panose="02040503050406030204" pitchFamily="18" charset="0"/>
                <a:ea typeface="Cambria" panose="02040503050406030204" pitchFamily="18" charset="0"/>
              </a:rPr>
              <a:t>Bốn mùa trong ánh nước</a:t>
            </a:r>
            <a:endParaRPr lang="vi-VN" b="0" i="0" dirty="0">
              <a:solidFill>
                <a:srgbClr val="000000"/>
              </a:solidFill>
              <a:effectLst/>
              <a:latin typeface="Cambria" panose="02040503050406030204" pitchFamily="18" charset="0"/>
              <a:ea typeface="Cambria" panose="02040503050406030204" pitchFamily="18" charset="0"/>
            </a:endParaRP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Hồ Hoàn Kiếm là nơi quen thuộc với rất nhiều người. Cảnh đẹp lộng lẫy từ ngọn cỏ, hàng cây cho tới nước hồ trong xanh gợn sóng.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a:p>
            <a:pPr algn="r"/>
            <a:r>
              <a:rPr lang="vi-VN" b="0" i="0" dirty="0">
                <a:solidFill>
                  <a:srgbClr val="000000"/>
                </a:solidFill>
                <a:effectLst/>
                <a:latin typeface="Cambria" panose="02040503050406030204" pitchFamily="18" charset="0"/>
                <a:ea typeface="Cambria" panose="02040503050406030204" pitchFamily="18" charset="0"/>
              </a:rPr>
              <a:t>(</a:t>
            </a:r>
            <a:r>
              <a:rPr lang="vi-VN" b="0" i="1" dirty="0">
                <a:solidFill>
                  <a:srgbClr val="000000"/>
                </a:solidFill>
                <a:effectLst/>
                <a:latin typeface="Cambria" panose="02040503050406030204" pitchFamily="18" charset="0"/>
                <a:ea typeface="Cambria" panose="02040503050406030204" pitchFamily="18" charset="0"/>
              </a:rPr>
              <a:t>Theo</a:t>
            </a:r>
            <a:r>
              <a:rPr lang="vi-VN" b="0" i="0" dirty="0">
                <a:solidFill>
                  <a:srgbClr val="000000"/>
                </a:solidFill>
                <a:effectLst/>
                <a:latin typeface="Cambria" panose="02040503050406030204" pitchFamily="18" charset="0"/>
                <a:ea typeface="Cambria" panose="02040503050406030204" pitchFamily="18" charset="0"/>
              </a:rPr>
              <a:t> Lê Phương Liên)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千图PPT彼岸天：ID 8661124库_组合 1">
            <a:extLst>
              <a:ext uri="{FF2B5EF4-FFF2-40B4-BE49-F238E27FC236}">
                <a16:creationId xmlns:a16="http://schemas.microsoft.com/office/drawing/2014/main" id="{CF930D5E-118F-CB39-0C42-7854B7F0ED0C}"/>
              </a:ext>
            </a:extLst>
          </p:cNvPr>
          <p:cNvGrpSpPr/>
          <p:nvPr>
            <p:custDataLst>
              <p:tags r:id="rId1"/>
            </p:custDataLst>
          </p:nvPr>
        </p:nvGrpSpPr>
        <p:grpSpPr>
          <a:xfrm>
            <a:off x="5130946" y="1410768"/>
            <a:ext cx="1478114" cy="4866149"/>
            <a:chOff x="5377689" y="1222082"/>
            <a:chExt cx="1478114" cy="4866149"/>
          </a:xfrm>
        </p:grpSpPr>
        <p:sp>
          <p:nvSpPr>
            <p:cNvPr id="4" name="Rectangle 98">
              <a:extLst>
                <a:ext uri="{FF2B5EF4-FFF2-40B4-BE49-F238E27FC236}">
                  <a16:creationId xmlns:a16="http://schemas.microsoft.com/office/drawing/2014/main" id="{B60087E6-6692-1D6F-AF26-4CC1CE5E2ED6}"/>
                </a:ext>
              </a:extLst>
            </p:cNvPr>
            <p:cNvSpPr/>
            <p:nvPr/>
          </p:nvSpPr>
          <p:spPr bwMode="auto">
            <a:xfrm>
              <a:off x="5774205" y="2164587"/>
              <a:ext cx="1081598" cy="778501"/>
            </a:xfrm>
            <a:prstGeom prst="rect">
              <a:avLst/>
            </a:prstGeom>
            <a:solidFill>
              <a:schemeClr val="accent5"/>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 name="Rectangle 99">
              <a:extLst>
                <a:ext uri="{FF2B5EF4-FFF2-40B4-BE49-F238E27FC236}">
                  <a16:creationId xmlns:a16="http://schemas.microsoft.com/office/drawing/2014/main" id="{0F148582-495C-60F3-69DF-10E98D8CFAEF}"/>
                </a:ext>
              </a:extLst>
            </p:cNvPr>
            <p:cNvSpPr/>
            <p:nvPr/>
          </p:nvSpPr>
          <p:spPr bwMode="auto">
            <a:xfrm>
              <a:off x="6316041" y="2164587"/>
              <a:ext cx="539761" cy="778501"/>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Freeform: Shape 101">
              <a:extLst>
                <a:ext uri="{FF2B5EF4-FFF2-40B4-BE49-F238E27FC236}">
                  <a16:creationId xmlns:a16="http://schemas.microsoft.com/office/drawing/2014/main" id="{2CBF77BA-D6C9-2ED4-F0C4-71578AFBB473}"/>
                </a:ext>
              </a:extLst>
            </p:cNvPr>
            <p:cNvSpPr/>
            <p:nvPr/>
          </p:nvSpPr>
          <p:spPr bwMode="auto">
            <a:xfrm>
              <a:off x="5576985" y="1222082"/>
              <a:ext cx="1079520" cy="683005"/>
            </a:xfrm>
            <a:custGeom>
              <a:avLst/>
              <a:gdLst>
                <a:gd name="T0" fmla="*/ 218 w 218"/>
                <a:gd name="T1" fmla="*/ 139 h 139"/>
                <a:gd name="T2" fmla="*/ 0 w 218"/>
                <a:gd name="T3" fmla="*/ 139 h 139"/>
                <a:gd name="T4" fmla="*/ 0 w 218"/>
                <a:gd name="T5" fmla="*/ 109 h 139"/>
                <a:gd name="T6" fmla="*/ 109 w 218"/>
                <a:gd name="T7" fmla="*/ 0 h 139"/>
                <a:gd name="T8" fmla="*/ 109 w 218"/>
                <a:gd name="T9" fmla="*/ 0 h 139"/>
                <a:gd name="T10" fmla="*/ 218 w 218"/>
                <a:gd name="T11" fmla="*/ 109 h 139"/>
                <a:gd name="T12" fmla="*/ 218 w 218"/>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218" h="139">
                  <a:moveTo>
                    <a:pt x="218" y="139"/>
                  </a:moveTo>
                  <a:cubicBezTo>
                    <a:pt x="0" y="139"/>
                    <a:pt x="0" y="139"/>
                    <a:pt x="0" y="139"/>
                  </a:cubicBezTo>
                  <a:cubicBezTo>
                    <a:pt x="0" y="109"/>
                    <a:pt x="0" y="109"/>
                    <a:pt x="0" y="109"/>
                  </a:cubicBezTo>
                  <a:cubicBezTo>
                    <a:pt x="0" y="49"/>
                    <a:pt x="49" y="0"/>
                    <a:pt x="109" y="0"/>
                  </a:cubicBezTo>
                  <a:cubicBezTo>
                    <a:pt x="109" y="0"/>
                    <a:pt x="109" y="0"/>
                    <a:pt x="109" y="0"/>
                  </a:cubicBezTo>
                  <a:cubicBezTo>
                    <a:pt x="169" y="0"/>
                    <a:pt x="218" y="49"/>
                    <a:pt x="218" y="109"/>
                  </a:cubicBezTo>
                  <a:lnTo>
                    <a:pt x="218" y="139"/>
                  </a:lnTo>
                  <a:close/>
                </a:path>
              </a:pathLst>
            </a:custGeom>
            <a:solidFill>
              <a:schemeClr val="bg1">
                <a:lumMod val="9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Rectangle 102">
              <a:extLst>
                <a:ext uri="{FF2B5EF4-FFF2-40B4-BE49-F238E27FC236}">
                  <a16:creationId xmlns:a16="http://schemas.microsoft.com/office/drawing/2014/main" id="{87FFAAB2-3E48-0784-F639-23172785B3D1}"/>
                </a:ext>
              </a:extLst>
            </p:cNvPr>
            <p:cNvSpPr/>
            <p:nvPr/>
          </p:nvSpPr>
          <p:spPr bwMode="auto">
            <a:xfrm>
              <a:off x="5576985" y="1851112"/>
              <a:ext cx="1079520" cy="244968"/>
            </a:xfrm>
            <a:prstGeom prst="rect">
              <a:avLst/>
            </a:prstGeom>
            <a:solidFill>
              <a:schemeClr val="accent2"/>
            </a:solidFill>
            <a:ln>
              <a:solidFill>
                <a:schemeClr val="accent2"/>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Freeform: Shape 103">
              <a:extLst>
                <a:ext uri="{FF2B5EF4-FFF2-40B4-BE49-F238E27FC236}">
                  <a16:creationId xmlns:a16="http://schemas.microsoft.com/office/drawing/2014/main" id="{B99DF16E-B3A5-4D3F-5317-B127D3825B61}"/>
                </a:ext>
              </a:extLst>
            </p:cNvPr>
            <p:cNvSpPr/>
            <p:nvPr/>
          </p:nvSpPr>
          <p:spPr bwMode="auto">
            <a:xfrm>
              <a:off x="6116744" y="1222082"/>
              <a:ext cx="539761" cy="869845"/>
            </a:xfrm>
            <a:custGeom>
              <a:avLst/>
              <a:gdLst>
                <a:gd name="T0" fmla="*/ 0 w 109"/>
                <a:gd name="T1" fmla="*/ 0 h 177"/>
                <a:gd name="T2" fmla="*/ 0 w 109"/>
                <a:gd name="T3" fmla="*/ 177 h 177"/>
                <a:gd name="T4" fmla="*/ 109 w 109"/>
                <a:gd name="T5" fmla="*/ 177 h 177"/>
                <a:gd name="T6" fmla="*/ 109 w 109"/>
                <a:gd name="T7" fmla="*/ 139 h 177"/>
                <a:gd name="T8" fmla="*/ 109 w 109"/>
                <a:gd name="T9" fmla="*/ 128 h 177"/>
                <a:gd name="T10" fmla="*/ 109 w 109"/>
                <a:gd name="T11" fmla="*/ 109 h 177"/>
                <a:gd name="T12" fmla="*/ 0 w 109"/>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109" h="177">
                  <a:moveTo>
                    <a:pt x="0" y="0"/>
                  </a:moveTo>
                  <a:cubicBezTo>
                    <a:pt x="0" y="177"/>
                    <a:pt x="0" y="177"/>
                    <a:pt x="0" y="177"/>
                  </a:cubicBezTo>
                  <a:cubicBezTo>
                    <a:pt x="109" y="177"/>
                    <a:pt x="109" y="177"/>
                    <a:pt x="109" y="177"/>
                  </a:cubicBezTo>
                  <a:cubicBezTo>
                    <a:pt x="109" y="139"/>
                    <a:pt x="109" y="139"/>
                    <a:pt x="109" y="139"/>
                  </a:cubicBezTo>
                  <a:cubicBezTo>
                    <a:pt x="109" y="128"/>
                    <a:pt x="109" y="128"/>
                    <a:pt x="109" y="128"/>
                  </a:cubicBezTo>
                  <a:cubicBezTo>
                    <a:pt x="109" y="109"/>
                    <a:pt x="109" y="109"/>
                    <a:pt x="109" y="109"/>
                  </a:cubicBezTo>
                  <a:cubicBezTo>
                    <a:pt x="109" y="49"/>
                    <a:pt x="60" y="0"/>
                    <a:pt x="0" y="0"/>
                  </a:cubicBez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9" name="Rectangle 105">
              <a:extLst>
                <a:ext uri="{FF2B5EF4-FFF2-40B4-BE49-F238E27FC236}">
                  <a16:creationId xmlns:a16="http://schemas.microsoft.com/office/drawing/2014/main" id="{8CC0F20A-6073-3F44-CC30-29B52FF24411}"/>
                </a:ext>
              </a:extLst>
            </p:cNvPr>
            <p:cNvSpPr/>
            <p:nvPr/>
          </p:nvSpPr>
          <p:spPr bwMode="auto">
            <a:xfrm>
              <a:off x="5377689" y="3011596"/>
              <a:ext cx="1081598" cy="776424"/>
            </a:xfrm>
            <a:prstGeom prst="rect">
              <a:avLst/>
            </a:prstGeom>
            <a:solidFill>
              <a:schemeClr val="accent6"/>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Rectangle 106">
              <a:extLst>
                <a:ext uri="{FF2B5EF4-FFF2-40B4-BE49-F238E27FC236}">
                  <a16:creationId xmlns:a16="http://schemas.microsoft.com/office/drawing/2014/main" id="{CC3027A1-5838-51D0-8118-105D20DFF3A7}"/>
                </a:ext>
              </a:extLst>
            </p:cNvPr>
            <p:cNvSpPr/>
            <p:nvPr/>
          </p:nvSpPr>
          <p:spPr bwMode="auto">
            <a:xfrm>
              <a:off x="5919526" y="3011596"/>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Rectangle 108">
              <a:extLst>
                <a:ext uri="{FF2B5EF4-FFF2-40B4-BE49-F238E27FC236}">
                  <a16:creationId xmlns:a16="http://schemas.microsoft.com/office/drawing/2014/main" id="{306C77C4-88F0-71F0-F18D-6057495886EE}"/>
                </a:ext>
              </a:extLst>
            </p:cNvPr>
            <p:cNvSpPr/>
            <p:nvPr/>
          </p:nvSpPr>
          <p:spPr bwMode="auto">
            <a:xfrm>
              <a:off x="5576985" y="3856529"/>
              <a:ext cx="1079520" cy="776424"/>
            </a:xfrm>
            <a:prstGeom prst="rect">
              <a:avLst/>
            </a:pr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2" name="Rectangle 109">
              <a:extLst>
                <a:ext uri="{FF2B5EF4-FFF2-40B4-BE49-F238E27FC236}">
                  <a16:creationId xmlns:a16="http://schemas.microsoft.com/office/drawing/2014/main" id="{FA6E3DBF-3499-1880-8B39-F7D42C3A1D33}"/>
                </a:ext>
              </a:extLst>
            </p:cNvPr>
            <p:cNvSpPr/>
            <p:nvPr/>
          </p:nvSpPr>
          <p:spPr bwMode="auto">
            <a:xfrm>
              <a:off x="6116744" y="3856529"/>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3" name="Rectangle 111">
              <a:extLst>
                <a:ext uri="{FF2B5EF4-FFF2-40B4-BE49-F238E27FC236}">
                  <a16:creationId xmlns:a16="http://schemas.microsoft.com/office/drawing/2014/main" id="{7A50714F-FEF1-C33E-3FFB-551200D25B0F}"/>
                </a:ext>
              </a:extLst>
            </p:cNvPr>
            <p:cNvSpPr/>
            <p:nvPr/>
          </p:nvSpPr>
          <p:spPr bwMode="auto">
            <a:xfrm>
              <a:off x="5576985" y="4703538"/>
              <a:ext cx="1079520" cy="776424"/>
            </a:xfrm>
            <a:prstGeom prst="rect">
              <a:avLst/>
            </a:prstGeom>
            <a:solidFill>
              <a:schemeClr val="accent4"/>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4" name="Rectangle 112">
              <a:extLst>
                <a:ext uri="{FF2B5EF4-FFF2-40B4-BE49-F238E27FC236}">
                  <a16:creationId xmlns:a16="http://schemas.microsoft.com/office/drawing/2014/main" id="{07D5FD08-E8C1-AB34-FB17-5C38E8A51FEA}"/>
                </a:ext>
              </a:extLst>
            </p:cNvPr>
            <p:cNvSpPr/>
            <p:nvPr/>
          </p:nvSpPr>
          <p:spPr bwMode="auto">
            <a:xfrm>
              <a:off x="6116744" y="4703538"/>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5" name="Freeform: Shape 114">
              <a:extLst>
                <a:ext uri="{FF2B5EF4-FFF2-40B4-BE49-F238E27FC236}">
                  <a16:creationId xmlns:a16="http://schemas.microsoft.com/office/drawing/2014/main" id="{8F048786-33C0-D95F-8347-30B8CE789297}"/>
                </a:ext>
              </a:extLst>
            </p:cNvPr>
            <p:cNvSpPr/>
            <p:nvPr/>
          </p:nvSpPr>
          <p:spPr bwMode="auto">
            <a:xfrm>
              <a:off x="5576985" y="5546394"/>
              <a:ext cx="1079520" cy="541837"/>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6" name="Freeform: Shape 115">
              <a:extLst>
                <a:ext uri="{FF2B5EF4-FFF2-40B4-BE49-F238E27FC236}">
                  <a16:creationId xmlns:a16="http://schemas.microsoft.com/office/drawing/2014/main" id="{50BDA8B5-976D-E71D-E5C5-5E6A87E53FAA}"/>
                </a:ext>
              </a:extLst>
            </p:cNvPr>
            <p:cNvSpPr/>
            <p:nvPr/>
          </p:nvSpPr>
          <p:spPr bwMode="auto">
            <a:xfrm>
              <a:off x="5958969" y="5926302"/>
              <a:ext cx="315552" cy="161928"/>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chemeClr val="tx1">
                <a:lumMod val="65000"/>
                <a:lumOff val="3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7" name="Freeform: Shape 116">
              <a:extLst>
                <a:ext uri="{FF2B5EF4-FFF2-40B4-BE49-F238E27FC236}">
                  <a16:creationId xmlns:a16="http://schemas.microsoft.com/office/drawing/2014/main" id="{A2EB9B08-9512-94EF-5F28-3AA74C5B80CF}"/>
                </a:ext>
              </a:extLst>
            </p:cNvPr>
            <p:cNvSpPr/>
            <p:nvPr/>
          </p:nvSpPr>
          <p:spPr bwMode="auto">
            <a:xfrm>
              <a:off x="6116744" y="5546394"/>
              <a:ext cx="539761" cy="541837"/>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grpSp>
        <p:nvGrpSpPr>
          <p:cNvPr id="18" name="千图PPT彼岸天：ID 8661124库_组合 35">
            <a:extLst>
              <a:ext uri="{FF2B5EF4-FFF2-40B4-BE49-F238E27FC236}">
                <a16:creationId xmlns:a16="http://schemas.microsoft.com/office/drawing/2014/main" id="{7E6892DA-7802-4751-60B3-EE276BF6D3E7}"/>
              </a:ext>
            </a:extLst>
          </p:cNvPr>
          <p:cNvGrpSpPr/>
          <p:nvPr>
            <p:custDataLst>
              <p:tags r:id="rId2"/>
            </p:custDataLst>
          </p:nvPr>
        </p:nvGrpSpPr>
        <p:grpSpPr>
          <a:xfrm>
            <a:off x="6687211" y="2758829"/>
            <a:ext cx="4391001" cy="1906969"/>
            <a:chOff x="6848229" y="4227493"/>
            <a:chExt cx="4391001" cy="1906969"/>
          </a:xfrm>
        </p:grpSpPr>
        <p:cxnSp>
          <p:nvCxnSpPr>
            <p:cNvPr id="19" name="Connector: Elbow 120">
              <a:extLst>
                <a:ext uri="{FF2B5EF4-FFF2-40B4-BE49-F238E27FC236}">
                  <a16:creationId xmlns:a16="http://schemas.microsoft.com/office/drawing/2014/main" id="{F6010A3F-E740-80F8-E30C-931BB8EA747B}"/>
                </a:ext>
              </a:extLst>
            </p:cNvPr>
            <p:cNvCxnSpPr/>
            <p:nvPr/>
          </p:nvCxnSpPr>
          <p:spPr>
            <a:xfrm>
              <a:off x="6848229" y="4227493"/>
              <a:ext cx="962785" cy="618720"/>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20" name="Group 43">
              <a:extLst>
                <a:ext uri="{FF2B5EF4-FFF2-40B4-BE49-F238E27FC236}">
                  <a16:creationId xmlns:a16="http://schemas.microsoft.com/office/drawing/2014/main" id="{E920F71E-1B9E-669F-BE2E-787307AF29C9}"/>
                </a:ext>
              </a:extLst>
            </p:cNvPr>
            <p:cNvGrpSpPr/>
            <p:nvPr/>
          </p:nvGrpSpPr>
          <p:grpSpPr>
            <a:xfrm>
              <a:off x="7673298" y="4286528"/>
              <a:ext cx="3565932" cy="1847934"/>
              <a:chOff x="7718302" y="1609715"/>
              <a:chExt cx="3460511" cy="1847934"/>
            </a:xfrm>
          </p:grpSpPr>
          <p:sp>
            <p:nvSpPr>
              <p:cNvPr id="21" name="TextBox 44">
                <a:extLst>
                  <a:ext uri="{FF2B5EF4-FFF2-40B4-BE49-F238E27FC236}">
                    <a16:creationId xmlns:a16="http://schemas.microsoft.com/office/drawing/2014/main" id="{39489B3E-E5C1-71EB-4C5A-AB036924A998}"/>
                  </a:ext>
                </a:extLst>
              </p:cNvPr>
              <p:cNvSpPr txBox="1"/>
              <p:nvPr/>
            </p:nvSpPr>
            <p:spPr>
              <a:xfrm>
                <a:off x="7718302" y="1609715"/>
                <a:ext cx="3228290" cy="295071"/>
              </a:xfrm>
              <a:prstGeom prst="rect">
                <a:avLst/>
              </a:prstGeom>
              <a:noFill/>
            </p:spPr>
            <p:txBody>
              <a:bodyPr vert="horz"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Trầm</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mặc</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tính</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từ</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zh-CN" altLang="en-US" sz="3600" b="1" i="0" u="none" strike="noStrike" kern="1200" cap="none" spc="0" normalizeH="0" baseline="0" noProof="0" dirty="0">
                  <a:ln>
                    <a:noFill/>
                  </a:ln>
                  <a:solidFill>
                    <a:srgbClr val="00B0F0"/>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22" name="TextBox 45">
                <a:extLst>
                  <a:ext uri="{FF2B5EF4-FFF2-40B4-BE49-F238E27FC236}">
                    <a16:creationId xmlns:a16="http://schemas.microsoft.com/office/drawing/2014/main" id="{EF4A3320-58A6-8FF1-929A-4E5A11B7D67B}"/>
                  </a:ext>
                </a:extLst>
              </p:cNvPr>
              <p:cNvSpPr txBox="1"/>
              <p:nvPr/>
            </p:nvSpPr>
            <p:spPr>
              <a:xfrm>
                <a:off x="7950523" y="2204728"/>
                <a:ext cx="3228290" cy="1252921"/>
              </a:xfrm>
              <a:prstGeom prst="rect">
                <a:avLst/>
              </a:prstGeom>
              <a:noFill/>
            </p:spPr>
            <p:txBody>
              <a:bodyPr wrap="square" lIns="0" tIns="0" rIns="0" bIns="0">
                <a:normAutofit fontScale="85000" lnSpcReduction="20000"/>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200" dirty="0">
                    <a:latin typeface="Cambria" panose="02040503050406030204" pitchFamily="18" charset="0"/>
                    <a:ea typeface="Cambria" panose="02040503050406030204" pitchFamily="18" charset="0"/>
                    <a:cs typeface="Arial" panose="020B0604020202020204" pitchFamily="34" charset="0"/>
                  </a:rPr>
                  <a:t>C</a:t>
                </a:r>
                <a:r>
                  <a:rPr kumimoji="0" lang="vi-VN" altLang="zh-CN"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ó dáng vẻ đang tập trung suy tư, ngẫm nghĩ điều gì.</a:t>
                </a:r>
              </a:p>
            </p:txBody>
          </p:sp>
        </p:grpSp>
      </p:grpSp>
      <p:sp>
        <p:nvSpPr>
          <p:cNvPr id="23" name="Rounded Rectangle 37">
            <a:extLst>
              <a:ext uri="{FF2B5EF4-FFF2-40B4-BE49-F238E27FC236}">
                <a16:creationId xmlns:a16="http://schemas.microsoft.com/office/drawing/2014/main" id="{598CF4A1-F5F8-14EC-BFBD-F48742750E14}"/>
              </a:ext>
            </a:extLst>
          </p:cNvPr>
          <p:cNvSpPr/>
          <p:nvPr/>
        </p:nvSpPr>
        <p:spPr>
          <a:xfrm>
            <a:off x="2852156" y="731193"/>
            <a:ext cx="5859809" cy="737189"/>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GIẢI NGHĨA TỪ KHÓ</a:t>
            </a:r>
          </a:p>
        </p:txBody>
      </p:sp>
      <p:pic>
        <p:nvPicPr>
          <p:cNvPr id="24" name="图片 6">
            <a:extLst>
              <a:ext uri="{FF2B5EF4-FFF2-40B4-BE49-F238E27FC236}">
                <a16:creationId xmlns:a16="http://schemas.microsoft.com/office/drawing/2014/main" id="{962A9BB3-DFF9-53E0-9A36-712CBB765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5">
            <a:extLst>
              <a:ext uri="{FF2B5EF4-FFF2-40B4-BE49-F238E27FC236}">
                <a16:creationId xmlns:a16="http://schemas.microsoft.com/office/drawing/2014/main" id="{1344A563-72B3-CA49-3087-D6BDAA360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a:extLst>
              <a:ext uri="{FF2B5EF4-FFF2-40B4-BE49-F238E27FC236}">
                <a16:creationId xmlns:a16="http://schemas.microsoft.com/office/drawing/2014/main" id="{2342777D-55A4-8F28-E3FB-3CFAB2398CAB}"/>
              </a:ext>
            </a:extLst>
          </p:cNvPr>
          <p:cNvGrpSpPr/>
          <p:nvPr/>
        </p:nvGrpSpPr>
        <p:grpSpPr>
          <a:xfrm>
            <a:off x="1004135" y="2162282"/>
            <a:ext cx="3988306" cy="2487197"/>
            <a:chOff x="1058879" y="2163123"/>
            <a:chExt cx="3988306" cy="2487197"/>
          </a:xfrm>
        </p:grpSpPr>
        <p:cxnSp>
          <p:nvCxnSpPr>
            <p:cNvPr id="34" name="Connector: Elbow 117">
              <a:extLst>
                <a:ext uri="{FF2B5EF4-FFF2-40B4-BE49-F238E27FC236}">
                  <a16:creationId xmlns:a16="http://schemas.microsoft.com/office/drawing/2014/main" id="{4C0191B3-98D0-D57E-76D3-3D47B342186A}"/>
                </a:ext>
              </a:extLst>
            </p:cNvPr>
            <p:cNvCxnSpPr>
              <a:cxnSpLocks/>
            </p:cNvCxnSpPr>
            <p:nvPr/>
          </p:nvCxnSpPr>
          <p:spPr>
            <a:xfrm rot="10800000">
              <a:off x="3676226" y="2438474"/>
              <a:ext cx="1370959" cy="1345605"/>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5" name="TextBox 128">
              <a:extLst>
                <a:ext uri="{FF2B5EF4-FFF2-40B4-BE49-F238E27FC236}">
                  <a16:creationId xmlns:a16="http://schemas.microsoft.com/office/drawing/2014/main" id="{F998CBF3-1913-BBEF-D301-B20A51B5004E}"/>
                </a:ext>
              </a:extLst>
            </p:cNvPr>
            <p:cNvSpPr txBox="1"/>
            <p:nvPr/>
          </p:nvSpPr>
          <p:spPr>
            <a:xfrm>
              <a:off x="1441254" y="2163123"/>
              <a:ext cx="2099640" cy="560959"/>
            </a:xfrm>
            <a:prstGeom prst="rect">
              <a:avLst/>
            </a:prstGeom>
            <a:noFill/>
          </p:spPr>
          <p:txBody>
            <a:bodyPr vert="horz" wrap="non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Thing (</a:t>
              </a:r>
              <a:r>
                <a:rPr lang="en-US" altLang="zh-CN" sz="4400" b="1" dirty="0" err="1">
                  <a:solidFill>
                    <a:srgbClr val="70AD47"/>
                  </a:solidFill>
                  <a:latin typeface="Cambria" panose="02040503050406030204" pitchFamily="18" charset="0"/>
                  <a:ea typeface="Cambria" panose="02040503050406030204" pitchFamily="18" charset="0"/>
                  <a:cs typeface="Arial" panose="020B0604020202020204" pitchFamily="34" charset="0"/>
                </a:rPr>
                <a:t>danh</a:t>
              </a: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 </a:t>
              </a:r>
              <a:r>
                <a:rPr lang="en-US" altLang="zh-CN" sz="4400" b="1" dirty="0" err="1">
                  <a:solidFill>
                    <a:srgbClr val="70AD47"/>
                  </a:solidFill>
                  <a:latin typeface="Cambria" panose="02040503050406030204" pitchFamily="18" charset="0"/>
                  <a:ea typeface="Cambria" panose="02040503050406030204" pitchFamily="18" charset="0"/>
                  <a:cs typeface="Arial" panose="020B0604020202020204" pitchFamily="34" charset="0"/>
                </a:rPr>
                <a:t>từ</a:t>
              </a: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a:t>
              </a:r>
              <a:endParaRPr kumimoji="0" lang="zh-CN" altLang="en-US" sz="4400" b="1" i="0" u="none" strike="noStrike" kern="1200" cap="none" spc="0" normalizeH="0" baseline="0" noProof="0" dirty="0">
                <a:ln>
                  <a:noFill/>
                </a:ln>
                <a:solidFill>
                  <a:srgbClr val="70AD47"/>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36" name="TextBox 35">
              <a:extLst>
                <a:ext uri="{FF2B5EF4-FFF2-40B4-BE49-F238E27FC236}">
                  <a16:creationId xmlns:a16="http://schemas.microsoft.com/office/drawing/2014/main" id="{C5474742-4021-AB35-53EB-8251A1C249CD}"/>
                </a:ext>
              </a:extLst>
            </p:cNvPr>
            <p:cNvSpPr txBox="1"/>
            <p:nvPr/>
          </p:nvSpPr>
          <p:spPr>
            <a:xfrm>
              <a:off x="1058879" y="3080660"/>
              <a:ext cx="3140135"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không trung, nơi hoàn toàn vắng lặng.</a:t>
              </a:r>
            </a:p>
          </p:txBody>
        </p:sp>
      </p:grpSp>
    </p:spTree>
    <p:extLst>
      <p:ext uri="{BB962C8B-B14F-4D97-AF65-F5344CB8AC3E}">
        <p14:creationId xmlns:p14="http://schemas.microsoft.com/office/powerpoint/2010/main" val="2331539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up)">
                                      <p:cBhvr>
                                        <p:cTn id="10" dur="500"/>
                                        <p:tgtEl>
                                          <p:spTgt spid="2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2219325" y="76201"/>
            <a:ext cx="8201025" cy="666750"/>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219325" y="76200"/>
            <a:ext cx="8077200"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bài văn dưới đây và trả lời câu hỏi.</a:t>
            </a:r>
            <a:endParaRPr kumimoji="0" lang="en-SG"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981075"/>
            <a:ext cx="11506200" cy="5676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967A9EC1-87D7-C655-DE31-3EF8AB38D80F}"/>
              </a:ext>
            </a:extLst>
          </p:cNvPr>
          <p:cNvSpPr txBox="1"/>
          <p:nvPr/>
        </p:nvSpPr>
        <p:spPr>
          <a:xfrm>
            <a:off x="419100" y="948690"/>
            <a:ext cx="11287125"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Bốn mùa trong ánh nước</a:t>
            </a:r>
            <a:endPar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a:t>
            </a:r>
            <a:r>
              <a:rPr lang="en-US" noProof="0" dirty="0">
                <a:solidFill>
                  <a:srgbClr val="000000"/>
                </a:solidFill>
                <a:latin typeface="Cambria" panose="02040503050406030204" pitchFamily="18" charset="0"/>
                <a:ea typeface="Cambria" panose="02040503050406030204" pitchFamily="18" charset="0"/>
              </a:rPr>
              <a:t>ẩ</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1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Lê Phương Liên)</a:t>
            </a:r>
          </a:p>
        </p:txBody>
      </p:sp>
    </p:spTree>
    <p:extLst>
      <p:ext uri="{BB962C8B-B14F-4D97-AF65-F5344CB8AC3E}">
        <p14:creationId xmlns:p14="http://schemas.microsoft.com/office/powerpoint/2010/main" val="46872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grpSp>
        <p:nvGrpSpPr>
          <p:cNvPr id="38" name="Nhóm 52">
            <a:extLst>
              <a:ext uri="{FF2B5EF4-FFF2-40B4-BE49-F238E27FC236}">
                <a16:creationId xmlns:a16="http://schemas.microsoft.com/office/drawing/2014/main" id="{22183994-990A-4C92-B4B6-AC6295572A95}"/>
              </a:ext>
            </a:extLst>
          </p:cNvPr>
          <p:cNvGrpSpPr/>
          <p:nvPr/>
        </p:nvGrpSpPr>
        <p:grpSpPr>
          <a:xfrm>
            <a:off x="6348352" y="2295261"/>
            <a:ext cx="4853049" cy="1234323"/>
            <a:chOff x="11978188" y="2551351"/>
            <a:chExt cx="5501218" cy="1694573"/>
          </a:xfrm>
        </p:grpSpPr>
        <p:sp>
          <p:nvSpPr>
            <p:cNvPr id="39" name="Hình chữ nhật: Góc Tròn 15">
              <a:extLst>
                <a:ext uri="{FF2B5EF4-FFF2-40B4-BE49-F238E27FC236}">
                  <a16:creationId xmlns:a16="http://schemas.microsoft.com/office/drawing/2014/main" id="{23164A5E-DD5C-4891-B665-9C7DF2D95F72}"/>
                </a:ext>
              </a:extLst>
            </p:cNvPr>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2333"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40" name="Hình chữ nhật 47">
              <a:extLst>
                <a:ext uri="{FF2B5EF4-FFF2-40B4-BE49-F238E27FC236}">
                  <a16:creationId xmlns:a16="http://schemas.microsoft.com/office/drawing/2014/main" id="{7A451B3A-DC21-407C-8487-C2DDAE241AD5}"/>
                </a:ext>
              </a:extLst>
            </p:cNvPr>
            <p:cNvSpPr/>
            <p:nvPr/>
          </p:nvSpPr>
          <p:spPr>
            <a:xfrm>
              <a:off x="11978188" y="2715940"/>
              <a:ext cx="5490853" cy="1267618"/>
            </a:xfrm>
            <a:prstGeom prst="rect">
              <a:avLst/>
            </a:prstGeom>
            <a:noFill/>
          </p:spPr>
          <p:txBody>
            <a:bodyPr wrap="squar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Bài</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văn</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miêu</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tả</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phong</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cảnh</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hồ</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Hoàn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Kiếm</a:t>
              </a:r>
              <a:endParaRPr kumimoji="0" lang="vi-VN" sz="2800" b="0"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Hồ Hoàn Kiếm là nơi quen thuộc với rất nhiều người. Cảnh đẹp lộng lẫy từ ngọn cỏ, hàng cây cho tới nước hồ trong xanh gợn sóng.</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112362" y="174106"/>
            <a:ext cx="5510741" cy="1482323"/>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7" y="179713"/>
            <a:ext cx="4811066" cy="1169551"/>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36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a. Bài văn trên tả phong cảnh ở đâu?</a:t>
            </a:r>
          </a:p>
        </p:txBody>
      </p:sp>
    </p:spTree>
    <p:extLst>
      <p:ext uri="{BB962C8B-B14F-4D97-AF65-F5344CB8AC3E}">
        <p14:creationId xmlns:p14="http://schemas.microsoft.com/office/powerpoint/2010/main" val="2538414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112362" y="174106"/>
            <a:ext cx="5510741" cy="1482323"/>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7" y="179713"/>
            <a:ext cx="4811066" cy="1354217"/>
          </a:xfrm>
          <a:prstGeom prst="rect">
            <a:avLst/>
          </a:prstGeom>
          <a:noFill/>
        </p:spPr>
        <p:txBody>
          <a:bodyPr wrap="square" lIns="60960" tIns="30480" rIns="60960" bIns="30480">
            <a:spAutoFit/>
          </a:bodyPr>
          <a:lstStyle/>
          <a:p>
            <a:pPr lvl="0" algn="just" defTabSz="609630"/>
            <a:r>
              <a:rPr lang="vi-VN" sz="2800" dirty="0">
                <a:ln w="0"/>
                <a:solidFill>
                  <a:prstClr val="white"/>
                </a:solidFill>
                <a:latin typeface="Arial" panose="020B0604020202020204" pitchFamily="34" charset="0"/>
                <a:cs typeface="Arial"/>
                <a:sym typeface="Arial"/>
              </a:rPr>
              <a:t>b. Tìm phần mở bài, thần bài, kết bài của bài văn và nêu ý chính của từng phần.</a:t>
            </a:r>
            <a:endParaRPr kumimoji="0" lang="vi-VN" sz="2800" b="0" i="0" u="none" strike="noStrike" kern="1200" cap="none" spc="0" normalizeH="0" baseline="0" noProof="0" dirty="0">
              <a:ln w="0"/>
              <a:solidFill>
                <a:prstClr val="white"/>
              </a:solidFill>
              <a:effectLst/>
              <a:uLnTx/>
              <a:uFillTx/>
              <a:latin typeface="Arial" panose="020B0604020202020204" pitchFamily="34" charset="0"/>
              <a:cs typeface="Arial"/>
              <a:sym typeface="Arial"/>
            </a:endParaRPr>
          </a:p>
        </p:txBody>
      </p:sp>
      <p:sp>
        <p:nvSpPr>
          <p:cNvPr id="2" name="Rectangle 1">
            <a:extLst>
              <a:ext uri="{FF2B5EF4-FFF2-40B4-BE49-F238E27FC236}">
                <a16:creationId xmlns:a16="http://schemas.microsoft.com/office/drawing/2014/main" id="{085F08AF-A76F-48CE-7C02-58443028AAAF}"/>
              </a:ext>
            </a:extLst>
          </p:cNvPr>
          <p:cNvSpPr/>
          <p:nvPr/>
        </p:nvSpPr>
        <p:spPr>
          <a:xfrm>
            <a:off x="356616" y="301752"/>
            <a:ext cx="5550408" cy="4572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Hình chữ nhật 22">
            <a:extLst>
              <a:ext uri="{FF2B5EF4-FFF2-40B4-BE49-F238E27FC236}">
                <a16:creationId xmlns:a16="http://schemas.microsoft.com/office/drawing/2014/main" id="{CEBDCF4F-1382-B049-2E46-8871CBF2DD69}"/>
              </a:ext>
            </a:extLst>
          </p:cNvPr>
          <p:cNvSpPr/>
          <p:nvPr/>
        </p:nvSpPr>
        <p:spPr>
          <a:xfrm>
            <a:off x="6182671" y="1765063"/>
            <a:ext cx="5575969" cy="984885"/>
          </a:xfrm>
          <a:prstGeom prst="rect">
            <a:avLst/>
          </a:prstGeom>
          <a:noFill/>
        </p:spPr>
        <p:txBody>
          <a:bodyPr wrap="square" lIns="60960" tIns="30480" rIns="60960" bIns="30480">
            <a:spAutoFit/>
          </a:bodyPr>
          <a:lstStyle/>
          <a:p>
            <a:pPr marL="457223" indent="-457223"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Mở</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vi-VN" sz="2000" b="1" dirty="0">
                <a:ln w="0"/>
                <a:solidFill>
                  <a:srgbClr val="FF0000"/>
                </a:solidFill>
                <a:latin typeface="Cambria" panose="02040503050406030204" pitchFamily="18" charset="0"/>
                <a:ea typeface="Cambria" panose="02040503050406030204" pitchFamily="18" charset="0"/>
              </a:rPr>
              <a:t>Giới thiệu tên cảnh vật (hồ Hoàn Kiếm) và nhận xét bao quát về cảnh vật (cảnh đẹp, quen thuộc với nhiều người).</a:t>
            </a:r>
          </a:p>
        </p:txBody>
      </p:sp>
      <p:sp>
        <p:nvSpPr>
          <p:cNvPr id="5" name="Rectangle 4">
            <a:extLst>
              <a:ext uri="{FF2B5EF4-FFF2-40B4-BE49-F238E27FC236}">
                <a16:creationId xmlns:a16="http://schemas.microsoft.com/office/drawing/2014/main" id="{760124C6-CA5B-BBB4-B8B7-D243F3BDAC92}"/>
              </a:ext>
            </a:extLst>
          </p:cNvPr>
          <p:cNvSpPr/>
          <p:nvPr/>
        </p:nvSpPr>
        <p:spPr>
          <a:xfrm>
            <a:off x="365760" y="795528"/>
            <a:ext cx="5550408" cy="476402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Hình chữ nhật 22">
            <a:extLst>
              <a:ext uri="{FF2B5EF4-FFF2-40B4-BE49-F238E27FC236}">
                <a16:creationId xmlns:a16="http://schemas.microsoft.com/office/drawing/2014/main" id="{E8CEDBD2-67A7-F53D-6C10-6C3CEAFDAA4B}"/>
              </a:ext>
            </a:extLst>
          </p:cNvPr>
          <p:cNvSpPr/>
          <p:nvPr/>
        </p:nvSpPr>
        <p:spPr>
          <a:xfrm>
            <a:off x="6173527" y="3036079"/>
            <a:ext cx="5575969" cy="677108"/>
          </a:xfrm>
          <a:prstGeom prst="rect">
            <a:avLst/>
          </a:prstGeom>
          <a:noFill/>
        </p:spPr>
        <p:txBody>
          <a:bodyPr wrap="square" lIns="60960" tIns="30480" rIns="60960" bIns="30480">
            <a:spAutoFit/>
          </a:bodyPr>
          <a:lstStyle/>
          <a:p>
            <a:pPr marL="457223" indent="-457223" algn="just"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Thân</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Miêu</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tả</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đặc</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điểm</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của</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phong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cảnh</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trong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những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thời</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gian</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khác</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nhau</a:t>
            </a:r>
            <a:r>
              <a:rPr lang="en-US" sz="2000" b="1" dirty="0">
                <a:ln w="0"/>
                <a:solidFill>
                  <a:srgbClr val="FF0000"/>
                </a:solidFill>
                <a:latin typeface="Cambria" panose="02040503050406030204" pitchFamily="18" charset="0"/>
                <a:ea typeface="Cambria" panose="02040503050406030204" pitchFamily="18" charset="0"/>
              </a:rPr>
              <a:t>.</a:t>
            </a:r>
          </a:p>
        </p:txBody>
      </p:sp>
      <p:sp>
        <p:nvSpPr>
          <p:cNvPr id="7" name="Rectangle 6">
            <a:extLst>
              <a:ext uri="{FF2B5EF4-FFF2-40B4-BE49-F238E27FC236}">
                <a16:creationId xmlns:a16="http://schemas.microsoft.com/office/drawing/2014/main" id="{CA19945F-E200-8142-1A04-1374B8642FEB}"/>
              </a:ext>
            </a:extLst>
          </p:cNvPr>
          <p:cNvSpPr/>
          <p:nvPr/>
        </p:nvSpPr>
        <p:spPr>
          <a:xfrm>
            <a:off x="365760" y="5568696"/>
            <a:ext cx="5550408" cy="93268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Hình chữ nhật 22">
            <a:extLst>
              <a:ext uri="{FF2B5EF4-FFF2-40B4-BE49-F238E27FC236}">
                <a16:creationId xmlns:a16="http://schemas.microsoft.com/office/drawing/2014/main" id="{7B27FB4E-1ECA-2C3F-8768-5D41C7020365}"/>
              </a:ext>
            </a:extLst>
          </p:cNvPr>
          <p:cNvSpPr/>
          <p:nvPr/>
        </p:nvSpPr>
        <p:spPr>
          <a:xfrm>
            <a:off x="6146095" y="3996199"/>
            <a:ext cx="5575969" cy="984885"/>
          </a:xfrm>
          <a:prstGeom prst="rect">
            <a:avLst/>
          </a:prstGeom>
          <a:noFill/>
        </p:spPr>
        <p:txBody>
          <a:bodyPr wrap="square" lIns="60960" tIns="30480" rIns="60960" bIns="30480">
            <a:spAutoFit/>
          </a:bodyPr>
          <a:lstStyle/>
          <a:p>
            <a:pPr marL="457223" indent="-457223" algn="just"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Kết</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vi-VN" sz="2000" b="1" dirty="0">
                <a:ln w="0"/>
                <a:solidFill>
                  <a:srgbClr val="FF0000"/>
                </a:solidFill>
                <a:latin typeface="Cambria" panose="02040503050406030204" pitchFamily="18" charset="0"/>
                <a:ea typeface="Cambria" panose="02040503050406030204" pitchFamily="18" charset="0"/>
              </a:rPr>
              <a:t>Khẳng định phong cảnh hồ Hoàn Kiếm đã in sâu trong tâm trí của nhiều người.</a:t>
            </a:r>
          </a:p>
        </p:txBody>
      </p:sp>
    </p:spTree>
    <p:extLst>
      <p:ext uri="{BB962C8B-B14F-4D97-AF65-F5344CB8AC3E}">
        <p14:creationId xmlns:p14="http://schemas.microsoft.com/office/powerpoint/2010/main" val="879924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left)">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7">
      <a:dk1>
        <a:sysClr val="windowText" lastClr="000000"/>
      </a:dk1>
      <a:lt1>
        <a:sysClr val="window" lastClr="FFFFFF"/>
      </a:lt1>
      <a:dk2>
        <a:srgbClr val="44546A"/>
      </a:dk2>
      <a:lt2>
        <a:srgbClr val="E7E6E6"/>
      </a:lt2>
      <a:accent1>
        <a:srgbClr val="0A87E9"/>
      </a:accent1>
      <a:accent2>
        <a:srgbClr val="2173FC"/>
      </a:accent2>
      <a:accent3>
        <a:srgbClr val="45BDFF"/>
      </a:accent3>
      <a:accent4>
        <a:srgbClr val="FFBD02"/>
      </a:accent4>
      <a:accent5>
        <a:srgbClr val="FF9A15"/>
      </a:accent5>
      <a:accent6>
        <a:srgbClr val="6FE2FF"/>
      </a:accent6>
      <a:hlink>
        <a:srgbClr val="FA9C32"/>
      </a:hlink>
      <a:folHlink>
        <a:srgbClr val="954F72"/>
      </a:folHlink>
    </a:clrScheme>
    <a:fontScheme name="自定义 3">
      <a:majorFont>
        <a:latin typeface="汉仪正圆-45W"/>
        <a:ea typeface="汉仪润圆-65W"/>
        <a:cs typeface=""/>
      </a:majorFont>
      <a:minorFont>
        <a:latin typeface="汉仪正圆-45W"/>
        <a:ea typeface="汉仪润圆-6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TotalTime>
  <Words>2960</Words>
  <Application>Microsoft Office PowerPoint</Application>
  <PresentationFormat>Widescreen</PresentationFormat>
  <Paragraphs>75</Paragraphs>
  <Slides>17</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Calibri</vt:lpstr>
      <vt:lpstr>Cambria</vt:lpstr>
      <vt:lpstr>Cambrial</vt:lpstr>
      <vt:lpstr>等线</vt:lpstr>
      <vt:lpstr>Open Sans</vt:lpstr>
      <vt:lpstr>Wingdings</vt:lpstr>
      <vt:lpstr>字魂79号-萌趣奶油体</vt:lpstr>
      <vt:lpstr>汉仪正圆-45W</vt:lpstr>
      <vt:lpstr>汉仪润圆-65W</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25</cp:revision>
  <dcterms:created xsi:type="dcterms:W3CDTF">2024-07-07T11:18:07Z</dcterms:created>
  <dcterms:modified xsi:type="dcterms:W3CDTF">2024-08-21T13:41:29Z</dcterms:modified>
</cp:coreProperties>
</file>