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9" r:id="rId2"/>
    <p:sldMasterId id="2147483711" r:id="rId3"/>
    <p:sldMasterId id="2147483723" r:id="rId4"/>
    <p:sldMasterId id="2147483735" r:id="rId5"/>
    <p:sldMasterId id="2147483747" r:id="rId6"/>
  </p:sldMasterIdLst>
  <p:notesMasterIdLst>
    <p:notesMasterId r:id="rId20"/>
  </p:notesMasterIdLst>
  <p:sldIdLst>
    <p:sldId id="285" r:id="rId7"/>
    <p:sldId id="286" r:id="rId8"/>
    <p:sldId id="287" r:id="rId9"/>
    <p:sldId id="288" r:id="rId10"/>
    <p:sldId id="289" r:id="rId11"/>
    <p:sldId id="290" r:id="rId12"/>
    <p:sldId id="278" r:id="rId13"/>
    <p:sldId id="281" r:id="rId14"/>
    <p:sldId id="283" r:id="rId15"/>
    <p:sldId id="293" r:id="rId16"/>
    <p:sldId id="284" r:id="rId17"/>
    <p:sldId id="294" r:id="rId18"/>
    <p:sldId id="292" r:id="rId19"/>
  </p:sldIdLst>
  <p:sldSz cx="12192000" cy="6858000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B9"/>
    <a:srgbClr val="FFFF99"/>
    <a:srgbClr val="002060"/>
    <a:srgbClr val="90CD8F"/>
    <a:srgbClr val="B40C60"/>
    <a:srgbClr val="FF9C7D"/>
    <a:srgbClr val="FBD6E7"/>
    <a:srgbClr val="F35757"/>
    <a:srgbClr val="FCFAF8"/>
    <a:srgbClr val="FFE2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3BACD-4D8C-483C-89FD-499E6F39D7E8}" type="datetimeFigureOut">
              <a:rPr lang="en-US" smtClean="0"/>
              <a:t>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D4A55-647B-4C80-AF80-85457DFEC8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0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con </a:t>
            </a:r>
            <a:r>
              <a:rPr lang="en-US" baseline="0" dirty="0" err="1"/>
              <a:t>vật</a:t>
            </a:r>
            <a:r>
              <a:rPr lang="en-US" baseline="0" dirty="0"/>
              <a:t> </a:t>
            </a:r>
            <a:r>
              <a:rPr lang="en-US" baseline="0" dirty="0" err="1"/>
              <a:t>đều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rằng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đúngVậy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cũng</a:t>
            </a:r>
            <a:r>
              <a:rPr lang="en-US" baseline="0" dirty="0"/>
              <a:t> </a:t>
            </a:r>
            <a:r>
              <a:rPr lang="en-US" baseline="0" dirty="0" err="1"/>
              <a:t>phân</a:t>
            </a:r>
            <a:r>
              <a:rPr lang="en-US" baseline="0" dirty="0"/>
              <a:t> </a:t>
            </a:r>
            <a:r>
              <a:rPr lang="en-US" baseline="0" dirty="0" err="1"/>
              <a:t>giải</a:t>
            </a:r>
            <a:r>
              <a:rPr lang="en-US" baseline="0" dirty="0"/>
              <a:t> </a:t>
            </a:r>
            <a:r>
              <a:rPr lang="en-US" baseline="0" dirty="0" err="1"/>
              <a:t>giúp</a:t>
            </a:r>
            <a:r>
              <a:rPr lang="en-US" baseline="0" dirty="0"/>
              <a:t> </a:t>
            </a:r>
            <a:r>
              <a:rPr lang="en-US" baseline="0" dirty="0" err="1"/>
              <a:t>bác</a:t>
            </a:r>
            <a:r>
              <a:rPr lang="en-US" baseline="0" dirty="0"/>
              <a:t> </a:t>
            </a:r>
            <a:r>
              <a:rPr lang="en-US" baseline="0" dirty="0" err="1"/>
              <a:t>Gấu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93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 vào</a:t>
            </a:r>
            <a:r>
              <a:rPr lang="en-US" baseline="0"/>
              <a:t> các con vật để ra đáp án</a:t>
            </a:r>
          </a:p>
          <a:p>
            <a:r>
              <a:rPr lang="en-US" baseline="0"/>
              <a:t>Nếu muốn thêm câu hỏi thì GV nhân đôi các slide lên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01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5D44-29BC-45AD-8F9D-519EEF5619E8}" type="slidenum">
              <a:rPr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>
                <a:defRPr/>
              </a:pPr>
              <a:t>13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9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6" y="626470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5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33" y="1603302"/>
            <a:ext cx="9867487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2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2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3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9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26" y="626470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4" y="618149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5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3" y="641802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33" y="1566374"/>
            <a:ext cx="9867487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31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12" y="562682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3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22" y="503866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8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1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3" y="358810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3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22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5" y="152238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3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22" y="503866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8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1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9" y="1596501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9" y="364707"/>
            <a:ext cx="2069887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6" y="438264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8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3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22" y="5038663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82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7" y="5541517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303" y="3588102"/>
            <a:ext cx="2599447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1" y="1572179"/>
            <a:ext cx="3725448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54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7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82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948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678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6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48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78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5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2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121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61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4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3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9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22" y="5038663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82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7" y="5541517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55" y="1522385"/>
            <a:ext cx="4518031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9435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422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644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6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6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176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29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88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611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44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143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9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5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63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5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7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22" y="5038663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82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20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36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7" y="5541517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400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67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67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839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062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84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60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6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6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02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169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759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586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5988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3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59" y="364707"/>
            <a:ext cx="2069887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8832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59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59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13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104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011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545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6"/>
            <a:ext cx="719454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6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475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26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695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38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2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32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0665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895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9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9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905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205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629635"/>
      </p:ext>
    </p:extLst>
  </p:cSld>
  <p:clrMapOvr>
    <a:masterClrMapping/>
  </p:clrMapOvr>
  <p:transition spd="slow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726381"/>
      </p:ext>
    </p:extLst>
  </p:cSld>
  <p:clrMapOvr>
    <a:masterClrMapping/>
  </p:clrMapOvr>
  <p:transition spd="slow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6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82654018"/>
      </p:ext>
    </p:extLst>
  </p:cSld>
  <p:clrMapOvr>
    <a:masterClrMapping/>
  </p:clrMapOvr>
  <p:transition spd="slow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85403"/>
      </p:ext>
    </p:extLst>
  </p:cSld>
  <p:clrMapOvr>
    <a:masterClrMapping/>
  </p:clrMapOvr>
  <p:transition spd="slow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3174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7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4218518280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53323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6" y="438264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3" y="713679"/>
            <a:ext cx="4681655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3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3" y="2313873"/>
            <a:ext cx="4681655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78167"/>
      </p:ext>
    </p:extLst>
  </p:cSld>
  <p:clrMapOvr>
    <a:masterClrMapping/>
  </p:clrMapOvr>
  <p:transition spd="slow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900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63917"/>
      </p:ext>
    </p:extLst>
  </p:cSld>
  <p:clrMapOvr>
    <a:masterClrMapping/>
  </p:clrMapOvr>
  <p:transition spd="slow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9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9428092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3" y="21954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15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98" y="98942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913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607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4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25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907" y="160332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22" y="1561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15" y="153184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3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34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15" y="22172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31" y="2175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24" y="214572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25" y="28310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39" y="2789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34" y="275960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44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34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49" y="3403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43" y="337348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41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61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43" y="40588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58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51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9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70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51" y="467271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67" y="4630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52" y="46012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79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61" y="52865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75" y="5244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68" y="521512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87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70" y="59004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85" y="5858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79" y="582899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30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75" r:id="rId5"/>
    <p:sldLayoutId id="2147483692" r:id="rId6"/>
    <p:sldLayoutId id="2147483694" r:id="rId7"/>
    <p:sldLayoutId id="2147483693" r:id="rId8"/>
    <p:sldLayoutId id="2147483691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95" r:id="rId15"/>
    <p:sldLayoutId id="2147483696" r:id="rId16"/>
    <p:sldLayoutId id="2147483697" r:id="rId17"/>
    <p:sldLayoutId id="214748369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349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7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595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7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7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8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6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3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2024/10/6</a:t>
            </a:fld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1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6.xml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openxmlformats.org/officeDocument/2006/relationships/image" Target="../media/image7.jpg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2.xml"/><Relationship Id="rId9" Type="http://schemas.microsoft.com/office/2007/relationships/hdphoto" Target="../media/hdphoto3.wdp"/><Relationship Id="rId1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12" Type="http://schemas.microsoft.com/office/2007/relationships/hdphoto" Target="../media/hdphoto6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audio" Target="../media/audio3.wav"/><Relationship Id="rId15" Type="http://schemas.openxmlformats.org/officeDocument/2006/relationships/image" Target="../media/image13.gif"/><Relationship Id="rId10" Type="http://schemas.microsoft.com/office/2007/relationships/hdphoto" Target="../media/hdphoto5.wdp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audio" Target="../media/audio2.wav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3.wav"/><Relationship Id="rId9" Type="http://schemas.microsoft.com/office/2007/relationships/hdphoto" Target="../media/hdphoto5.wdp"/><Relationship Id="rId1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3.xml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5.png"/><Relationship Id="rId11" Type="http://schemas.microsoft.com/office/2007/relationships/hdphoto" Target="../media/hdphoto6.wdp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microsoft.com/office/2007/relationships/hdphoto" Target="../media/hdphoto5.wdp"/><Relationship Id="rId1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147193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7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83127"/>
            <a:ext cx="117855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155" y="701406"/>
            <a:ext cx="70381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50" dirty="0">
                <a:solidFill>
                  <a:schemeClr val="bg1"/>
                </a:solidFill>
                <a:latin typeface="HP001 4 hàng" pitchFamily="34" charset="0"/>
              </a:rPr>
              <a:t>             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giải</a:t>
            </a:r>
            <a:endParaRPr lang="en-US" sz="3000" b="1" dirty="0">
              <a:solidFill>
                <a:schemeClr val="bg1"/>
              </a:solidFill>
              <a:latin typeface="HP001 4 hàng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   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chiếc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thuyền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tất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cả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là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        9 + 4  = 13 (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thuyền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                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Đáp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: 13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thuyền</a:t>
            </a:r>
            <a:endParaRPr lang="en-US" sz="3000" b="1" dirty="0">
              <a:solidFill>
                <a:schemeClr val="bg1"/>
              </a:solidFill>
              <a:latin typeface="HP001 4 hàng" pitchFamily="34" charset="0"/>
            </a:endParaRPr>
          </a:p>
          <a:p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3308490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503216" y="1269608"/>
            <a:ext cx="97087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bạn</a:t>
            </a:r>
            <a:r>
              <a:rPr lang="en-US" sz="2400" dirty="0"/>
              <a:t>,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3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xuống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lúc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xe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192227" y="2705769"/>
            <a:ext cx="36194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: 14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Bớt</a:t>
            </a:r>
            <a:r>
              <a:rPr lang="en-US" sz="2400" dirty="0"/>
              <a:t>     : 3 </a:t>
            </a:r>
            <a:r>
              <a:rPr lang="en-US" sz="2400" dirty="0" err="1"/>
              <a:t>bạn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: …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E1C1519-1497-44E9-AE3A-B864F2B105F4}"/>
              </a:ext>
            </a:extLst>
          </p:cNvPr>
          <p:cNvSpPr/>
          <p:nvPr/>
        </p:nvSpPr>
        <p:spPr>
          <a:xfrm>
            <a:off x="979999" y="1573921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CE4BD7-B909-4F20-B02C-0C655BF6B66D}"/>
              </a:ext>
            </a:extLst>
          </p:cNvPr>
          <p:cNvCxnSpPr>
            <a:cxnSpLocks/>
          </p:cNvCxnSpPr>
          <p:nvPr/>
        </p:nvCxnSpPr>
        <p:spPr>
          <a:xfrm>
            <a:off x="2651179" y="1761834"/>
            <a:ext cx="139435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AAAD8-C7C2-4ED8-9825-8E143D6A4713}"/>
              </a:ext>
            </a:extLst>
          </p:cNvPr>
          <p:cNvCxnSpPr>
            <a:cxnSpLocks/>
          </p:cNvCxnSpPr>
          <p:nvPr/>
        </p:nvCxnSpPr>
        <p:spPr>
          <a:xfrm>
            <a:off x="1625036" y="2300672"/>
            <a:ext cx="344572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CB967-1BC6-4FD4-8A37-87289C316DA1}"/>
              </a:ext>
            </a:extLst>
          </p:cNvPr>
          <p:cNvCxnSpPr>
            <a:cxnSpLocks/>
          </p:cNvCxnSpPr>
          <p:nvPr/>
        </p:nvCxnSpPr>
        <p:spPr>
          <a:xfrm>
            <a:off x="6442375" y="1761834"/>
            <a:ext cx="23968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C6753F0-11C8-4702-B513-5BCB4979D103}"/>
              </a:ext>
            </a:extLst>
          </p:cNvPr>
          <p:cNvCxnSpPr>
            <a:cxnSpLocks/>
          </p:cNvCxnSpPr>
          <p:nvPr/>
        </p:nvCxnSpPr>
        <p:spPr>
          <a:xfrm>
            <a:off x="8995667" y="1761834"/>
            <a:ext cx="208798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ình ảnh Xe Buýt, Trường Học, Xe Buýt, Xe Buýt Của Trường miễn phí tải tập  tin PNG PSDComment và Vector">
            <a:extLst>
              <a:ext uri="{FF2B5EF4-FFF2-40B4-BE49-F238E27FC236}">
                <a16:creationId xmlns:a16="http://schemas.microsoft.com/office/drawing/2014/main" id="{28D9E462-2E74-432B-B85E-78C98E4FFB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b="14577"/>
          <a:stretch/>
        </p:blipFill>
        <p:spPr bwMode="auto">
          <a:xfrm>
            <a:off x="7548788" y="1761856"/>
            <a:ext cx="3785037" cy="26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19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38" y="0"/>
            <a:ext cx="117855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29672" y="789271"/>
            <a:ext cx="724130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        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Bài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giải</a:t>
            </a:r>
            <a:endParaRPr lang="en-US" sz="3000" b="1" dirty="0">
              <a:solidFill>
                <a:schemeClr val="bg1"/>
              </a:solidFill>
              <a:latin typeface="HP001 4 hàng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          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bạn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còn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lại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trên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xe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là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:</a:t>
            </a:r>
          </a:p>
          <a:p>
            <a:pPr lvl="0"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          14 – 3 = 11 (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bạn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)</a:t>
            </a:r>
          </a:p>
          <a:p>
            <a:pPr lvl="0" algn="ctr">
              <a:lnSpc>
                <a:spcPct val="150000"/>
              </a:lnSpc>
            </a:pP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                        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Đáp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số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: 11 </a:t>
            </a:r>
            <a:r>
              <a:rPr lang="en-US" sz="3000" b="1" dirty="0" err="1">
                <a:solidFill>
                  <a:schemeClr val="bg1"/>
                </a:solidFill>
                <a:latin typeface="HP001 4 hàng" pitchFamily="34" charset="0"/>
              </a:rPr>
              <a:t>bạn</a:t>
            </a:r>
            <a:r>
              <a:rPr lang="en-US" sz="3000" b="1" dirty="0">
                <a:solidFill>
                  <a:schemeClr val="bg1"/>
                </a:solidFill>
                <a:latin typeface="HP001 4 hàng" pitchFamily="34" charset="0"/>
              </a:rPr>
              <a:t>.</a:t>
            </a:r>
          </a:p>
          <a:p>
            <a:endParaRPr lang="en-US" sz="3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8502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31" y="179769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5" y="3355985"/>
            <a:ext cx="1835151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3048003" y="1797688"/>
            <a:ext cx="7396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4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4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8329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64022" y="1066832"/>
            <a:ext cx="11060161" cy="120032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30869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87"/>
          <a:stretch/>
        </p:blipFill>
        <p:spPr>
          <a:xfrm>
            <a:off x="3008" y="-2074726"/>
            <a:ext cx="12192000" cy="8932726"/>
          </a:xfrm>
          <a:prstGeom prst="rect">
            <a:avLst/>
          </a:prstGeom>
        </p:spPr>
      </p:pic>
      <p:pic>
        <p:nvPicPr>
          <p:cNvPr id="3080" name="Picture 8" descr="A Creative Cute Cartoon Cat Talking And Speech Bubble Stock Vector -  Illustration of balloon, kawaii: 1531355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50" l="18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92" y="3920160"/>
            <a:ext cx="2945125" cy="293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5118545" y="3505200"/>
            <a:ext cx="3433363" cy="33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5" b="93958" l="1250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643"/>
          <a:stretch/>
        </p:blipFill>
        <p:spPr bwMode="auto">
          <a:xfrm>
            <a:off x="8525347" y="2662498"/>
            <a:ext cx="3666671" cy="337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639" y="4327204"/>
            <a:ext cx="1941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337079" y="0"/>
            <a:ext cx="5724223" cy="1981200"/>
          </a:xfrm>
          <a:prstGeom prst="cloudCallout">
            <a:avLst>
              <a:gd name="adj1" fmla="val -61090"/>
              <a:gd name="adj2" fmla="val 36416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Cuộc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tài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bắt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8525329" y="2901177"/>
            <a:ext cx="2061627" cy="1697666"/>
          </a:xfrm>
          <a:prstGeom prst="wedgeEllipseCallout">
            <a:avLst>
              <a:gd name="adj1" fmla="val 53526"/>
              <a:gd name="adj2" fmla="val 409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09" y="472281"/>
            <a:ext cx="4051799" cy="301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5569569" y="2767748"/>
            <a:ext cx="2651519" cy="1322479"/>
          </a:xfrm>
          <a:prstGeom prst="wedgeEllipseCallout">
            <a:avLst>
              <a:gd name="adj1" fmla="val -12499"/>
              <a:gd name="adj2" fmla="val 6393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sz="2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</p:txBody>
      </p:sp>
      <p:pic>
        <p:nvPicPr>
          <p:cNvPr id="6" name="Tieng-chim-hot-vao-buoi-s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512675" y="1009932"/>
            <a:ext cx="611112" cy="609600"/>
          </a:xfrm>
          <a:prstGeom prst="rect">
            <a:avLst/>
          </a:prstGeom>
        </p:spPr>
      </p:pic>
      <p:pic>
        <p:nvPicPr>
          <p:cNvPr id="3083" name="Picture 11" descr="Top Chirping Bird Stickers for Android &amp;amp; iOS | Gfycat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00" y="472281"/>
            <a:ext cx="1249021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82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6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4506" y="4269466"/>
            <a:ext cx="6194307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16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7813" y="5746270"/>
            <a:ext cx="6194307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338" y="4364984"/>
            <a:ext cx="7273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57" y="5851974"/>
            <a:ext cx="735963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2017" y="2780381"/>
            <a:ext cx="6194307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15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81" y="2892716"/>
            <a:ext cx="735963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09902" y="154551"/>
            <a:ext cx="7333343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6" y="181673"/>
            <a:ext cx="3208337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7386" y="544992"/>
            <a:ext cx="572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 +  9 = 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6610" y="3699002"/>
            <a:ext cx="1716681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9141" y="5357363"/>
            <a:ext cx="1510739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52955" y="2162873"/>
            <a:ext cx="156836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00" y="472281"/>
            <a:ext cx="1249021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22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4506" y="4269462"/>
            <a:ext cx="6194307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4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7813" y="5746270"/>
            <a:ext cx="6194307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57" y="5851970"/>
            <a:ext cx="735963" cy="7075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12017" y="2780377"/>
            <a:ext cx="6194307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17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57" y="4378166"/>
            <a:ext cx="735963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09899" y="154551"/>
            <a:ext cx="7333343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4" y="181673"/>
            <a:ext cx="3208337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7386" y="544992"/>
            <a:ext cx="5727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+ 9 =?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6608" y="3698998"/>
            <a:ext cx="1716681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9141" y="5357359"/>
            <a:ext cx="1510739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52953" y="2162873"/>
            <a:ext cx="156836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00" y="472281"/>
            <a:ext cx="1249021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46" y="2883895"/>
            <a:ext cx="727343" cy="71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9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14506" y="4269456"/>
            <a:ext cx="6194307" cy="92155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vi-VN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>
                <a:solidFill>
                  <a:srgbClr val="F7964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7813" y="5746270"/>
            <a:ext cx="6194307" cy="94512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3212017" y="2780371"/>
            <a:ext cx="6194307" cy="91862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	</a:t>
            </a:r>
            <a:r>
              <a:rPr lang="en-US" sz="4400" dirty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957" y="4378160"/>
            <a:ext cx="735963" cy="707593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>
          <a:xfrm>
            <a:off x="4109895" y="154551"/>
            <a:ext cx="7333343" cy="1981200"/>
          </a:xfrm>
          <a:prstGeom prst="cloudCallout">
            <a:avLst>
              <a:gd name="adj1" fmla="val -59602"/>
              <a:gd name="adj2" fmla="val 12165"/>
            </a:avLst>
          </a:prstGeom>
          <a:solidFill>
            <a:srgbClr val="FFD4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0" y="181673"/>
            <a:ext cx="3208337" cy="238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97386" y="544999"/>
            <a:ext cx="5727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thêm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vở.Hỏi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tất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bao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nhiêu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nhãn</a:t>
            </a:r>
            <a:r>
              <a:rPr lang="en-US" sz="24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r>
              <a:rPr lang="en-US" sz="3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16" name="sóc" descr="Cartoon squirrel animal standing and talking Vector Imag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0093" l="0" r="97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068"/>
          <a:stretch/>
        </p:blipFill>
        <p:spPr bwMode="auto">
          <a:xfrm>
            <a:off x="2566604" y="3698992"/>
            <a:ext cx="1716681" cy="16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cú" descr="Free Talking Owl Cartoon Image｜Charato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708" b="93854" l="38229" r="100000">
                        <a14:foregroundMark x1="60208" y1="43958" x2="71146" y2="43958"/>
                        <a14:foregroundMark x1="74167" y1="40104" x2="63125" y2="40104"/>
                        <a14:foregroundMark x1="54688" y1="41875" x2="76667" y2="45208"/>
                        <a14:foregroundMark x1="75417" y1="40521" x2="58854" y2="40938"/>
                        <a14:foregroundMark x1="58438" y1="40521" x2="75417" y2="42708"/>
                        <a14:foregroundMark x1="73333" y1="36771" x2="71979" y2="46875"/>
                        <a14:foregroundMark x1="13958" y1="24896" x2="24583" y2="29063"/>
                        <a14:foregroundMark x1="34688" y1="17292" x2="34688" y2="32083"/>
                        <a14:foregroundMark x1="30104" y1="13854" x2="30104" y2="31250"/>
                        <a14:foregroundMark x1="24583" y1="18125" x2="27083" y2="35938"/>
                        <a14:foregroundMark x1="15625" y1="31667" x2="22917" y2="41875"/>
                        <a14:foregroundMark x1="42396" y1="30833" x2="37708" y2="39688"/>
                        <a14:foregroundMark x1="43646" y1="21875" x2="46146" y2="38438"/>
                        <a14:foregroundMark x1="38958" y1="17292" x2="45313" y2="39271"/>
                        <a14:foregroundMark x1="14792" y1="37604" x2="41042" y2="46458"/>
                        <a14:foregroundMark x1="25833" y1="16771" x2="6354" y2="30833"/>
                        <a14:backgroundMark x1="50938" y1="34792" x2="43333" y2="480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2" t="28339" b="7643"/>
          <a:stretch/>
        </p:blipFill>
        <p:spPr bwMode="auto">
          <a:xfrm>
            <a:off x="2459141" y="5357353"/>
            <a:ext cx="1510739" cy="150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mèo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27" r="46759"/>
          <a:stretch/>
        </p:blipFill>
        <p:spPr bwMode="auto">
          <a:xfrm>
            <a:off x="2352949" y="2162873"/>
            <a:ext cx="1568361" cy="177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Top Chirping Bird Stickers for Android &amp;amp; iOS | Gfycat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3600" y="472281"/>
            <a:ext cx="1249021" cy="124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43" y="5863053"/>
            <a:ext cx="727343" cy="7115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625" y="2885884"/>
            <a:ext cx="735963" cy="7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30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BBEF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2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54101" y="758961"/>
            <a:ext cx="5460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Giải</a:t>
            </a:r>
            <a:r>
              <a:rPr lang="en-US" sz="2400" b="1" dirty="0"/>
              <a:t> </a:t>
            </a:r>
            <a:r>
              <a:rPr lang="en-US" sz="2400" b="1" dirty="0" err="1"/>
              <a:t>bài</a:t>
            </a:r>
            <a:r>
              <a:rPr lang="en-US" sz="2400" b="1" dirty="0"/>
              <a:t> </a:t>
            </a:r>
            <a:r>
              <a:rPr lang="en-US" sz="2400" b="1" dirty="0" err="1"/>
              <a:t>toán</a:t>
            </a:r>
            <a:r>
              <a:rPr lang="en-US" sz="2400" b="1" dirty="0"/>
              <a:t> </a:t>
            </a:r>
            <a:r>
              <a:rPr lang="en-US" sz="2400" b="1" dirty="0" err="1"/>
              <a:t>về</a:t>
            </a:r>
            <a:r>
              <a:rPr lang="en-US" sz="2400" b="1" dirty="0"/>
              <a:t> </a:t>
            </a:r>
            <a:r>
              <a:rPr lang="en-US" sz="2400" b="1" dirty="0" err="1"/>
              <a:t>bớt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đơn</a:t>
            </a:r>
            <a:r>
              <a:rPr lang="en-US" sz="2400" b="1" dirty="0"/>
              <a:t> </a:t>
            </a:r>
            <a:r>
              <a:rPr lang="en-US" sz="2400" b="1" dirty="0" err="1"/>
              <a:t>vị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64360FB-7615-4065-BD1C-569C3B6D300C}"/>
              </a:ext>
            </a:extLst>
          </p:cNvPr>
          <p:cNvSpPr txBox="1"/>
          <p:nvPr/>
        </p:nvSpPr>
        <p:spPr>
          <a:xfrm>
            <a:off x="1002265" y="1569055"/>
            <a:ext cx="7490571" cy="120032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139700">
              <a:srgbClr val="FFFF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/>
              <a:t>Bài</a:t>
            </a:r>
            <a:r>
              <a:rPr lang="en-US" sz="2400" i="1" dirty="0"/>
              <a:t> </a:t>
            </a:r>
            <a:r>
              <a:rPr lang="en-US" sz="2400" i="1" dirty="0" err="1"/>
              <a:t>toán</a:t>
            </a:r>
            <a:r>
              <a:rPr lang="en-US" sz="2400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10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đậu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,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3 con bay </a:t>
            </a:r>
            <a:r>
              <a:rPr lang="en-US" sz="2400" dirty="0" err="1"/>
              <a:t>đi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cành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0D0A437-1640-45D0-B3C0-1EE472CEFF35}"/>
              </a:ext>
            </a:extLst>
          </p:cNvPr>
          <p:cNvCxnSpPr>
            <a:cxnSpLocks/>
          </p:cNvCxnSpPr>
          <p:nvPr/>
        </p:nvCxnSpPr>
        <p:spPr>
          <a:xfrm>
            <a:off x="2360229" y="2094344"/>
            <a:ext cx="21424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BA7C25C-4919-47AD-8B68-2A8A7335B885}"/>
              </a:ext>
            </a:extLst>
          </p:cNvPr>
          <p:cNvCxnSpPr>
            <a:cxnSpLocks/>
          </p:cNvCxnSpPr>
          <p:nvPr/>
        </p:nvCxnSpPr>
        <p:spPr>
          <a:xfrm>
            <a:off x="7676857" y="2066634"/>
            <a:ext cx="6774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AB9CF685-09D2-4D1A-AA6B-57393AE5A2FA}"/>
              </a:ext>
            </a:extLst>
          </p:cNvPr>
          <p:cNvCxnSpPr>
            <a:cxnSpLocks/>
          </p:cNvCxnSpPr>
          <p:nvPr/>
        </p:nvCxnSpPr>
        <p:spPr>
          <a:xfrm>
            <a:off x="1117156" y="2605471"/>
            <a:ext cx="7809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36C2953-D9B5-4D79-844D-0F12F8220CAC}"/>
              </a:ext>
            </a:extLst>
          </p:cNvPr>
          <p:cNvCxnSpPr>
            <a:cxnSpLocks/>
          </p:cNvCxnSpPr>
          <p:nvPr/>
        </p:nvCxnSpPr>
        <p:spPr>
          <a:xfrm>
            <a:off x="2054529" y="2605471"/>
            <a:ext cx="5622331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3CCDDA47-FFA6-43D1-900D-2A3C405F9829}"/>
              </a:ext>
            </a:extLst>
          </p:cNvPr>
          <p:cNvSpPr txBox="1"/>
          <p:nvPr/>
        </p:nvSpPr>
        <p:spPr>
          <a:xfrm>
            <a:off x="1251651" y="3393468"/>
            <a:ext cx="36194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r>
              <a:rPr lang="en-US" sz="2400" i="1" dirty="0">
                <a:solidFill>
                  <a:srgbClr val="FF000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: 10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Bay </a:t>
            </a:r>
            <a:r>
              <a:rPr lang="en-US" sz="2400" dirty="0" err="1"/>
              <a:t>đi</a:t>
            </a:r>
            <a:r>
              <a:rPr lang="en-US" sz="2400" dirty="0"/>
              <a:t>  : 3 con </a:t>
            </a:r>
            <a:r>
              <a:rPr lang="en-US" sz="2400" dirty="0" err="1"/>
              <a:t>chim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: … con </a:t>
            </a:r>
            <a:r>
              <a:rPr lang="en-US" sz="2400" dirty="0" err="1"/>
              <a:t>chim</a:t>
            </a:r>
            <a:r>
              <a:rPr lang="en-US" sz="24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DA6779-4396-4058-9BA7-CD179217DBDC}"/>
              </a:ext>
            </a:extLst>
          </p:cNvPr>
          <p:cNvSpPr txBox="1"/>
          <p:nvPr/>
        </p:nvSpPr>
        <p:spPr>
          <a:xfrm>
            <a:off x="6104907" y="3422376"/>
            <a:ext cx="3619484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Bài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giải</a:t>
            </a:r>
            <a:endParaRPr lang="en-US" sz="24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/>
              <a:t>Số</a:t>
            </a:r>
            <a:r>
              <a:rPr lang="en-US" sz="2400" dirty="0"/>
              <a:t> con </a:t>
            </a:r>
            <a:r>
              <a:rPr lang="en-US" sz="2400" dirty="0" err="1"/>
              <a:t>chim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400" dirty="0"/>
              <a:t>10 – 3 = 7 (con)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Đáp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: 7 con </a:t>
            </a:r>
            <a:r>
              <a:rPr lang="en-US" sz="2400" dirty="0" err="1"/>
              <a:t>chim</a:t>
            </a:r>
            <a:r>
              <a:rPr lang="en-US" sz="2400" dirty="0"/>
              <a:t>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57BD8EB-41A0-44A6-AD6C-EEA5537DFF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3437" y="1455904"/>
            <a:ext cx="2761163" cy="2176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40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934" y="1393605"/>
            <a:ext cx="99752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có</a:t>
            </a:r>
            <a:r>
              <a:rPr lang="en-US" sz="2800" dirty="0"/>
              <a:t> 15 con, </a:t>
            </a:r>
            <a:r>
              <a:rPr lang="en-US" sz="2800" dirty="0" err="1"/>
              <a:t>mẹ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bán</a:t>
            </a:r>
            <a:r>
              <a:rPr lang="en-US" sz="2800" dirty="0"/>
              <a:t> 5 con. </a:t>
            </a:r>
            <a:r>
              <a:rPr lang="en-US" sz="2800" dirty="0" err="1"/>
              <a:t>Hỏi</a:t>
            </a:r>
            <a:r>
              <a:rPr lang="en-US" sz="2800" dirty="0"/>
              <a:t> </a:t>
            </a:r>
            <a:r>
              <a:rPr lang="en-US" sz="2800" dirty="0" err="1"/>
              <a:t>đàn</a:t>
            </a:r>
            <a:r>
              <a:rPr lang="en-US" sz="2800" dirty="0"/>
              <a:t> </a:t>
            </a:r>
            <a:r>
              <a:rPr lang="en-US" sz="2800" dirty="0" err="1"/>
              <a:t>lợn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An </a:t>
            </a:r>
            <a:r>
              <a:rPr lang="en-US" sz="2800" dirty="0" err="1"/>
              <a:t>còn</a:t>
            </a:r>
            <a:r>
              <a:rPr lang="en-US" sz="2800" dirty="0"/>
              <a:t> </a:t>
            </a:r>
            <a:r>
              <a:rPr lang="en-US" sz="2800" dirty="0" err="1"/>
              <a:t>lại</a:t>
            </a:r>
            <a:r>
              <a:rPr lang="en-US" sz="2800" dirty="0"/>
              <a:t> bao </a:t>
            </a:r>
            <a:r>
              <a:rPr lang="en-US" sz="2800" dirty="0" err="1"/>
              <a:t>nhiêu</a:t>
            </a:r>
            <a:r>
              <a:rPr lang="en-US" sz="2800" dirty="0"/>
              <a:t> con?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44FD08-5287-4B32-9B4D-D13BAD5200AE}"/>
              </a:ext>
            </a:extLst>
          </p:cNvPr>
          <p:cNvGrpSpPr/>
          <p:nvPr/>
        </p:nvGrpSpPr>
        <p:grpSpPr>
          <a:xfrm>
            <a:off x="1902039" y="3523052"/>
            <a:ext cx="3619484" cy="2308324"/>
            <a:chOff x="1570307" y="3518163"/>
            <a:chExt cx="3619484" cy="23083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460A1E-C55B-486C-B031-40B9F27C2A55}"/>
                </a:ext>
              </a:extLst>
            </p:cNvPr>
            <p:cNvSpPr txBox="1"/>
            <p:nvPr/>
          </p:nvSpPr>
          <p:spPr>
            <a:xfrm>
              <a:off x="1570307" y="3518163"/>
              <a:ext cx="3619484" cy="230832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Tóm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tắt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Có</a:t>
              </a:r>
              <a:r>
                <a:rPr lang="en-US" sz="2400" dirty="0"/>
                <a:t>       : 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Bán</a:t>
              </a:r>
              <a:r>
                <a:rPr lang="en-US" sz="2400" dirty="0"/>
                <a:t>     :       con </a:t>
              </a:r>
              <a:r>
                <a:rPr lang="en-US" sz="2400" dirty="0" err="1"/>
                <a:t>lợn</a:t>
              </a:r>
              <a:endParaRPr lang="en-US" sz="2400" dirty="0"/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: … con </a:t>
              </a:r>
              <a:r>
                <a:rPr lang="en-US" sz="2400" dirty="0" err="1"/>
                <a:t>lợn</a:t>
              </a:r>
              <a:r>
                <a:rPr lang="en-US" sz="2400" dirty="0"/>
                <a:t>?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D9CF0B9-C090-4718-9EB0-1D01775E530A}"/>
                </a:ext>
              </a:extLst>
            </p:cNvPr>
            <p:cNvSpPr/>
            <p:nvPr/>
          </p:nvSpPr>
          <p:spPr>
            <a:xfrm>
              <a:off x="2730265" y="415113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49C2697-3754-4756-AC59-2BC17D4D73A6}"/>
                </a:ext>
              </a:extLst>
            </p:cNvPr>
            <p:cNvSpPr/>
            <p:nvPr/>
          </p:nvSpPr>
          <p:spPr>
            <a:xfrm>
              <a:off x="2730265" y="4736359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C1C750-6BC1-45C5-B39B-6B122C881CD0}"/>
              </a:ext>
            </a:extLst>
          </p:cNvPr>
          <p:cNvGrpSpPr/>
          <p:nvPr/>
        </p:nvGrpSpPr>
        <p:grpSpPr>
          <a:xfrm>
            <a:off x="6423575" y="3577899"/>
            <a:ext cx="4161311" cy="2308324"/>
            <a:chOff x="6423561" y="3547071"/>
            <a:chExt cx="4161311" cy="23083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161A3EC-6EFC-40EF-A087-8B36DCE46F0B}"/>
                </a:ext>
              </a:extLst>
            </p:cNvPr>
            <p:cNvSpPr txBox="1"/>
            <p:nvPr/>
          </p:nvSpPr>
          <p:spPr>
            <a:xfrm>
              <a:off x="6423561" y="3547071"/>
              <a:ext cx="4161311" cy="2308324"/>
            </a:xfrm>
            <a:prstGeom prst="rect">
              <a:avLst/>
            </a:prstGeom>
            <a:solidFill>
              <a:srgbClr val="FFFF99"/>
            </a:solidFill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i="1" dirty="0" err="1">
                  <a:solidFill>
                    <a:srgbClr val="FF0000"/>
                  </a:solidFill>
                </a:rPr>
                <a:t>Bài</a:t>
              </a:r>
              <a:r>
                <a:rPr lang="en-US" sz="2400" i="1" dirty="0">
                  <a:solidFill>
                    <a:srgbClr val="FF0000"/>
                  </a:solidFill>
                </a:rPr>
                <a:t> </a:t>
              </a:r>
              <a:r>
                <a:rPr lang="en-US" sz="2400" i="1" dirty="0" err="1">
                  <a:solidFill>
                    <a:srgbClr val="FF0000"/>
                  </a:solidFill>
                </a:rPr>
                <a:t>giải</a:t>
              </a:r>
              <a:endParaRPr lang="en-US" sz="2400" i="1" dirty="0">
                <a:solidFill>
                  <a:srgbClr val="FF0000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Số</a:t>
              </a:r>
              <a:r>
                <a:rPr lang="en-US" sz="2400" dirty="0"/>
                <a:t> con </a:t>
              </a:r>
              <a:r>
                <a:rPr lang="en-US" sz="2400" dirty="0" err="1"/>
                <a:t>lợn</a:t>
              </a:r>
              <a:r>
                <a:rPr lang="en-US" sz="2400" dirty="0"/>
                <a:t> </a:t>
              </a:r>
              <a:r>
                <a:rPr lang="en-US" sz="2400" dirty="0" err="1"/>
                <a:t>còn</a:t>
              </a:r>
              <a:r>
                <a:rPr lang="en-US" sz="2400" dirty="0"/>
                <a:t> </a:t>
              </a:r>
              <a:r>
                <a:rPr lang="en-US" sz="2400" dirty="0" err="1"/>
                <a:t>lại</a:t>
              </a:r>
              <a:r>
                <a:rPr lang="en-US" sz="2400" dirty="0"/>
                <a:t> </a:t>
              </a:r>
              <a:r>
                <a:rPr lang="en-US" sz="2400" dirty="0" err="1"/>
                <a:t>là</a:t>
              </a:r>
              <a:r>
                <a:rPr lang="en-US" sz="2400" dirty="0"/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/>
                <a:t>                              (con)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dirty="0" err="1"/>
                <a:t>Đáp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:       con </a:t>
              </a:r>
              <a:r>
                <a:rPr lang="en-US" sz="2400" dirty="0" err="1"/>
                <a:t>lợn</a:t>
              </a:r>
              <a:r>
                <a:rPr lang="en-US" sz="2400" dirty="0"/>
                <a:t>.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92F2E8-46ED-42E4-9D64-9831A5E935C0}"/>
                </a:ext>
              </a:extLst>
            </p:cNvPr>
            <p:cNvGrpSpPr/>
            <p:nvPr/>
          </p:nvGrpSpPr>
          <p:grpSpPr>
            <a:xfrm>
              <a:off x="7050824" y="4749059"/>
              <a:ext cx="2183912" cy="447085"/>
              <a:chOff x="1970824" y="2659436"/>
              <a:chExt cx="2183912" cy="447085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EB489394-DF0D-4CD7-A5ED-1B915F7DA06D}"/>
                  </a:ext>
                </a:extLst>
              </p:cNvPr>
              <p:cNvSpPr/>
              <p:nvPr/>
            </p:nvSpPr>
            <p:spPr>
              <a:xfrm>
                <a:off x="1970824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0FA0BA89-48CE-4B7B-A3B4-ABA6C2C2C7E6}"/>
                  </a:ext>
                </a:extLst>
              </p:cNvPr>
              <p:cNvSpPr/>
              <p:nvPr/>
            </p:nvSpPr>
            <p:spPr>
              <a:xfrm>
                <a:off x="2844571" y="2659436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D68215E-27DD-491E-9E1F-CC2A48F5BE8F}"/>
                  </a:ext>
                </a:extLst>
              </p:cNvPr>
              <p:cNvSpPr/>
              <p:nvPr/>
            </p:nvSpPr>
            <p:spPr>
              <a:xfrm>
                <a:off x="3718318" y="2670103"/>
                <a:ext cx="436418" cy="43641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4C2A754-2DC0-4A3A-9AD7-B027B005D0E5}"/>
                  </a:ext>
                </a:extLst>
              </p:cNvPr>
              <p:cNvSpPr txBox="1"/>
              <p:nvPr/>
            </p:nvSpPr>
            <p:spPr>
              <a:xfrm>
                <a:off x="2485363" y="2679451"/>
                <a:ext cx="1165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-            =</a:t>
                </a:r>
              </a:p>
            </p:txBody>
          </p:sp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BF9A4CA-D018-4FB4-A832-EC89DE1E19DE}"/>
                </a:ext>
              </a:extLst>
            </p:cNvPr>
            <p:cNvSpPr/>
            <p:nvPr/>
          </p:nvSpPr>
          <p:spPr>
            <a:xfrm>
              <a:off x="8302456" y="5299697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46CA68-E900-4209-8914-30BB43A937BF}"/>
              </a:ext>
            </a:extLst>
          </p:cNvPr>
          <p:cNvCxnSpPr>
            <a:cxnSpLocks/>
          </p:cNvCxnSpPr>
          <p:nvPr/>
        </p:nvCxnSpPr>
        <p:spPr>
          <a:xfrm>
            <a:off x="3380049" y="1949201"/>
            <a:ext cx="16907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47AF040-F4C6-4563-8A6A-494B7462F5B3}"/>
              </a:ext>
            </a:extLst>
          </p:cNvPr>
          <p:cNvCxnSpPr>
            <a:cxnSpLocks/>
          </p:cNvCxnSpPr>
          <p:nvPr/>
        </p:nvCxnSpPr>
        <p:spPr>
          <a:xfrm>
            <a:off x="8079023" y="1949201"/>
            <a:ext cx="2505863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A976FF-87A0-4AD6-BA80-3721181F4FDA}"/>
              </a:ext>
            </a:extLst>
          </p:cNvPr>
          <p:cNvCxnSpPr>
            <a:cxnSpLocks/>
          </p:cNvCxnSpPr>
          <p:nvPr/>
        </p:nvCxnSpPr>
        <p:spPr>
          <a:xfrm>
            <a:off x="5805056" y="1951509"/>
            <a:ext cx="20089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4DBDFCF-81C0-43D2-B79B-171BA9337E7D}"/>
              </a:ext>
            </a:extLst>
          </p:cNvPr>
          <p:cNvSpPr/>
          <p:nvPr/>
        </p:nvSpPr>
        <p:spPr>
          <a:xfrm>
            <a:off x="3062781" y="4736358"/>
            <a:ext cx="43641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B759055-6FF1-404A-9FD9-B0BF9E725A70}"/>
              </a:ext>
            </a:extLst>
          </p:cNvPr>
          <p:cNvSpPr/>
          <p:nvPr/>
        </p:nvSpPr>
        <p:spPr>
          <a:xfrm>
            <a:off x="7928761" y="4784949"/>
            <a:ext cx="43641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FB064FB-36B6-4873-B48B-87225B3CD914}"/>
              </a:ext>
            </a:extLst>
          </p:cNvPr>
          <p:cNvGrpSpPr/>
          <p:nvPr/>
        </p:nvGrpSpPr>
        <p:grpSpPr>
          <a:xfrm>
            <a:off x="8741121" y="4781872"/>
            <a:ext cx="527709" cy="461665"/>
            <a:chOff x="5434634" y="4795817"/>
            <a:chExt cx="527709" cy="46166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88C0F750-4828-4657-9516-4B6A2296A3E4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9100C24-9008-43F6-8394-D74388D78DEB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95B291F-722C-46EB-96B0-3020BAAD3BBC}"/>
              </a:ext>
            </a:extLst>
          </p:cNvPr>
          <p:cNvGrpSpPr/>
          <p:nvPr/>
        </p:nvGrpSpPr>
        <p:grpSpPr>
          <a:xfrm>
            <a:off x="8250430" y="5315973"/>
            <a:ext cx="527709" cy="461665"/>
            <a:chOff x="5434634" y="4795817"/>
            <a:chExt cx="527709" cy="461665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55098D7F-B555-4A21-88A6-0B166299D20C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498CA9F-BEC7-4EA4-9DB9-A75AA85BA101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CB5CDCC-D6D1-42AD-B490-EC743BCE94F6}"/>
              </a:ext>
            </a:extLst>
          </p:cNvPr>
          <p:cNvCxnSpPr>
            <a:cxnSpLocks/>
          </p:cNvCxnSpPr>
          <p:nvPr/>
        </p:nvCxnSpPr>
        <p:spPr>
          <a:xfrm>
            <a:off x="874202" y="2586724"/>
            <a:ext cx="4196577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ình ảnh, hình nền con heo, con lợn dễ thương ngộ nghĩnh | VFO.VN">
            <a:extLst>
              <a:ext uri="{FF2B5EF4-FFF2-40B4-BE49-F238E27FC236}">
                <a16:creationId xmlns:a16="http://schemas.microsoft.com/office/drawing/2014/main" id="{25E7D366-E51E-4DEE-9CFB-1EA92749C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824" y="2162760"/>
            <a:ext cx="1390101" cy="13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AFE3AD42-0F30-426E-A27A-A224BF258946}"/>
              </a:ext>
            </a:extLst>
          </p:cNvPr>
          <p:cNvGrpSpPr/>
          <p:nvPr/>
        </p:nvGrpSpPr>
        <p:grpSpPr>
          <a:xfrm>
            <a:off x="6996477" y="4771146"/>
            <a:ext cx="527709" cy="461665"/>
            <a:chOff x="5434634" y="4795817"/>
            <a:chExt cx="527709" cy="46166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23DF6A14-C331-4F60-8FE9-942CE0B8ED30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7579B25-A6A7-42C1-BAA5-40F528A6D237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A87E552-FF77-477C-9FD5-3490C781641E}"/>
              </a:ext>
            </a:extLst>
          </p:cNvPr>
          <p:cNvGrpSpPr/>
          <p:nvPr/>
        </p:nvGrpSpPr>
        <p:grpSpPr>
          <a:xfrm>
            <a:off x="3003622" y="4146260"/>
            <a:ext cx="527709" cy="461665"/>
            <a:chOff x="5434634" y="4795817"/>
            <a:chExt cx="527709" cy="461665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CE8F61E1-4579-4098-BDCD-8A2D9CC9C6C9}"/>
                </a:ext>
              </a:extLst>
            </p:cNvPr>
            <p:cNvSpPr/>
            <p:nvPr/>
          </p:nvSpPr>
          <p:spPr>
            <a:xfrm>
              <a:off x="5490859" y="4807174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76256B-8DB1-46A2-9027-AA1B3890A7EE}"/>
                </a:ext>
              </a:extLst>
            </p:cNvPr>
            <p:cNvSpPr txBox="1"/>
            <p:nvPr/>
          </p:nvSpPr>
          <p:spPr>
            <a:xfrm>
              <a:off x="5434634" y="4795817"/>
              <a:ext cx="5277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</a:rPr>
                <a:t>15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64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357918-BE7F-4689-AAFF-3029381A9FF2}"/>
              </a:ext>
            </a:extLst>
          </p:cNvPr>
          <p:cNvSpPr txBox="1"/>
          <p:nvPr/>
        </p:nvSpPr>
        <p:spPr>
          <a:xfrm>
            <a:off x="1354502" y="1473345"/>
            <a:ext cx="8614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tóm</a:t>
            </a:r>
            <a:r>
              <a:rPr lang="en-US" sz="2400" dirty="0"/>
              <a:t> </a:t>
            </a:r>
            <a:r>
              <a:rPr lang="en-US" sz="2400" dirty="0" err="1"/>
              <a:t>tắt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ED2F7-EE07-49EA-9C89-7B93D4CAC976}"/>
              </a:ext>
            </a:extLst>
          </p:cNvPr>
          <p:cNvSpPr/>
          <p:nvPr/>
        </p:nvSpPr>
        <p:spPr>
          <a:xfrm>
            <a:off x="782583" y="1411768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31308C-4F1D-41C4-BDF8-B0D03081C775}"/>
              </a:ext>
            </a:extLst>
          </p:cNvPr>
          <p:cNvSpPr txBox="1"/>
          <p:nvPr/>
        </p:nvSpPr>
        <p:spPr>
          <a:xfrm>
            <a:off x="1278587" y="2290000"/>
            <a:ext cx="3619484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err="1">
                <a:solidFill>
                  <a:srgbClr val="FF0000"/>
                </a:solidFill>
              </a:rPr>
              <a:t>Tóm</a:t>
            </a:r>
            <a:r>
              <a:rPr lang="en-US" sz="2400" i="1" dirty="0">
                <a:solidFill>
                  <a:srgbClr val="FF0000"/>
                </a:solidFill>
              </a:rPr>
              <a:t> </a:t>
            </a:r>
            <a:r>
              <a:rPr lang="en-US" sz="2400" i="1" dirty="0" err="1">
                <a:solidFill>
                  <a:srgbClr val="FF0000"/>
                </a:solidFill>
              </a:rPr>
              <a:t>tắt</a:t>
            </a:r>
            <a:endParaRPr lang="en-US" sz="2400" i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         : 9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Thêm</a:t>
            </a:r>
            <a:r>
              <a:rPr lang="en-US" sz="2400" dirty="0"/>
              <a:t>     : 4 </a:t>
            </a:r>
            <a:r>
              <a:rPr lang="en-US" sz="2400" dirty="0" err="1"/>
              <a:t>thuyền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tất</a:t>
            </a:r>
            <a:r>
              <a:rPr lang="en-US" sz="2400" dirty="0"/>
              <a:t> </a:t>
            </a:r>
            <a:r>
              <a:rPr lang="en-US" sz="2400" dirty="0" err="1"/>
              <a:t>cả</a:t>
            </a:r>
            <a:r>
              <a:rPr lang="en-US" sz="2400" dirty="0"/>
              <a:t>: … </a:t>
            </a:r>
            <a:r>
              <a:rPr lang="en-US" sz="2400" dirty="0" err="1"/>
              <a:t>thuyền</a:t>
            </a:r>
            <a:r>
              <a:rPr lang="en-US" sz="24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4B8A9-551E-4B2B-B4C1-73F4E3D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300" y="433892"/>
            <a:ext cx="5214504" cy="29951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480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9.Baitoanvethembotmotsodonvi[20210604121515416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4628</TotalTime>
  <Words>444</Words>
  <Application>Microsoft Office PowerPoint</Application>
  <PresentationFormat>Widescreen</PresentationFormat>
  <Paragraphs>85</Paragraphs>
  <Slides>13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等线</vt:lpstr>
      <vt:lpstr>黑体</vt:lpstr>
      <vt:lpstr>Arial</vt:lpstr>
      <vt:lpstr>Arial-Rounded</vt:lpstr>
      <vt:lpstr>Calibri</vt:lpstr>
      <vt:lpstr>Calibri Light</vt:lpstr>
      <vt:lpstr>HP001 4 hàng</vt:lpstr>
      <vt:lpstr>UTM Cookies</vt:lpstr>
      <vt:lpstr>字魂105号-简雅黑</vt:lpstr>
      <vt:lpstr>Office Theme</vt:lpstr>
      <vt:lpstr>2_Office Theme</vt:lpstr>
      <vt:lpstr>3_Office Theme</vt:lpstr>
      <vt:lpstr>4_Office Theme</vt:lpstr>
      <vt:lpstr>5_Office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100</cp:revision>
  <dcterms:created xsi:type="dcterms:W3CDTF">2021-06-02T01:34:28Z</dcterms:created>
  <dcterms:modified xsi:type="dcterms:W3CDTF">2024-10-06T02:06:52Z</dcterms:modified>
</cp:coreProperties>
</file>