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gif" ContentType="image/gif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  <p:sldMasterId id="2147483688" r:id="rId4"/>
    <p:sldMasterId id="2147483700" r:id="rId5"/>
    <p:sldMasterId id="2147483719" r:id="rId6"/>
    <p:sldMasterId id="2147483740" r:id="rId7"/>
  </p:sldMasterIdLst>
  <p:sldIdLst>
    <p:sldId id="353" r:id="rId8"/>
    <p:sldId id="363" r:id="rId9"/>
    <p:sldId id="356" r:id="rId10"/>
    <p:sldId id="357" r:id="rId11"/>
    <p:sldId id="358" r:id="rId12"/>
    <p:sldId id="359" r:id="rId13"/>
    <p:sldId id="360" r:id="rId14"/>
    <p:sldId id="361" r:id="rId15"/>
    <p:sldId id="362" r:id="rId16"/>
    <p:sldId id="282" r:id="rId17"/>
    <p:sldId id="341" r:id="rId18"/>
    <p:sldId id="342" r:id="rId19"/>
    <p:sldId id="343" r:id="rId20"/>
    <p:sldId id="345" r:id="rId21"/>
    <p:sldId id="346" r:id="rId22"/>
    <p:sldId id="347" r:id="rId23"/>
    <p:sldId id="364" r:id="rId24"/>
    <p:sldId id="365" r:id="rId25"/>
  </p:sldIdLst>
  <p:sldSz cx="12192000" cy="6858000"/>
  <p:notesSz cx="6858000" cy="9144000"/>
  <p:custDataLst>
    <p:tags r:id="rId2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FEEEEE"/>
    <a:srgbClr val="FF0066"/>
    <a:srgbClr val="F0F4D9"/>
    <a:srgbClr val="FFFF99"/>
    <a:srgbClr val="C4BD97"/>
    <a:srgbClr val="9E9D96"/>
    <a:srgbClr val="B9CDE5"/>
    <a:srgbClr val="B7DEE8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gs" Target="tags/tag10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  <a:endParaRPr lang="vi-VN" sz="115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  <a:endParaRPr lang="vi-VN" sz="11500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47" name="Google Shape;2356;p30"/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49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100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oogle Shape;1016;p14"/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oogle Shape;1019;p14"/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Google Shape;1030;p14"/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7" name="Google Shape;1033;p14"/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Google Shape;1034;p14"/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49" name="Google Shape;1035;p14"/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6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8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9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0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2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3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4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5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6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7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8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9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0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1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2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3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4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5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7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9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0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1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2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3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4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5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6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7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8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9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0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1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2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3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4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5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6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7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8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9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0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1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5" name="Google Shape;578;p27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3" name="Google Shape;2356;p30"/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95" name="Google Shape;2358;p3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Google Shape;2360;p3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Google Shape;2361;p3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53" name="Google Shape;447;p27"/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449;p27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450;p27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451;p27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452;p27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453;p27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454;p27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455;p27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456;p27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457;p27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458;p27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459;p27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460;p27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461;p27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462;p27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463;p27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464;p27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465;p27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466;p27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467;p27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468;p27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469;p27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470;p27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471;p27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472;p27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473;p27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474;p27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475;p27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476;p27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477;p27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478;p27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479;p27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480;p27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481;p27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482;p27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89" name="Google Shape;483;p27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484;p27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485;p27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486;p27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487;p27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488;p27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489;p27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490;p27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491;p27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492;p27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493;p27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494;p27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495;p27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Google Shape;496;p27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Google Shape;497;p27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Google Shape;498;p27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Google Shape;499;p27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Google Shape;500;p27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501;p27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502;p27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503;p27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roup 291"/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/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260" name="Google Shape;507;p27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2" name="Google Shape;509;p27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3" name="Google Shape;510;p27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4" name="Google Shape;511;p27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5" name="Google Shape;512;p27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6" name="Google Shape;513;p27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7" name="Google Shape;514;p27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8" name="Google Shape;515;p27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69" name="Google Shape;516;p27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0" name="Google Shape;517;p27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1" name="Google Shape;518;p27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2" name="Google Shape;519;p27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3" name="Google Shape;520;p27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4" name="Google Shape;521;p27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5" name="Google Shape;522;p27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6" name="Google Shape;523;p27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7" name="Google Shape;524;p27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8" name="Google Shape;525;p27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79" name="Google Shape;526;p27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0" name="Google Shape;527;p27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1" name="Google Shape;528;p27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2" name="Google Shape;529;p27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3" name="Google Shape;530;p27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84" name="Google Shape;531;p27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endParaRPr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212" name="Google Shape;532;p27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Google Shape;533;p27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534;p27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535;p27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Google Shape;536;p27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Google Shape;537;p27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538;p27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Google Shape;539;p27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Google Shape;540;p27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Google Shape;541;p27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Google Shape;542;p27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543;p27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Google Shape;544;p27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Google Shape;545;p27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Google Shape;546;p27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Google Shape;547;p27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Google Shape;548;p27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Google Shape;549;p27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Google Shape;550;p27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Google Shape;551;p27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Google Shape;552;p27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Google Shape;553;p27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Google Shape;554;p27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Google Shape;555;p27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Google Shape;556;p27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Google Shape;557;p27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558;p27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559;p27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560;p27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561;p27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562;p27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563;p27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564;p27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565;p27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566;p27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567;p27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568;p27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569;p27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570;p27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51" name="Google Shape;571;p27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52" name="Google Shape;572;p27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Google Shape;574;p27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Google Shape;575;p27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53" name="Google Shape;576;p27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285" name="Google Shape;579;p27"/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Google Shape;581;p27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Google Shape;582;p27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Google Shape;583;p27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Google Shape;584;p27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Google Shape;585;p27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00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02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111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14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7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8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19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22" name="Google Shape;769;p31"/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24" name="Google Shape;771;p3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Google Shape;773;p3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Google Shape;774;p3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Google Shape;775;p3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Google Shape;776;p3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Google Shape;777;p3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Google Shape;778;p3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Google Shape;779;p3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Google Shape;780;p3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Google Shape;781;p3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Google Shape;782;p3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Google Shape;783;p3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Google Shape;784;p3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Google Shape;785;p3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Google Shape;786;p3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Google Shape;787;p3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Google Shape;788;p3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Google Shape;789;p3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Google Shape;790;p3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Google Shape;791;p3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Google Shape;792;p3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Google Shape;793;p3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Google Shape;794;p3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Google Shape;795;p3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Google Shape;796;p3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Google Shape;797;p3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Google Shape;798;p3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Google Shape;799;p3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Google Shape;800;p3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Google Shape;801;p3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Google Shape;802;p3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0" name="Google Shape;803;p3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Google Shape;804;p3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Google Shape;805;p3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Google Shape;806;p3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Google Shape;807;p3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Google Shape;808;p3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Google Shape;809;p3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Google Shape;810;p3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Google Shape;811;p3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Google Shape;812;p3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Google Shape;813;p3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Google Shape;814;p3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Google Shape;815;p3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Google Shape;816;p3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Google Shape;817;p3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Google Shape;818;p3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Google Shape;819;p3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Google Shape;820;p3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Google Shape;821;p3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Google Shape;822;p3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Google Shape;823;p3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Google Shape;824;p3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Google Shape;825;p3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Google Shape;826;p3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Google Shape;827;p3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5" name="Google Shape;828;p3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Google Shape;829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Google Shape;830;p3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Google Shape;831;p3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Google Shape;832;p3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Google Shape;833;p3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Google Shape;834;p3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Google Shape;835;p3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Google Shape;836;p3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Google Shape;837;p3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Google Shape;838;p3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Google Shape;839;p3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Google Shape;840;p3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Google Shape;841;p3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Google Shape;842;p3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843;p3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844;p3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845;p3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846;p3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847;p3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848;p3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849;p3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850;p3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851;p3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852;p3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853;p3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854;p3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855;p3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856;p3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857;p3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858;p3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859;p3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860;p3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861;p3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862;p3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863;p3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864;p3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865;p3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866;p3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867;p3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868;p3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869;p3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870;p3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871;p3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872;p3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873;p3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874;p3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875;p3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876;p3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877;p3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878;p3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879;p3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880;p3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881;p3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36" name="TextBox 235"/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F79646">
                    <a:lumMod val="50000"/>
                  </a:srgbClr>
                </a:solidFill>
                <a:latin typeface="UTM Cookies"/>
              </a:rPr>
              <a:t>KHÁM PHÁ</a:t>
            </a:r>
            <a:endParaRPr lang="vi-VN" sz="11500" dirty="0">
              <a:solidFill>
                <a:srgbClr val="F79646">
                  <a:lumMod val="50000"/>
                </a:srgbClr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236" name="Google Shape;631;p30"/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Google Shape;633;p30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Google Shape;634;p30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Google Shape;635;p30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Google Shape;636;p30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Google Shape;637;p30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Google Shape;638;p30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Google Shape;639;p30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Google Shape;640;p30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Google Shape;641;p30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Google Shape;642;p30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Google Shape;643;p30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Google Shape;644;p30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Google Shape;645;p30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Google Shape;646;p30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Google Shape;647;p30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Google Shape;648;p30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Google Shape;649;p30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Google Shape;650;p30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Google Shape;651;p30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Google Shape;652;p30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Google Shape;653;p30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Google Shape;654;p30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0" name="Google Shape;655;p30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61" name="Google Shape;656;p30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Google Shape;657;p30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Google Shape;658;p30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Google Shape;659;p30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Google Shape;660;p30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Google Shape;661;p30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Google Shape;662;p30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Google Shape;663;p30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Google Shape;664;p30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Google Shape;665;p30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Google Shape;666;p30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Google Shape;667;p30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Google Shape;668;p30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4" name="Google Shape;669;p30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Google Shape;670;p30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Google Shape;671;p30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Google Shape;672;p30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8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0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1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5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6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89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0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92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95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6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97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8" name="TextBox 137"/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UTM Cookies"/>
              </a:rPr>
              <a:t>HOẠT ĐỘNG</a:t>
            </a:r>
            <a:endParaRPr lang="vi-VN" sz="11500" dirty="0">
              <a:solidFill>
                <a:srgbClr val="C0000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7" name="Google Shape;1765;p26"/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 dirty="0">
              <a:solidFill>
                <a:prstClr val="black"/>
              </a:solidFill>
            </a:endParaRPr>
          </a:p>
        </p:txBody>
      </p:sp>
      <p:sp>
        <p:nvSpPr>
          <p:cNvPr id="98" name="Google Shape;1766;p26"/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sp>
        <p:nvSpPr>
          <p:cNvPr id="99" name="Google Shape;1767;p26"/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500">
              <a:solidFill>
                <a:prstClr val="black"/>
              </a:solidFill>
            </a:endParaRPr>
          </a:p>
        </p:txBody>
      </p:sp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24" name="TextBox 223"/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UTM Cookies"/>
              </a:rPr>
              <a:t>LUYỆN TẬP</a:t>
            </a:r>
            <a:endParaRPr lang="vi-VN" sz="11500" dirty="0">
              <a:solidFill>
                <a:srgbClr val="002060"/>
              </a:solidFill>
              <a:latin typeface="UTM Cooki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96" descr="C:\Users\TUAN\Downloads\Luyện tập 1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7" name="Picture 6" descr="Không có mô tả."/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dirty="0">
                <a:solidFill>
                  <a:prstClr val="black"/>
                </a:solidFill>
              </a:endParaRPr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C91A89-E8CE-409F-B6FB-2FE31E2C8F78}" type="datetimeFigureOut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38358B-5F39-41D6-BF65-BC7EA37EC5FC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/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9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0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1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5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3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5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sp>
          <p:nvSpPr>
            <p:cNvPr id="16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/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1083;p14"/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1084;p14"/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1085;p14"/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1086;p14"/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1082;p14"/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1083;p14"/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1084;p14"/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1085;p14"/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1086;p14"/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1082;p14"/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1083;p14"/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1084;p14"/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1085;p14"/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1086;p14"/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1082;p14"/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1083;p14"/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1084;p14"/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1085;p14"/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1086;p14"/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1082;p14"/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1083;p14"/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1084;p14"/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1085;p14"/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1086;p14"/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1082;p14"/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1083;p14"/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1084;p14"/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1085;p14"/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1086;p14"/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1082;p14"/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" name="Google Shape;1083;p14"/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1084;p14"/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1085;p14"/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" name="Google Shape;1086;p14"/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" name="Google Shape;1082;p14"/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" name="Google Shape;1083;p14"/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" name="Google Shape;1084;p14"/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" name="Google Shape;1085;p14"/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1" name="Google Shape;1086;p14"/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2" name="Google Shape;1082;p14"/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3" name="Google Shape;1083;p14"/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1084;p14"/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5" name="Google Shape;1085;p14"/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1086;p14"/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1" Type="http://schemas.openxmlformats.org/officeDocument/2006/relationships/theme" Target="../theme/theme2.xml"/><Relationship Id="rId20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slideLayout" Target="../slideLayouts/slideLayout57.xml"/><Relationship Id="rId7" Type="http://schemas.openxmlformats.org/officeDocument/2006/relationships/slideLayout" Target="../slideLayouts/slideLayout56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18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0.xml"/><Relationship Id="rId21" Type="http://schemas.openxmlformats.org/officeDocument/2006/relationships/theme" Target="../theme/theme5.xml"/><Relationship Id="rId20" Type="http://schemas.openxmlformats.org/officeDocument/2006/relationships/slideLayout" Target="../slideLayouts/slideLayout87.xml"/><Relationship Id="rId2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/>
              <a:t>FeistyForwarders_0968120672</a:t>
            </a:r>
            <a:endParaRPr lang="vi-VN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/>
              <a:t>FeistyForwarders_0968120672</a:t>
            </a:r>
            <a:endParaRPr lang="vi-VN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/>
              <a:t>FeistyForwarders_0968120672</a:t>
            </a:r>
            <a:endParaRPr lang="vi-VN" sz="8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.xml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7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tags" Target="../tags/tag8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9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6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audio" Target="../media/audio4.wav"/><Relationship Id="rId1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9.xml"/><Relationship Id="rId6" Type="http://schemas.openxmlformats.org/officeDocument/2006/relationships/image" Target="../media/image1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7" Type="http://schemas.openxmlformats.org/officeDocument/2006/relationships/audio" Target="../media/audio1.wav"/><Relationship Id="rId6" Type="http://schemas.openxmlformats.org/officeDocument/2006/relationships/image" Target="../media/image11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10.GIF"/><Relationship Id="rId2" Type="http://schemas.openxmlformats.org/officeDocument/2006/relationships/image" Target="../media/image12.GIF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11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audio" Target="../media/audio3.wav"/><Relationship Id="rId7" Type="http://schemas.openxmlformats.org/officeDocument/2006/relationships/audio" Target="../media/audio2.wav"/><Relationship Id="rId6" Type="http://schemas.openxmlformats.org/officeDocument/2006/relationships/image" Target="../media/image11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3.png"/><Relationship Id="rId6" Type="http://schemas.openxmlformats.org/officeDocument/2006/relationships/image" Target="../media/image11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0" Type="http://schemas.openxmlformats.org/officeDocument/2006/relationships/slideLayout" Target="../slideLayouts/slideLayout45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image" Target="../media/image14.png"/><Relationship Id="rId6" Type="http://schemas.openxmlformats.org/officeDocument/2006/relationships/image" Target="../media/image11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0" Type="http://schemas.openxmlformats.org/officeDocument/2006/relationships/slideLayout" Target="../slideLayouts/slideLayout45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tags" Target="../tags/tag2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22219" y="3472042"/>
            <a:ext cx="61134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BÀI 15</a:t>
            </a:r>
            <a:endParaRPr lang="en-US" sz="4800" b="1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US" sz="4800" b="1" dirty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KI - </a:t>
            </a:r>
            <a:r>
              <a:rPr lang="en-US" sz="48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LÔ – GAM</a:t>
            </a:r>
            <a:endParaRPr lang="en-US" sz="4800" b="1" dirty="0" smtClean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  <a:p>
            <a:pPr algn="ctr"/>
            <a:r>
              <a:rPr lang="en-US" sz="44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(</a:t>
            </a:r>
            <a:r>
              <a:rPr lang="en-US" sz="4400" b="1" dirty="0" err="1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tiết</a:t>
            </a:r>
            <a:r>
              <a:rPr lang="en-US" sz="44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 </a:t>
            </a:r>
            <a:r>
              <a:rPr lang="en-US" sz="4400" b="1" dirty="0" smtClean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prstClr val="white"/>
                </a:solidFill>
                <a:latin typeface="UTM Cookies"/>
              </a:rPr>
              <a:t>1) </a:t>
            </a:r>
            <a:endParaRPr lang="en-US" sz="4400" b="1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prstClr val="white"/>
              </a:solidFill>
              <a:latin typeface="UTM Cookie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17764" y="1734453"/>
            <a:ext cx="2234145" cy="1583877"/>
            <a:chOff x="1568392" y="609638"/>
            <a:chExt cx="2190751" cy="1171120"/>
          </a:xfrm>
        </p:grpSpPr>
        <p:grpSp>
          <p:nvGrpSpPr>
            <p:cNvPr id="5" name="Group 4"/>
            <p:cNvGrpSpPr/>
            <p:nvPr/>
          </p:nvGrpSpPr>
          <p:grpSpPr>
            <a:xfrm>
              <a:off x="1568392" y="609638"/>
              <a:ext cx="2190751" cy="1027995"/>
              <a:chOff x="1550048" y="1136894"/>
              <a:chExt cx="1285462" cy="1917072"/>
            </a:xfrm>
          </p:grpSpPr>
          <p:sp>
            <p:nvSpPr>
              <p:cNvPr id="7" name="Rectangle: Top Corners Rounded 1"/>
              <p:cNvSpPr/>
              <p:nvPr/>
            </p:nvSpPr>
            <p:spPr>
              <a:xfrm rot="10800000">
                <a:off x="1550048" y="1225166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/>
              <p:cNvSpPr/>
              <p:nvPr/>
            </p:nvSpPr>
            <p:spPr>
              <a:xfrm rot="10800000">
                <a:off x="1590531" y="1136894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677724" y="703540"/>
              <a:ext cx="1972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UTM Cookies"/>
                </a:rPr>
                <a:t>CHỦ ĐỀ </a:t>
              </a:r>
              <a:endParaRPr lang="en-US" sz="3200" dirty="0" smtClean="0">
                <a:solidFill>
                  <a:srgbClr val="002060"/>
                </a:solidFill>
                <a:latin typeface="UTM Cookies"/>
              </a:endParaRPr>
            </a:p>
            <a:p>
              <a:pPr algn="ctr"/>
              <a:r>
                <a:rPr lang="en-US" sz="3200" dirty="0" smtClean="0">
                  <a:solidFill>
                    <a:srgbClr val="002060"/>
                  </a:solidFill>
                  <a:latin typeface="UTM Cookies"/>
                </a:rPr>
                <a:t>3</a:t>
              </a:r>
              <a:endParaRPr lang="vi-VN" sz="3200" dirty="0">
                <a:solidFill>
                  <a:srgbClr val="002060"/>
                </a:solidFill>
                <a:latin typeface="UTM Cookie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01410" y="1940193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UTM Cookies"/>
              </a:rPr>
              <a:t>LÀM QUEN </a:t>
            </a:r>
            <a:r>
              <a:rPr lang="en-US" sz="3600" b="1" dirty="0" smtClean="0">
                <a:solidFill>
                  <a:srgbClr val="FFFF00"/>
                </a:solidFill>
                <a:latin typeface="UTM Cookies"/>
              </a:rPr>
              <a:t>VỚI</a:t>
            </a:r>
            <a:endParaRPr lang="en-US" sz="3600" b="1" dirty="0" smtClean="0">
              <a:solidFill>
                <a:srgbClr val="FFFF00"/>
              </a:solidFill>
              <a:latin typeface="UTM Cookies"/>
            </a:endParaRPr>
          </a:p>
          <a:p>
            <a:pPr algn="ctr"/>
            <a:r>
              <a:rPr lang="en-US" sz="3600" b="1" dirty="0" smtClean="0">
                <a:solidFill>
                  <a:srgbClr val="FFFF00"/>
                </a:solidFill>
                <a:latin typeface="UTM Cookies"/>
              </a:rPr>
              <a:t>KHỐI </a:t>
            </a:r>
            <a:r>
              <a:rPr lang="en-US" sz="3600" b="1" dirty="0">
                <a:solidFill>
                  <a:srgbClr val="FFFF00"/>
                </a:solidFill>
                <a:latin typeface="UTM Cookies"/>
              </a:rPr>
              <a:t>LƯỢNG, DUNG TÍCH</a:t>
            </a:r>
            <a:endParaRPr lang="vi-VN" sz="3600" b="1" dirty="0">
              <a:solidFill>
                <a:srgbClr val="FFFF00"/>
              </a:solidFill>
              <a:latin typeface="UTM Cookies"/>
            </a:endParaRP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935520" y="434197"/>
            <a:ext cx="985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rgbClr val="000099"/>
                </a:solidFill>
              </a:rPr>
              <a:t>TRƯỜNG TIỂU HỌC TÂN </a:t>
            </a:r>
            <a:r>
              <a:rPr lang="en-US" b="1" dirty="0" smtClean="0">
                <a:solidFill>
                  <a:srgbClr val="000099"/>
                </a:solidFill>
              </a:rPr>
              <a:t>THÀNH</a:t>
            </a:r>
            <a:endParaRPr lang="en-US" b="1" dirty="0" smtClean="0">
              <a:solidFill>
                <a:srgbClr val="000099"/>
              </a:solidFill>
            </a:endParaRPr>
          </a:p>
          <a:p>
            <a:pPr algn="ctr" eaLnBrk="1" hangingPunct="1"/>
            <a:r>
              <a:rPr lang="en-US" b="1" dirty="0" smtClean="0">
                <a:solidFill>
                  <a:srgbClr val="000099"/>
                </a:solidFill>
              </a:rPr>
              <a:t>MÔN TOÁN - LỚP 2</a:t>
            </a:r>
            <a:endParaRPr lang="en-US" b="1" dirty="0">
              <a:solidFill>
                <a:srgbClr val="000099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5769" y="1448503"/>
            <a:ext cx="8094203" cy="3960993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6221947" y="1829409"/>
            <a:ext cx="4652034" cy="4255794"/>
            <a:chOff x="6221947" y="1829409"/>
            <a:chExt cx="4652034" cy="425579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"/>
            <a:srcRect t="31499"/>
            <a:stretch>
              <a:fillRect/>
            </a:stretch>
          </p:blipFill>
          <p:spPr>
            <a:xfrm>
              <a:off x="6240614" y="3172691"/>
              <a:ext cx="4633367" cy="291251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21947" y="1829409"/>
              <a:ext cx="4652034" cy="1818703"/>
            </a:xfrm>
            <a:prstGeom prst="rect">
              <a:avLst/>
            </a:prstGeom>
            <a:solidFill>
              <a:srgbClr val="FEEEE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64217" y="1829409"/>
            <a:ext cx="4546874" cy="4255794"/>
            <a:chOff x="1064217" y="1829409"/>
            <a:chExt cx="4546874" cy="42557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t="42682"/>
            <a:stretch>
              <a:fillRect/>
            </a:stretch>
          </p:blipFill>
          <p:spPr>
            <a:xfrm>
              <a:off x="1064217" y="3648159"/>
              <a:ext cx="4546874" cy="243704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64217" y="1829409"/>
              <a:ext cx="4546874" cy="1818703"/>
            </a:xfrm>
            <a:prstGeom prst="rect">
              <a:avLst/>
            </a:prstGeom>
            <a:solidFill>
              <a:srgbClr val="F0F4D9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  <a:p>
              <a:pPr>
                <a:lnSpc>
                  <a:spcPct val="150000"/>
                </a:lnSpc>
              </a:pPr>
              <a:endParaRPr lang="en-US" sz="26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681119" y="772797"/>
            <a:ext cx="3118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/>
              <a:t>Nặng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r>
              <a:rPr lang="en-US" sz="2400" b="1" dirty="0"/>
              <a:t>, </a:t>
            </a:r>
            <a:r>
              <a:rPr lang="en-US" sz="2400" b="1" dirty="0" err="1"/>
              <a:t>nhẹ</a:t>
            </a:r>
            <a:r>
              <a:rPr lang="en-US" sz="2400" b="1" dirty="0"/>
              <a:t> </a:t>
            </a:r>
            <a:r>
              <a:rPr lang="en-US" sz="2400" b="1" dirty="0" err="1"/>
              <a:t>hơn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064217" y="1829456"/>
            <a:ext cx="4546874" cy="1818703"/>
          </a:xfrm>
          <a:prstGeom prst="rect">
            <a:avLst/>
          </a:prstGeom>
          <a:solidFill>
            <a:srgbClr val="F0F4D9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a)</a:t>
            </a:r>
            <a:endParaRPr lang="en-US" sz="2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.</a:t>
            </a:r>
            <a:endParaRPr lang="en-US" sz="2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rau</a:t>
            </a:r>
            <a:r>
              <a:rPr lang="en-US" sz="2600" dirty="0"/>
              <a:t> </a:t>
            </a:r>
            <a:r>
              <a:rPr lang="en-US" sz="2600" b="1" dirty="0" err="1"/>
              <a:t>nhẹ</a:t>
            </a:r>
            <a:r>
              <a:rPr lang="en-US" sz="2600" b="1" dirty="0"/>
              <a:t> </a:t>
            </a:r>
            <a:r>
              <a:rPr lang="en-US" sz="2600" b="1" dirty="0" err="1"/>
              <a:t>hơn</a:t>
            </a:r>
            <a:r>
              <a:rPr lang="en-US" sz="2600" b="1" dirty="0"/>
              <a:t> </a:t>
            </a:r>
            <a:r>
              <a:rPr lang="en-US" sz="2600" dirty="0" err="1"/>
              <a:t>túi</a:t>
            </a:r>
            <a:r>
              <a:rPr lang="en-US" sz="2600" dirty="0"/>
              <a:t> </a:t>
            </a:r>
            <a:r>
              <a:rPr lang="en-US" sz="2600" dirty="0" err="1"/>
              <a:t>quả</a:t>
            </a:r>
            <a:r>
              <a:rPr lang="en-US" sz="2600" dirty="0"/>
              <a:t>.</a:t>
            </a:r>
            <a:endParaRPr lang="en-US" sz="2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40614" y="1829409"/>
            <a:ext cx="4399677" cy="1818703"/>
          </a:xfrm>
          <a:prstGeom prst="rect">
            <a:avLst/>
          </a:prstGeom>
          <a:solidFill>
            <a:srgbClr val="FEEEE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dirty="0"/>
              <a:t>b)</a:t>
            </a:r>
            <a:endParaRPr lang="en-US" sz="2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dưa</a:t>
            </a:r>
            <a:r>
              <a:rPr lang="en-US" sz="2600" dirty="0"/>
              <a:t> </a:t>
            </a:r>
            <a:r>
              <a:rPr lang="en-US" sz="2600" dirty="0" err="1"/>
              <a:t>hấu</a:t>
            </a:r>
            <a:r>
              <a:rPr lang="en-US" sz="2600" dirty="0"/>
              <a:t> </a:t>
            </a:r>
            <a:r>
              <a:rPr lang="en-US" sz="2600" b="1" dirty="0" err="1"/>
              <a:t>nặng</a:t>
            </a:r>
            <a:r>
              <a:rPr lang="en-US" sz="2600" b="1" dirty="0"/>
              <a:t> </a:t>
            </a:r>
            <a:r>
              <a:rPr lang="en-US" sz="2600" b="1" dirty="0" err="1"/>
              <a:t>bằng</a:t>
            </a:r>
            <a:r>
              <a:rPr lang="en-US" sz="2600" b="1" dirty="0"/>
              <a:t> </a:t>
            </a:r>
            <a:r>
              <a:rPr lang="en-US" sz="2600" dirty="0"/>
              <a:t>2 </a:t>
            </a:r>
            <a:r>
              <a:rPr lang="en-US" sz="2600" dirty="0" err="1"/>
              <a:t>quả</a:t>
            </a:r>
            <a:r>
              <a:rPr lang="en-US" sz="2600" dirty="0"/>
              <a:t> </a:t>
            </a:r>
            <a:r>
              <a:rPr lang="en-US" sz="2600" dirty="0" err="1"/>
              <a:t>bưởi</a:t>
            </a:r>
            <a:r>
              <a:rPr lang="en-US" sz="2600" dirty="0"/>
              <a:t>.</a:t>
            </a:r>
            <a:endParaRPr lang="en-US" sz="2600" dirty="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build="p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252540" y="1167531"/>
            <a:ext cx="5791198" cy="635866"/>
            <a:chOff x="1094511" y="1464900"/>
            <a:chExt cx="5791198" cy="635866"/>
          </a:xfrm>
        </p:grpSpPr>
        <p:sp>
          <p:nvSpPr>
            <p:cNvPr id="2" name="Oval 1"/>
            <p:cNvSpPr/>
            <p:nvPr/>
          </p:nvSpPr>
          <p:spPr>
            <a:xfrm>
              <a:off x="1094511" y="1577546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  <a:endParaRPr lang="en-US" sz="40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617731" y="1464900"/>
              <a:ext cx="5267978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chọn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đúng</a:t>
              </a:r>
              <a:r>
                <a:rPr lang="en-US" sz="2600" dirty="0"/>
                <a:t>.</a:t>
              </a:r>
              <a:endParaRPr lang="en-US" sz="2600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80419" y="2013136"/>
            <a:ext cx="5267978" cy="2368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A.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B.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nhẹ</a:t>
            </a:r>
            <a:r>
              <a:rPr lang="en-US" sz="2600" dirty="0"/>
              <a:t> </a:t>
            </a:r>
            <a:r>
              <a:rPr lang="en-US" sz="2600" dirty="0" err="1"/>
              <a:t>hơn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  <a:endParaRPr lang="en-US" sz="2600" dirty="0"/>
          </a:p>
          <a:p>
            <a:pPr algn="just">
              <a:lnSpc>
                <a:spcPct val="200000"/>
              </a:lnSpc>
            </a:pPr>
            <a:r>
              <a:rPr lang="en-US" sz="2600" dirty="0">
                <a:solidFill>
                  <a:srgbClr val="FF0066"/>
                </a:solidFill>
              </a:rPr>
              <a:t>C. </a:t>
            </a:r>
            <a:r>
              <a:rPr lang="en-US" sz="2600" dirty="0"/>
              <a:t>Con </a:t>
            </a:r>
            <a:r>
              <a:rPr lang="en-US" sz="2600" dirty="0" err="1"/>
              <a:t>gấu</a:t>
            </a:r>
            <a:r>
              <a:rPr lang="en-US" sz="2600" dirty="0"/>
              <a:t> </a:t>
            </a:r>
            <a:r>
              <a:rPr lang="en-US" sz="2600" dirty="0" err="1"/>
              <a:t>nặng</a:t>
            </a:r>
            <a:r>
              <a:rPr lang="en-US" sz="2600" dirty="0"/>
              <a:t> </a:t>
            </a:r>
            <a:r>
              <a:rPr lang="en-US" sz="2600" dirty="0" err="1"/>
              <a:t>bằng</a:t>
            </a:r>
            <a:r>
              <a:rPr lang="en-US" sz="2600" dirty="0"/>
              <a:t> 3 con </a:t>
            </a:r>
            <a:r>
              <a:rPr lang="en-US" sz="2600" dirty="0" err="1"/>
              <a:t>chó</a:t>
            </a:r>
            <a:r>
              <a:rPr lang="en-US" sz="2600" dirty="0"/>
              <a:t>.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6096000" y="2603640"/>
            <a:ext cx="5267977" cy="3086829"/>
            <a:chOff x="6622473" y="3327552"/>
            <a:chExt cx="4636943" cy="2571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668366" y="3327552"/>
              <a:ext cx="4591050" cy="25717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622473" y="3532909"/>
              <a:ext cx="955963" cy="4156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886723" y="2273250"/>
            <a:ext cx="579289" cy="54916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11428" y="301913"/>
            <a:ext cx="9396041" cy="618374"/>
            <a:chOff x="1416228" y="1341004"/>
            <a:chExt cx="9396041" cy="618374"/>
          </a:xfrm>
        </p:grpSpPr>
        <p:sp>
          <p:nvSpPr>
            <p:cNvPr id="2" name="TextBox 1"/>
            <p:cNvSpPr txBox="1"/>
            <p:nvPr/>
          </p:nvSpPr>
          <p:spPr>
            <a:xfrm>
              <a:off x="2019440" y="1341004"/>
              <a:ext cx="8792829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/>
                <a:t>Quan </a:t>
              </a:r>
              <a:r>
                <a:rPr lang="en-US" sz="2600" dirty="0" err="1"/>
                <a:t>sát</a:t>
              </a:r>
              <a:r>
                <a:rPr lang="en-US" sz="2600" dirty="0"/>
                <a:t> </a:t>
              </a:r>
              <a:r>
                <a:rPr lang="en-US" sz="2600" dirty="0" err="1"/>
                <a:t>tranh</a:t>
              </a:r>
              <a:r>
                <a:rPr lang="en-US" sz="2600" dirty="0"/>
                <a:t> </a:t>
              </a:r>
              <a:r>
                <a:rPr lang="en-US" sz="2600" dirty="0" err="1"/>
                <a:t>rồi</a:t>
              </a:r>
              <a:r>
                <a:rPr lang="en-US" sz="2600" dirty="0"/>
                <a:t> </a:t>
              </a:r>
              <a:r>
                <a:rPr lang="en-US" sz="2600" dirty="0" err="1"/>
                <a:t>trả</a:t>
              </a:r>
              <a:r>
                <a:rPr lang="en-US" sz="2600" dirty="0"/>
                <a:t> </a:t>
              </a:r>
              <a:r>
                <a:rPr lang="en-US" sz="2600" dirty="0" err="1"/>
                <a:t>lời</a:t>
              </a:r>
              <a:r>
                <a:rPr lang="en-US" sz="2600" dirty="0"/>
                <a:t> </a:t>
              </a:r>
              <a:r>
                <a:rPr lang="en-US" sz="2600" dirty="0" err="1"/>
                <a:t>câu</a:t>
              </a:r>
              <a:r>
                <a:rPr lang="en-US" sz="2600" dirty="0"/>
                <a:t> </a:t>
              </a:r>
              <a:r>
                <a:rPr lang="en-US" sz="2600" dirty="0" err="1"/>
                <a:t>hỏi</a:t>
              </a:r>
              <a:r>
                <a:rPr lang="en-US" sz="2600" dirty="0"/>
                <a:t>.</a:t>
              </a:r>
              <a:endParaRPr lang="en-US" sz="2600" dirty="0"/>
            </a:p>
          </p:txBody>
        </p:sp>
        <p:sp>
          <p:nvSpPr>
            <p:cNvPr id="3" name="Oval 2"/>
            <p:cNvSpPr/>
            <p:nvPr/>
          </p:nvSpPr>
          <p:spPr>
            <a:xfrm>
              <a:off x="1416228" y="139459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  <a:endParaRPr lang="en-US" sz="4000" b="1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553050" y="984584"/>
            <a:ext cx="3959560" cy="3131127"/>
            <a:chOff x="1373038" y="735584"/>
            <a:chExt cx="5829300" cy="4609673"/>
          </a:xfrm>
        </p:grpSpPr>
        <p:pic>
          <p:nvPicPr>
            <p:cNvPr id="37894" name="Picture 6" descr="Furry Bunny Cartoon HD Stock Images | Shutterstock"/>
            <p:cNvPicPr>
              <a:picLocks noChangeAspect="1" noChangeArrowheads="1"/>
            </p:cNvPicPr>
            <p:nvPr/>
          </p:nvPicPr>
          <p:blipFill rotWithShape="1"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83" t="519" b="6105"/>
            <a:stretch>
              <a:fillRect/>
            </a:stretch>
          </p:blipFill>
          <p:spPr bwMode="auto">
            <a:xfrm>
              <a:off x="5331997" y="735584"/>
              <a:ext cx="1528006" cy="1894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2" name="Picture 4" descr="Funny cat cartoon Sticker • Pixers® - We live to chan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023198" y="2108489"/>
              <a:ext cx="1160319" cy="1417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890" name="Picture 2" descr="Waage - Illustrationen und Vektorgrafiken - iStock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038" y="1706707"/>
              <a:ext cx="5829300" cy="3638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739436" y="1376803"/>
            <a:ext cx="3959560" cy="2738908"/>
            <a:chOff x="6547909" y="2331857"/>
            <a:chExt cx="3959560" cy="2738908"/>
          </a:xfrm>
        </p:grpSpPr>
        <p:grpSp>
          <p:nvGrpSpPr>
            <p:cNvPr id="10" name="Group 9"/>
            <p:cNvGrpSpPr/>
            <p:nvPr/>
          </p:nvGrpSpPr>
          <p:grpSpPr>
            <a:xfrm>
              <a:off x="6547909" y="2331857"/>
              <a:ext cx="3959560" cy="2738908"/>
              <a:chOff x="1464667" y="2108489"/>
              <a:chExt cx="5829300" cy="4032245"/>
            </a:xfrm>
          </p:grpSpPr>
          <p:pic>
            <p:nvPicPr>
              <p:cNvPr id="12" name="Picture 4" descr="Funny cat cartoon Sticker • Pixers® - We live to change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2023198" y="2108489"/>
                <a:ext cx="1160319" cy="1417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" descr="Waage - Illustrationen und Vektorgrafiken - iStock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464667" y="2502184"/>
                <a:ext cx="5829300" cy="36385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7896" name="Picture 8" descr="Do animal dog cat pet illustration cartoon caricature by Luiza98 | Fiver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5" r="19087"/>
            <a:stretch>
              <a:fillRect/>
            </a:stretch>
          </p:blipFill>
          <p:spPr bwMode="auto">
            <a:xfrm>
              <a:off x="9060873" y="2686226"/>
              <a:ext cx="1160146" cy="1148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857373" y="3131686"/>
            <a:ext cx="9310475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hơn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Mèo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chó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thỏ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con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nào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nhẹ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nhất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3004" y="3643167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93003" y="4646636"/>
            <a:ext cx="535114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mèo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hơn</a:t>
            </a:r>
            <a:r>
              <a:rPr lang="en-US" sz="2600" dirty="0">
                <a:solidFill>
                  <a:srgbClr val="FF0000"/>
                </a:solidFill>
              </a:rPr>
              <a:t>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93003" y="5508520"/>
            <a:ext cx="9310475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>
                <a:solidFill>
                  <a:srgbClr val="FF0000"/>
                </a:solidFill>
              </a:rPr>
              <a:t>Con </a:t>
            </a:r>
            <a:r>
              <a:rPr lang="en-US" sz="2600" dirty="0" err="1">
                <a:solidFill>
                  <a:srgbClr val="FF0000"/>
                </a:solidFill>
              </a:rPr>
              <a:t>chó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 Con </a:t>
            </a:r>
            <a:r>
              <a:rPr lang="en-US" sz="2600" dirty="0" err="1">
                <a:solidFill>
                  <a:srgbClr val="FF0000"/>
                </a:solidFill>
              </a:rPr>
              <a:t>thỏ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nhẹ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nhất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640" y="301913"/>
            <a:ext cx="8792829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Quan </a:t>
            </a:r>
            <a:r>
              <a:rPr lang="en-US" sz="2600" dirty="0" err="1"/>
              <a:t>sát</a:t>
            </a:r>
            <a:r>
              <a:rPr lang="en-US" sz="2600" dirty="0"/>
              <a:t> </a:t>
            </a:r>
            <a:r>
              <a:rPr lang="en-US" sz="2600" dirty="0" err="1"/>
              <a:t>tranh</a:t>
            </a:r>
            <a:r>
              <a:rPr lang="en-US" sz="2600" dirty="0"/>
              <a:t> </a:t>
            </a:r>
            <a:r>
              <a:rPr lang="en-US" sz="2600" dirty="0" err="1"/>
              <a:t>rồi</a:t>
            </a:r>
            <a:r>
              <a:rPr lang="en-US" sz="2600" dirty="0"/>
              <a:t> </a:t>
            </a:r>
            <a:r>
              <a:rPr lang="en-US" sz="2600" dirty="0" err="1"/>
              <a:t>trả</a:t>
            </a:r>
            <a:r>
              <a:rPr lang="en-US" sz="2600" dirty="0"/>
              <a:t> </a:t>
            </a:r>
            <a:r>
              <a:rPr lang="en-US" sz="2600" dirty="0" err="1"/>
              <a:t>lời</a:t>
            </a:r>
            <a:r>
              <a:rPr lang="en-US" sz="2600" dirty="0"/>
              <a:t> </a:t>
            </a:r>
            <a:r>
              <a:rPr lang="en-US" sz="2600" dirty="0" err="1"/>
              <a:t>câu</a:t>
            </a:r>
            <a:r>
              <a:rPr lang="en-US" sz="2600" dirty="0"/>
              <a:t> </a:t>
            </a:r>
            <a:r>
              <a:rPr lang="en-US" sz="2600" dirty="0" err="1"/>
              <a:t>hỏi</a:t>
            </a:r>
            <a:r>
              <a:rPr lang="en-US" sz="2600" dirty="0"/>
              <a:t>.</a:t>
            </a:r>
            <a:endParaRPr lang="en-US" sz="2600" dirty="0"/>
          </a:p>
        </p:txBody>
      </p:sp>
      <p:sp>
        <p:nvSpPr>
          <p:cNvPr id="16" name="TextBox 15"/>
          <p:cNvSpPr txBox="1"/>
          <p:nvPr/>
        </p:nvSpPr>
        <p:spPr>
          <a:xfrm>
            <a:off x="2770169" y="3020846"/>
            <a:ext cx="8774131" cy="2919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cam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táo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14350" indent="-514350" algn="just">
              <a:lnSpc>
                <a:spcPct val="250000"/>
              </a:lnSpc>
              <a:buAutoNum type="alphaLcParenR"/>
            </a:pP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bưởi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nặng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bằng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mấy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quả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chanh</a:t>
            </a:r>
            <a:r>
              <a:rPr lang="en-US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  <a:endParaRPr lang="en-US" sz="2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5800" y="3532327"/>
            <a:ext cx="581321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cam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4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5799" y="4535796"/>
            <a:ext cx="5499857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táo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3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05799" y="5397680"/>
            <a:ext cx="8774131" cy="918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600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bưởi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bằng</a:t>
            </a:r>
            <a:r>
              <a:rPr lang="en-US" sz="2600" dirty="0">
                <a:solidFill>
                  <a:srgbClr val="FF0000"/>
                </a:solidFill>
              </a:rPr>
              <a:t> 7 </a:t>
            </a:r>
            <a:r>
              <a:rPr lang="en-US" sz="2600" dirty="0" err="1">
                <a:solidFill>
                  <a:srgbClr val="FF0000"/>
                </a:solidFill>
              </a:rPr>
              <a:t>quả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chanh</a:t>
            </a:r>
            <a:r>
              <a:rPr lang="en-US" sz="2600" dirty="0">
                <a:solidFill>
                  <a:srgbClr val="FF0000"/>
                </a:solidFill>
              </a:rPr>
              <a:t>.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161311" y="363526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373" y="966773"/>
            <a:ext cx="10353675" cy="220027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36" y="328738"/>
            <a:ext cx="10426587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069538" y="3034513"/>
            <a:ext cx="751952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pt-BR" sz="3600" dirty="0">
                <a:solidFill>
                  <a:srgbClr val="0000FF"/>
                </a:solidFill>
              </a:rPr>
              <a:t>Các em chuẩn bị bài </a:t>
            </a:r>
            <a:r>
              <a:rPr lang="pt-BR" sz="3600" dirty="0" smtClean="0">
                <a:solidFill>
                  <a:srgbClr val="0000FF"/>
                </a:solidFill>
              </a:rPr>
              <a:t>sau:</a:t>
            </a:r>
            <a:endParaRPr lang="pt-BR" sz="3600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pt-BR" sz="3600" b="1" dirty="0" smtClean="0">
                <a:solidFill>
                  <a:srgbClr val="0000FF"/>
                </a:solidFill>
              </a:rPr>
              <a:t>Ki – lô – gam</a:t>
            </a:r>
            <a:endParaRPr lang="pt-BR" sz="3600" b="1" dirty="0" smtClean="0">
              <a:solidFill>
                <a:srgbClr val="0000FF"/>
              </a:solidFill>
            </a:endParaRPr>
          </a:p>
          <a:p>
            <a:pPr algn="ctr" eaLnBrk="1" hangingPunct="1"/>
            <a:r>
              <a:rPr lang="pt-BR" sz="3600" i="1" dirty="0" smtClean="0">
                <a:solidFill>
                  <a:srgbClr val="0000FF"/>
                </a:solidFill>
              </a:rPr>
              <a:t>(tiết 2)</a:t>
            </a:r>
            <a:endParaRPr lang="en-US" sz="3600" i="1" dirty="0">
              <a:solidFill>
                <a:srgbClr val="0000FF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4369699" y="1788340"/>
            <a:ext cx="2217218" cy="865848"/>
          </a:xfrm>
          <a:prstGeom prst="wedgeEllipseCallout">
            <a:avLst>
              <a:gd name="adj1" fmla="val -47110"/>
              <a:gd name="adj2" fmla="val 102687"/>
            </a:avLst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1092424" y="186926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DẶN DÒ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6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0" b="1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12" y="38018"/>
            <a:ext cx="10587981" cy="621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3547" y="2368524"/>
            <a:ext cx="4584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KHỞI ĐỘNG</a:t>
            </a:r>
            <a:endParaRPr lang="en-US" sz="5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+ 6 =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+ 5 = 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1415" y="1055370"/>
            <a:ext cx="1936115" cy="1177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B.10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470" y="1055370"/>
            <a:ext cx="2491105" cy="13455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91" y="198255"/>
            <a:ext cx="10632935" cy="608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929317" y="264441"/>
            <a:ext cx="6198500" cy="980660"/>
            <a:chOff x="1523999" y="0"/>
            <a:chExt cx="1285462" cy="1828800"/>
          </a:xfrm>
        </p:grpSpPr>
        <p:sp>
          <p:nvSpPr>
            <p:cNvPr id="7" name="Rectangle: Top Corners Rounded 1"/>
            <p:cNvSpPr/>
            <p:nvPr/>
          </p:nvSpPr>
          <p:spPr>
            <a:xfrm rot="10800000">
              <a:off x="1523999" y="0"/>
              <a:ext cx="1285462" cy="1828800"/>
            </a:xfrm>
            <a:prstGeom prst="round2Same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002060"/>
                </a:solidFill>
              </a:endParaRPr>
            </a:p>
          </p:txBody>
        </p:sp>
        <p:sp>
          <p:nvSpPr>
            <p:cNvPr id="8" name="Rectangle: Top Corners Rounded 2"/>
            <p:cNvSpPr/>
            <p:nvPr/>
          </p:nvSpPr>
          <p:spPr>
            <a:xfrm rot="10800000" flipV="1">
              <a:off x="1540453" y="246291"/>
              <a:ext cx="1248441" cy="1327971"/>
            </a:xfrm>
            <a:prstGeom prst="round2SameRect">
              <a:avLst/>
            </a:prstGeom>
            <a:solidFill>
              <a:schemeClr val="bg1"/>
            </a:solidFill>
            <a:ln>
              <a:solidFill>
                <a:schemeClr val="accent1">
                  <a:lumMod val="75000"/>
                </a:schemeClr>
              </a:solidFill>
              <a:prstDash val="lg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smtClean="0">
                  <a:solidFill>
                    <a:srgbClr val="002060"/>
                  </a:solidFill>
                </a:rPr>
                <a:t>YÊU CẦU CẦN ĐẠT</a:t>
              </a:r>
              <a:endParaRPr lang="vi-VN" sz="40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31101" y="1982549"/>
            <a:ext cx="80677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*</a:t>
            </a:r>
            <a:r>
              <a:rPr lang="en-US" sz="2000" b="1" dirty="0" err="1">
                <a:solidFill>
                  <a:srgbClr val="C00000"/>
                </a:solidFill>
              </a:rPr>
              <a:t>Kiến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thức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kĩ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năng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vi-VN" sz="2000" dirty="0" smtClean="0"/>
              <a:t>-</a:t>
            </a:r>
            <a:r>
              <a:rPr lang="en-US" sz="2000" dirty="0" smtClean="0"/>
              <a:t> </a:t>
            </a:r>
            <a:r>
              <a:rPr lang="vi-VN" sz="2000" dirty="0" smtClean="0"/>
              <a:t>HS </a:t>
            </a:r>
            <a:r>
              <a:rPr lang="vi-VN" sz="2000" dirty="0"/>
              <a:t>bước đầu cảm nhận, nhận biết về nặng hơn, nhẹ hơn, về biểu tượng đơn vị đo khối lượng ki- lô – gam.( kg)</a:t>
            </a:r>
            <a:endParaRPr lang="en-US" sz="2000" dirty="0"/>
          </a:p>
          <a:p>
            <a:r>
              <a:rPr lang="vi-VN" sz="2000" dirty="0" smtClean="0"/>
              <a:t>-</a:t>
            </a:r>
            <a:r>
              <a:rPr lang="en-US" sz="2000" dirty="0" smtClean="0"/>
              <a:t> </a:t>
            </a:r>
            <a:r>
              <a:rPr lang="vi-VN" sz="2000" dirty="0" smtClean="0"/>
              <a:t>Bước </a:t>
            </a:r>
            <a:r>
              <a:rPr lang="vi-VN" sz="2000" dirty="0"/>
              <a:t>đầu so sánh  nặng bằng nhau.</a:t>
            </a:r>
            <a:endParaRPr lang="en-US" sz="2000" dirty="0"/>
          </a:p>
          <a:p>
            <a:r>
              <a:rPr lang="en-US" sz="2000" b="1" dirty="0">
                <a:solidFill>
                  <a:srgbClr val="C00000"/>
                </a:solidFill>
              </a:rPr>
              <a:t>*</a:t>
            </a:r>
            <a:r>
              <a:rPr lang="en-US" sz="2000" b="1" dirty="0" err="1">
                <a:solidFill>
                  <a:srgbClr val="C00000"/>
                </a:solidFill>
              </a:rPr>
              <a:t>Phát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triển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năng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lực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và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phẩm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chất</a:t>
            </a:r>
            <a:r>
              <a:rPr lang="en-US" sz="2000" b="1" dirty="0">
                <a:solidFill>
                  <a:srgbClr val="C00000"/>
                </a:solidFill>
              </a:rPr>
              <a:t>: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en-US" sz="2000" dirty="0" err="1"/>
              <a:t>năng</a:t>
            </a:r>
            <a:r>
              <a:rPr lang="en-US" sz="2000" dirty="0"/>
              <a:t> </a:t>
            </a:r>
            <a:r>
              <a:rPr lang="en-US" sz="2000" dirty="0" err="1"/>
              <a:t>lực</a:t>
            </a:r>
            <a:r>
              <a:rPr lang="en-US" sz="2000" dirty="0"/>
              <a:t> </a:t>
            </a:r>
            <a:r>
              <a:rPr lang="vi-VN" sz="2000" dirty="0"/>
              <a:t>tư duy, lập luận toán học.</a:t>
            </a:r>
            <a:endParaRPr lang="en-US" sz="2000" dirty="0"/>
          </a:p>
          <a:p>
            <a:r>
              <a:rPr lang="en-US" sz="2000" dirty="0"/>
              <a:t>-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triển</a:t>
            </a:r>
            <a:r>
              <a:rPr lang="en-US" sz="2000" dirty="0"/>
              <a:t> </a:t>
            </a:r>
            <a:r>
              <a:rPr lang="vi-VN" sz="2000" dirty="0"/>
              <a:t>năng lực giải quyết vấn đề, năng lực giao tiếp toán học.</a:t>
            </a:r>
            <a:endParaRPr lang="en-US" sz="2000" dirty="0"/>
          </a:p>
          <a:p>
            <a:endParaRPr lang="en-US" sz="2000" dirty="0">
              <a:solidFill>
                <a:prstClr val="black"/>
              </a:solidFill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p="http://schemas.openxmlformats.org/presentationml/2006/main">
  <p:tag name="ARS_RESPONSE_PERSONNUM" val="100"/>
  <p:tag name="ARS_PPT_DBNAME" val="Bai15.Kilogam[20210606165332988].mdb"/>
</p:tagLst>
</file>

<file path=ppt/tags/tag2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1409</Words>
  <Application>WPS Presentation</Application>
  <PresentationFormat>Custom</PresentationFormat>
  <Paragraphs>156</Paragraphs>
  <Slides>18</Slides>
  <Notes>0</Notes>
  <HiddenSlides>0</HiddenSlides>
  <MMClips>6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SimSun</vt:lpstr>
      <vt:lpstr>Wingdings</vt:lpstr>
      <vt:lpstr>Arial</vt:lpstr>
      <vt:lpstr>UTM Cookies</vt:lpstr>
      <vt:lpstr>Segoe Print</vt:lpstr>
      <vt:lpstr>Calibri Light</vt:lpstr>
      <vt:lpstr>Calibri</vt:lpstr>
      <vt:lpstr>Times New Roman</vt:lpstr>
      <vt:lpstr>Microsoft YaHei</vt:lpstr>
      <vt:lpstr>Arial Unicode MS</vt:lpstr>
      <vt:lpstr>Office Theme</vt:lpstr>
      <vt:lpstr>3_Office Theme</vt:lpstr>
      <vt:lpstr>2_Office Theme</vt:lpstr>
      <vt:lpstr>1_Office Theme</vt:lpstr>
      <vt:lpstr>4_Office Theme</vt:lpstr>
      <vt:lpstr>4_Office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428</cp:revision>
  <dcterms:created xsi:type="dcterms:W3CDTF">2021-06-02T01:34:00Z</dcterms:created>
  <dcterms:modified xsi:type="dcterms:W3CDTF">2022-10-25T16:43:03Z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FBB938A8976149B69C4FF392EBDFF43F</vt:lpwstr>
  </property>
  <property fmtid="{D5CDD505-2E9C-101B-9397-08002B2CF9AE}" pid="3" name="KSOProductBuildVer">
    <vt:lpwstr>1033-11.2.0.11341</vt:lpwstr>
  </property>
</Properties>
</file>