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4EF-8C6B-44BC-9390-F4B1AADCEB81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55F-24B0-45D9-B67B-99EC08872D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570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4EF-8C6B-44BC-9390-F4B1AADCEB81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55F-24B0-45D9-B67B-99EC08872D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986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4EF-8C6B-44BC-9390-F4B1AADCEB81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55F-24B0-45D9-B67B-99EC08872D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792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4EF-8C6B-44BC-9390-F4B1AADCEB81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55F-24B0-45D9-B67B-99EC08872D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319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4EF-8C6B-44BC-9390-F4B1AADCEB81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55F-24B0-45D9-B67B-99EC08872D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773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4EF-8C6B-44BC-9390-F4B1AADCEB81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55F-24B0-45D9-B67B-99EC08872D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842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4EF-8C6B-44BC-9390-F4B1AADCEB81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55F-24B0-45D9-B67B-99EC08872D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717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4EF-8C6B-44BC-9390-F4B1AADCEB81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55F-24B0-45D9-B67B-99EC08872D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854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4EF-8C6B-44BC-9390-F4B1AADCEB81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55F-24B0-45D9-B67B-99EC08872D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817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4EF-8C6B-44BC-9390-F4B1AADCEB81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55F-24B0-45D9-B67B-99EC08872D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650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4EF-8C6B-44BC-9390-F4B1AADCEB81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55F-24B0-45D9-B67B-99EC08872D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51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E54EF-8C6B-44BC-9390-F4B1AADCEB81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2655F-24B0-45D9-B67B-99EC08872D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736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0"/>
            <a:ext cx="11906212" cy="653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5" y="609599"/>
            <a:ext cx="11497978" cy="5115339"/>
          </a:xfrm>
        </p:spPr>
      </p:pic>
    </p:spTree>
    <p:extLst>
      <p:ext uri="{BB962C8B-B14F-4D97-AF65-F5344CB8AC3E}">
        <p14:creationId xmlns:p14="http://schemas.microsoft.com/office/powerpoint/2010/main" val="1735266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3" y="206100"/>
            <a:ext cx="12271513" cy="6313970"/>
          </a:xfrm>
        </p:spPr>
      </p:pic>
      <p:sp>
        <p:nvSpPr>
          <p:cNvPr id="5" name="Rectangle 4"/>
          <p:cNvSpPr/>
          <p:nvPr/>
        </p:nvSpPr>
        <p:spPr>
          <a:xfrm>
            <a:off x="609599" y="1624428"/>
            <a:ext cx="2223053" cy="503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t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vi-VN" sz="3600" dirty="0" smtClean="0">
                <a:latin typeface="+mj-lt"/>
              </a:rPr>
              <a:t>ung thu</a:t>
            </a:r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9681" y="1624428"/>
            <a:ext cx="2170045" cy="503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c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h</a:t>
            </a:r>
            <a:r>
              <a:rPr lang="vi-VN" sz="3600" dirty="0" smtClean="0">
                <a:latin typeface="+mj-lt"/>
              </a:rPr>
              <a:t>ung sức</a:t>
            </a:r>
            <a:endParaRPr lang="vi-VN" sz="36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6694" y="1657558"/>
            <a:ext cx="2613992" cy="503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c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h</a:t>
            </a:r>
            <a:r>
              <a:rPr lang="vi-VN" sz="3600" dirty="0" smtClean="0">
                <a:latin typeface="+mj-lt"/>
              </a:rPr>
              <a:t>ong 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ch</a:t>
            </a:r>
            <a:r>
              <a:rPr lang="vi-VN" sz="3600" dirty="0" smtClean="0">
                <a:latin typeface="+mj-lt"/>
              </a:rPr>
              <a:t>óng</a:t>
            </a:r>
            <a:endParaRPr lang="vi-VN" sz="36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44877" y="1657558"/>
            <a:ext cx="2327411" cy="503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t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vi-VN" sz="3600" dirty="0" smtClean="0">
                <a:latin typeface="+mj-lt"/>
              </a:rPr>
              <a:t>ong xanh</a:t>
            </a:r>
            <a:endParaRPr lang="vi-VN" sz="36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1171" y="5777948"/>
            <a:ext cx="2441716" cy="7421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chemeClr val="tx1"/>
                </a:solidFill>
                <a:latin typeface="+mj-lt"/>
              </a:rPr>
              <a:t>ch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uông</a:t>
            </a:r>
            <a:r>
              <a:rPr lang="vi-VN" sz="3600" dirty="0" smtClean="0">
                <a:solidFill>
                  <a:schemeClr val="tx1"/>
                </a:solidFill>
                <a:latin typeface="+mj-lt"/>
              </a:rPr>
              <a:t> gió</a:t>
            </a:r>
            <a:endParaRPr lang="vi-VN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5727" y="5777948"/>
            <a:ext cx="2686882" cy="70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chemeClr val="tx1"/>
                </a:solidFill>
                <a:latin typeface="+mj-lt"/>
              </a:rPr>
              <a:t>ch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uồn</a:t>
            </a:r>
            <a:r>
              <a:rPr lang="vi-VN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ch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uồn</a:t>
            </a:r>
            <a:endParaRPr lang="vi-VN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0686" y="5777948"/>
            <a:ext cx="2686882" cy="70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chemeClr val="tx1"/>
                </a:solidFill>
                <a:latin typeface="+mj-lt"/>
              </a:rPr>
              <a:t>c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uộn</a:t>
            </a:r>
            <a:r>
              <a:rPr lang="vi-VN" sz="3600" dirty="0" smtClean="0">
                <a:solidFill>
                  <a:schemeClr val="tx1"/>
                </a:solidFill>
                <a:latin typeface="+mj-lt"/>
              </a:rPr>
              <a:t> chỉ</a:t>
            </a:r>
            <a:endParaRPr lang="vi-VN"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19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4" y="271801"/>
            <a:ext cx="11441879" cy="3982147"/>
          </a:xfrm>
        </p:spPr>
      </p:pic>
      <p:sp>
        <p:nvSpPr>
          <p:cNvPr id="5" name="Rectangle 4"/>
          <p:cNvSpPr/>
          <p:nvPr/>
        </p:nvSpPr>
        <p:spPr>
          <a:xfrm>
            <a:off x="1571754" y="4381416"/>
            <a:ext cx="9666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+mj-lt"/>
              </a:rPr>
              <a:t>Từ ngữ gọi tên các đồ chơi có trong bức tranh là: thú nhồi bông, búp bê, máy bay, rô-bốt (người máy), ô tô, siêu nhân, quả bóng, cờ cá ngựa, lê-gô, dây để nhảy. </a:t>
            </a: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107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0" y="219351"/>
            <a:ext cx="11388320" cy="5691118"/>
          </a:xfrm>
        </p:spPr>
      </p:pic>
      <p:sp>
        <p:nvSpPr>
          <p:cNvPr id="7" name="Rectangle 6"/>
          <p:cNvSpPr/>
          <p:nvPr/>
        </p:nvSpPr>
        <p:spPr>
          <a:xfrm>
            <a:off x="929307" y="1479860"/>
            <a:ext cx="10424493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5000" dirty="0" smtClean="0">
                <a:solidFill>
                  <a:srgbClr val="000000"/>
                </a:solidFill>
                <a:latin typeface="+mj-lt"/>
              </a:rPr>
              <a:t>   a</a:t>
            </a:r>
            <a:r>
              <a:rPr lang="vi-VN" sz="5000" dirty="0">
                <a:solidFill>
                  <a:srgbClr val="000000"/>
                </a:solidFill>
                <a:latin typeface="+mj-lt"/>
              </a:rPr>
              <a:t>. Chú gấu bông rất mềm mại. </a:t>
            </a:r>
          </a:p>
          <a:p>
            <a:pPr algn="just"/>
            <a:r>
              <a:rPr lang="vi-VN" sz="5000" dirty="0" smtClean="0">
                <a:solidFill>
                  <a:srgbClr val="000000"/>
                </a:solidFill>
                <a:latin typeface="+mj-lt"/>
              </a:rPr>
              <a:t>   </a:t>
            </a:r>
            <a:r>
              <a:rPr lang="vi-VN" sz="4600" dirty="0" smtClean="0">
                <a:solidFill>
                  <a:srgbClr val="000000"/>
                </a:solidFill>
                <a:latin typeface="+mj-lt"/>
              </a:rPr>
              <a:t>b</a:t>
            </a:r>
            <a:r>
              <a:rPr lang="vi-VN" sz="4600" dirty="0">
                <a:solidFill>
                  <a:srgbClr val="000000"/>
                </a:solidFill>
                <a:latin typeface="+mj-lt"/>
              </a:rPr>
              <a:t>. Đồ chơi lê-gô có nhiều màu sắc sặc sỡ. </a:t>
            </a:r>
          </a:p>
          <a:p>
            <a:pPr algn="just"/>
            <a:r>
              <a:rPr lang="vi-VN" sz="5000" dirty="0" smtClean="0">
                <a:solidFill>
                  <a:srgbClr val="000000"/>
                </a:solidFill>
                <a:latin typeface="+mj-lt"/>
              </a:rPr>
              <a:t>   c</a:t>
            </a:r>
            <a:r>
              <a:rPr lang="vi-VN" sz="5000" dirty="0">
                <a:solidFill>
                  <a:srgbClr val="000000"/>
                </a:solidFill>
                <a:latin typeface="+mj-lt"/>
              </a:rPr>
              <a:t>. Bạn búp bê xinh xắn và dễ thương. </a:t>
            </a:r>
            <a:endParaRPr lang="vi-VN" sz="5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38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9661" y="24059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6000" b="1" dirty="0" smtClean="0">
                <a:solidFill>
                  <a:srgbClr val="FF0000"/>
                </a:solidFill>
              </a:rPr>
              <a:t>BÀI 22. TỚ LÀ LÊ-GÔ</a:t>
            </a:r>
            <a:br>
              <a:rPr lang="vi-VN" sz="6000" b="1" dirty="0" smtClean="0">
                <a:solidFill>
                  <a:srgbClr val="FF0000"/>
                </a:solidFill>
              </a:rPr>
            </a:br>
            <a:r>
              <a:rPr lang="vi-VN" sz="6000" b="1" dirty="0" smtClean="0">
                <a:solidFill>
                  <a:srgbClr val="FF0000"/>
                </a:solidFill>
              </a:rPr>
              <a:t>Tiết 5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1" y="638788"/>
            <a:ext cx="11459818" cy="5284933"/>
          </a:xfrm>
        </p:spPr>
      </p:pic>
    </p:spTree>
    <p:extLst>
      <p:ext uri="{BB962C8B-B14F-4D97-AF65-F5344CB8AC3E}">
        <p14:creationId xmlns:p14="http://schemas.microsoft.com/office/powerpoint/2010/main" val="29339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4" y="365125"/>
            <a:ext cx="11323840" cy="5942910"/>
          </a:xfrm>
        </p:spPr>
      </p:pic>
    </p:spTree>
    <p:extLst>
      <p:ext uri="{BB962C8B-B14F-4D97-AF65-F5344CB8AC3E}">
        <p14:creationId xmlns:p14="http://schemas.microsoft.com/office/powerpoint/2010/main" val="1691606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9661" y="24059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6000" b="1" dirty="0" smtClean="0">
                <a:solidFill>
                  <a:srgbClr val="FF0000"/>
                </a:solidFill>
              </a:rPr>
              <a:t>BÀI 22. TỚ LÀ LÊ-GÔ</a:t>
            </a:r>
            <a:br>
              <a:rPr lang="vi-VN" sz="6000" b="1" dirty="0" smtClean="0">
                <a:solidFill>
                  <a:srgbClr val="FF0000"/>
                </a:solidFill>
              </a:rPr>
            </a:br>
            <a:r>
              <a:rPr lang="vi-VN" sz="6000" b="1" dirty="0" smtClean="0">
                <a:solidFill>
                  <a:srgbClr val="FF0000"/>
                </a:solidFill>
              </a:rPr>
              <a:t>Tiết 6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07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7" y="365124"/>
            <a:ext cx="11600905" cy="6048927"/>
          </a:xfrm>
        </p:spPr>
      </p:pic>
    </p:spTree>
    <p:extLst>
      <p:ext uri="{BB962C8B-B14F-4D97-AF65-F5344CB8AC3E}">
        <p14:creationId xmlns:p14="http://schemas.microsoft.com/office/powerpoint/2010/main" val="51007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994"/>
            <a:ext cx="6453809" cy="64245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7906"/>
            <a:ext cx="6211167" cy="60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3" y="633689"/>
            <a:ext cx="11255480" cy="2692607"/>
          </a:xfrm>
        </p:spPr>
      </p:pic>
    </p:spTree>
    <p:extLst>
      <p:ext uri="{BB962C8B-B14F-4D97-AF65-F5344CB8AC3E}">
        <p14:creationId xmlns:p14="http://schemas.microsoft.com/office/powerpoint/2010/main" val="41550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6" y="169103"/>
            <a:ext cx="11484629" cy="6364218"/>
          </a:xfrm>
        </p:spPr>
      </p:pic>
    </p:spTree>
    <p:extLst>
      <p:ext uri="{BB962C8B-B14F-4D97-AF65-F5344CB8AC3E}">
        <p14:creationId xmlns:p14="http://schemas.microsoft.com/office/powerpoint/2010/main" val="22147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704" y="0"/>
            <a:ext cx="1117158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0" dirty="0" smtClean="0">
                <a:solidFill>
                  <a:srgbClr val="000000"/>
                </a:solidFill>
                <a:effectLst/>
                <a:latin typeface="+mj-lt"/>
              </a:rPr>
              <a:t>Câu 1: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vi-VN" sz="3600" b="1" i="0" dirty="0" smtClean="0">
                <a:solidFill>
                  <a:srgbClr val="000000"/>
                </a:solidFill>
                <a:effectLst/>
                <a:latin typeface="+mj-lt"/>
              </a:rPr>
              <a:t>Đồ chơi lê-gô còn được các bạn nhỏ gọi là gì? 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 smtClean="0">
                <a:solidFill>
                  <a:srgbClr val="FF0000"/>
                </a:solidFill>
                <a:effectLst/>
                <a:latin typeface="+mj-lt"/>
              </a:rPr>
              <a:t>Đồ chơi lê-gô còn được các bạn nhỏ gọi là đồ chơi lắp ráp. </a:t>
            </a:r>
          </a:p>
          <a:p>
            <a:pPr algn="just">
              <a:lnSpc>
                <a:spcPct val="150000"/>
              </a:lnSpc>
            </a:pPr>
            <a:r>
              <a:rPr lang="vi-VN" sz="3600" b="1" i="0" dirty="0" smtClean="0">
                <a:solidFill>
                  <a:srgbClr val="000000"/>
                </a:solidFill>
                <a:effectLst/>
                <a:latin typeface="+mj-lt"/>
              </a:rPr>
              <a:t>Câu 2: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vi-VN" sz="3600" b="1" i="0" dirty="0" smtClean="0">
                <a:solidFill>
                  <a:srgbClr val="000000"/>
                </a:solidFill>
                <a:effectLst/>
                <a:latin typeface="+mj-lt"/>
              </a:rPr>
              <a:t>Nêu cách chơi lê-gô. 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 smtClean="0">
                <a:solidFill>
                  <a:srgbClr val="FF0000"/>
                </a:solidFill>
                <a:effectLst/>
                <a:latin typeface="+mj-lt"/>
              </a:rPr>
              <a:t>    Các khối lê-gô được lắp ráp thành các đồ vật rồi lại được tháo rời ra để ghép thành các đồ vật khác. </a:t>
            </a:r>
          </a:p>
          <a:p>
            <a:pPr algn="just">
              <a:lnSpc>
                <a:spcPct val="150000"/>
              </a:lnSpc>
            </a:pPr>
            <a:r>
              <a:rPr lang="vi-VN" sz="3600" b="1" i="0" dirty="0" smtClean="0">
                <a:solidFill>
                  <a:srgbClr val="000000"/>
                </a:solidFill>
                <a:effectLst/>
                <a:latin typeface="+mj-lt"/>
              </a:rPr>
              <a:t>Câu 3: Trò chơi lê-gô đem lại lợi ích gì? 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 smtClean="0">
                <a:solidFill>
                  <a:srgbClr val="FF0000"/>
                </a:solidFill>
                <a:effectLst/>
                <a:latin typeface="+mj-lt"/>
              </a:rPr>
              <a:t>Trò chơi lê-gô giúp cho các bạn nhỏ có trí tưởng tượng phong phú, khả năng sáng tạo và tính kiên nhẫn.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704" y="848139"/>
            <a:ext cx="1170829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215347" y="2610677"/>
            <a:ext cx="11708296" cy="1550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371061" y="4896677"/>
            <a:ext cx="11708296" cy="1742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9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Câu </a:t>
            </a:r>
            <a:r>
              <a:rPr lang="vi-VN" b="1" dirty="0" smtClean="0"/>
              <a:t>4:</a:t>
            </a:r>
            <a:r>
              <a:rPr lang="vi-VN" b="1" dirty="0"/>
              <a:t> Chọn nội dung phù hợp với mỗi đoạn trong bài. </a:t>
            </a:r>
          </a:p>
        </p:txBody>
      </p:sp>
      <p:pic>
        <p:nvPicPr>
          <p:cNvPr id="2050" name="Picture 2" descr="Tớ là lê-gô trang 97, 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58" y="2354537"/>
            <a:ext cx="10485920" cy="40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ớ là lê-gô trang 97,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58" y="2248519"/>
            <a:ext cx="10485920" cy="431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987" y="550827"/>
            <a:ext cx="1120802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4000" b="1" dirty="0">
                <a:latin typeface="+mj-lt"/>
              </a:rPr>
              <a:t>Câu 1 </a:t>
            </a:r>
            <a:r>
              <a:rPr lang="vi-VN" sz="4000" b="1" dirty="0" smtClean="0">
                <a:latin typeface="+mj-lt"/>
              </a:rPr>
              <a:t>:Tìm </a:t>
            </a:r>
            <a:r>
              <a:rPr lang="vi-VN" sz="4000" b="1" dirty="0">
                <a:latin typeface="+mj-lt"/>
              </a:rPr>
              <a:t>từ ngữ chỉ đặc điểm của những khối lê-gô. </a:t>
            </a:r>
          </a:p>
          <a:p>
            <a:pPr marL="0" indent="0">
              <a:buNone/>
            </a:pPr>
            <a:r>
              <a:rPr lang="vi-VN" sz="4000" dirty="0" smtClean="0">
                <a:latin typeface="+mj-lt"/>
              </a:rPr>
              <a:t>    Khối </a:t>
            </a:r>
            <a:r>
              <a:rPr lang="vi-VN" sz="4000" dirty="0">
                <a:latin typeface="+mj-lt"/>
              </a:rPr>
              <a:t>nhỏ, đầy màu sắc, hình viên gạch, hình nhân vật tí hon, hình xinh xắn. </a:t>
            </a:r>
            <a:endParaRPr lang="vi-VN" sz="4000" dirty="0" smtClean="0">
              <a:latin typeface="+mj-lt"/>
            </a:endParaRPr>
          </a:p>
          <a:p>
            <a:pPr marL="0" indent="0">
              <a:buNone/>
            </a:pPr>
            <a:endParaRPr lang="vi-VN" sz="4000" b="1" dirty="0" smtClean="0">
              <a:latin typeface="+mj-lt"/>
            </a:endParaRPr>
          </a:p>
          <a:p>
            <a:pPr marL="0" indent="0">
              <a:buNone/>
            </a:pPr>
            <a:r>
              <a:rPr lang="vi-VN" sz="4000" b="1" dirty="0" smtClean="0">
                <a:latin typeface="+mj-lt"/>
              </a:rPr>
              <a:t>Câu 2:</a:t>
            </a:r>
            <a:r>
              <a:rPr lang="vi-VN" sz="4000" dirty="0">
                <a:latin typeface="+mj-lt"/>
              </a:rPr>
              <a:t> </a:t>
            </a:r>
            <a:r>
              <a:rPr lang="vi-VN" sz="4000" b="1" dirty="0">
                <a:latin typeface="+mj-lt"/>
              </a:rPr>
              <a:t>Đặt một câu với từ ngữ vừa tìm được. </a:t>
            </a:r>
          </a:p>
          <a:p>
            <a:pPr>
              <a:buFontTx/>
              <a:buChar char="-"/>
            </a:pPr>
            <a:r>
              <a:rPr lang="vi-VN" sz="4000" dirty="0" smtClean="0">
                <a:latin typeface="+mj-lt"/>
              </a:rPr>
              <a:t>Em </a:t>
            </a:r>
            <a:r>
              <a:rPr lang="vi-VN" sz="4000" dirty="0">
                <a:latin typeface="+mj-lt"/>
              </a:rPr>
              <a:t>thích những quả bóng bay đầy màu sắc. </a:t>
            </a:r>
            <a:endParaRPr lang="vi-VN" sz="4000" dirty="0" smtClean="0">
              <a:latin typeface="+mj-lt"/>
            </a:endParaRPr>
          </a:p>
          <a:p>
            <a:pPr marL="0" indent="0">
              <a:buNone/>
            </a:pPr>
            <a:r>
              <a:rPr lang="vi-VN" sz="4000" dirty="0" smtClean="0">
                <a:latin typeface="+mj-lt"/>
              </a:rPr>
              <a:t>- </a:t>
            </a:r>
            <a:r>
              <a:rPr lang="vi-VN" sz="4000" dirty="0">
                <a:latin typeface="+mj-lt"/>
              </a:rPr>
              <a:t>Hộp bút của em có nhiều hình nhân vật tí hon. </a:t>
            </a:r>
          </a:p>
          <a:p>
            <a:pPr marL="0" indent="0">
              <a:buNone/>
            </a:pPr>
            <a:r>
              <a:rPr lang="vi-VN" sz="4000" dirty="0">
                <a:latin typeface="+mj-lt"/>
              </a:rPr>
              <a:t>- Bộ xếp hình có nhiều hình xinh xắn.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91986" y="1690688"/>
            <a:ext cx="11527735" cy="1529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332132" y="4360138"/>
            <a:ext cx="11527735" cy="2159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910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61" y="240596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vi-VN" sz="6000" b="1" dirty="0" smtClean="0">
                <a:solidFill>
                  <a:srgbClr val="FF0000"/>
                </a:solidFill>
              </a:rPr>
              <a:t>BÀI 22. TỚ LÀ LÊ-GÔ</a:t>
            </a:r>
            <a:br>
              <a:rPr lang="vi-VN" sz="6000" b="1" dirty="0" smtClean="0">
                <a:solidFill>
                  <a:srgbClr val="FF0000"/>
                </a:solidFill>
              </a:rPr>
            </a:br>
            <a:r>
              <a:rPr lang="vi-VN" sz="6000" b="1" dirty="0" smtClean="0">
                <a:solidFill>
                  <a:srgbClr val="FF0000"/>
                </a:solidFill>
              </a:rPr>
              <a:t>Tiết 3 + 4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2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8" y="365125"/>
            <a:ext cx="11576624" cy="5094771"/>
          </a:xfrm>
        </p:spPr>
      </p:pic>
    </p:spTree>
    <p:extLst>
      <p:ext uri="{BB962C8B-B14F-4D97-AF65-F5344CB8AC3E}">
        <p14:creationId xmlns:p14="http://schemas.microsoft.com/office/powerpoint/2010/main" val="3098839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109</Words>
  <Application>Microsoft Office PowerPoint</Application>
  <PresentationFormat>Widescreen</PresentationFormat>
  <Paragraphs>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4: Chọn nội dung phù hợp với mỗi đoạn trong bài. </vt:lpstr>
      <vt:lpstr>PowerPoint Presentation</vt:lpstr>
      <vt:lpstr>BÀI 22. TỚ LÀ LÊ-GÔ Tiết 3 + 4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fptshop</cp:lastModifiedBy>
  <cp:revision>7</cp:revision>
  <dcterms:created xsi:type="dcterms:W3CDTF">2024-11-26T03:07:04Z</dcterms:created>
  <dcterms:modified xsi:type="dcterms:W3CDTF">2024-11-26T03:39:18Z</dcterms:modified>
</cp:coreProperties>
</file>