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4"/>
  </p:notesMasterIdLst>
  <p:sldIdLst>
    <p:sldId id="259" r:id="rId5"/>
    <p:sldId id="262" r:id="rId6"/>
    <p:sldId id="256" r:id="rId7"/>
    <p:sldId id="267" r:id="rId8"/>
    <p:sldId id="258" r:id="rId9"/>
    <p:sldId id="261" r:id="rId10"/>
    <p:sldId id="367" r:id="rId11"/>
    <p:sldId id="263" r:id="rId12"/>
    <p:sldId id="357" r:id="rId13"/>
    <p:sldId id="368" r:id="rId14"/>
    <p:sldId id="369" r:id="rId15"/>
    <p:sldId id="370" r:id="rId16"/>
    <p:sldId id="265" r:id="rId17"/>
    <p:sldId id="371" r:id="rId18"/>
    <p:sldId id="372" r:id="rId19"/>
    <p:sldId id="373" r:id="rId20"/>
    <p:sldId id="294" r:id="rId21"/>
    <p:sldId id="301" r:id="rId22"/>
    <p:sldId id="266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1988" y="7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9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55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13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40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59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03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3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7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9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44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4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52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3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4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1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5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0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D03CF-FCB3-8E9E-FA93-43B23383C0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-19050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6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4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46.png"/><Relationship Id="rId14" Type="http://schemas.openxmlformats.org/officeDocument/2006/relationships/image" Target="../media/image6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4.sv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0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2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4643B4-FBB8-B54E-9F76-3D690F6F1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460F84-12CC-50C1-705E-584A9CFEC8C9}"/>
              </a:ext>
            </a:extLst>
          </p:cNvPr>
          <p:cNvSpPr/>
          <p:nvPr/>
        </p:nvSpPr>
        <p:spPr>
          <a:xfrm>
            <a:off x="7239000" y="4305300"/>
            <a:ext cx="10004283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vuông, màu đỏ, dùng để treo tường.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09E3CF5-0094-26C2-B06A-DEB454558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543300"/>
            <a:ext cx="3785881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460F84-12CC-50C1-705E-584A9CFEC8C9}"/>
              </a:ext>
            </a:extLst>
          </p:cNvPr>
          <p:cNvSpPr/>
          <p:nvPr/>
        </p:nvSpPr>
        <p:spPr>
          <a:xfrm>
            <a:off x="7239000" y="4305300"/>
            <a:ext cx="100042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E171F-9198-1B35-0622-DCE2EB22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09900"/>
            <a:ext cx="4191000" cy="55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460F84-12CC-50C1-705E-584A9CFEC8C9}"/>
              </a:ext>
            </a:extLst>
          </p:cNvPr>
          <p:cNvSpPr/>
          <p:nvPr/>
        </p:nvSpPr>
        <p:spPr>
          <a:xfrm>
            <a:off x="7239000" y="3543300"/>
            <a:ext cx="10004283" cy="4422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ồng hồ cát, gồm hai bình thủy tinh được kết nối bằng một eo nhỏ ở giữa, chứa vật liệu cát mịn.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570E66-B317-ECCF-A2A7-1CF39D92E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33700"/>
            <a:ext cx="3124200" cy="55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1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6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90800" y="876300"/>
            <a:ext cx="12954000" cy="1905000"/>
            <a:chOff x="0" y="0"/>
            <a:chExt cx="2022212" cy="238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746241B-3C26-E1C4-3082-A85B96061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4671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9560" y="1113804"/>
              <a:ext cx="5628287" cy="503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 kế là quá trình sáng tạo để tạo ra sản phẩm đáp ứng tốt hơn nhu cầu của con người.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34C91-20C2-F01A-3157-3E9204BF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CCB43C-AA4E-D0CA-EA8D-01737569EDB8}"/>
              </a:ext>
            </a:extLst>
          </p:cNvPr>
          <p:cNvGrpSpPr/>
          <p:nvPr/>
        </p:nvGrpSpPr>
        <p:grpSpPr>
          <a:xfrm>
            <a:off x="4724400" y="647700"/>
            <a:ext cx="13106400" cy="30480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5D666EC0-44A4-EC5C-02A0-0CE92C5655DB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C2AA3367-AB38-39AB-25B1-BEC07D6E68A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Freeform 13">
            <a:extLst>
              <a:ext uri="{FF2B5EF4-FFF2-40B4-BE49-F238E27FC236}">
                <a16:creationId xmlns:a16="http://schemas.microsoft.com/office/drawing/2014/main" id="{FCDAC7F1-0AAC-1977-3604-2B52098E3E1D}"/>
              </a:ext>
            </a:extLst>
          </p:cNvPr>
          <p:cNvSpPr/>
          <p:nvPr/>
        </p:nvSpPr>
        <p:spPr>
          <a:xfrm>
            <a:off x="838200" y="3695700"/>
            <a:ext cx="5867400" cy="5996155"/>
          </a:xfrm>
          <a:custGeom>
            <a:avLst/>
            <a:gdLst/>
            <a:ahLst/>
            <a:cxnLst/>
            <a:rect l="l" t="t" r="r" b="b"/>
            <a:pathLst>
              <a:path w="6048000" h="6529555">
                <a:moveTo>
                  <a:pt x="0" y="0"/>
                </a:moveTo>
                <a:lnTo>
                  <a:pt x="6048000" y="0"/>
                </a:lnTo>
                <a:lnTo>
                  <a:pt x="6048000" y="6529554"/>
                </a:lnTo>
                <a:lnTo>
                  <a:pt x="0" y="652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2EA3B2-F489-1A97-9EE7-26DAD2BB3F6F}"/>
              </a:ext>
            </a:extLst>
          </p:cNvPr>
          <p:cNvSpPr/>
          <p:nvPr/>
        </p:nvSpPr>
        <p:spPr>
          <a:xfrm>
            <a:off x="7391400" y="4610100"/>
            <a:ext cx="10004283" cy="3989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 ý: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ghế HS và ghế GV, cốc uống nước và bình nước, bàn HS và bàn GV, thước kẻ HS và thước chỉ bảng của GV,...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7001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8517762"/>
            <a:ext cx="18288000" cy="1769238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8517762"/>
            <a:ext cx="18288000" cy="103233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3633204" y="6170432"/>
            <a:ext cx="4391918" cy="3976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2023678" y="8164109"/>
            <a:ext cx="2234943" cy="1983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50920" y="577402"/>
            <a:ext cx="4807962" cy="3610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273818" y="1028700"/>
            <a:ext cx="1790100" cy="2265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294649"/>
            <a:ext cx="4939692" cy="7064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08618">
            <a:off x="5947417" y="489462"/>
            <a:ext cx="7460093" cy="7669254"/>
          </a:xfrm>
          <a:prstGeom prst="rect">
            <a:avLst/>
          </a:prstGeom>
        </p:spPr>
      </p:pic>
      <p:grpSp>
        <p:nvGrpSpPr>
          <p:cNvPr id="10" name="组合 23">
            <a:extLst>
              <a:ext uri="{FF2B5EF4-FFF2-40B4-BE49-F238E27FC236}">
                <a16:creationId xmlns:a16="http://schemas.microsoft.com/office/drawing/2014/main" id="{DDBE026D-FDE8-11EE-8709-88B69832BF27}"/>
              </a:ext>
            </a:extLst>
          </p:cNvPr>
          <p:cNvGrpSpPr/>
          <p:nvPr/>
        </p:nvGrpSpPr>
        <p:grpSpPr>
          <a:xfrm rot="21358975">
            <a:off x="6730741" y="1923452"/>
            <a:ext cx="10466759" cy="1268081"/>
            <a:chOff x="1149989" y="3194004"/>
            <a:chExt cx="6977839" cy="845387"/>
          </a:xfrm>
        </p:grpSpPr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id="{5301B6D6-4A9C-B3B2-9CD7-8B604532251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9B44A179-736C-4D6E-60FF-5276791F3B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9B0EC4A9-B96E-0809-D5E2-01BAD6AF0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354FFB1C-6470-BC6F-B0C8-DDAEF739A2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EEB9968C-77A7-2F81-C934-DC14AAFF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Freeform 111">
                <a:extLst>
                  <a:ext uri="{FF2B5EF4-FFF2-40B4-BE49-F238E27FC236}">
                    <a16:creationId xmlns:a16="http://schemas.microsoft.com/office/drawing/2014/main" id="{986625CC-5DF1-8007-D283-E70C8FDFB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Freeform 112">
                <a:extLst>
                  <a:ext uri="{FF2B5EF4-FFF2-40B4-BE49-F238E27FC236}">
                    <a16:creationId xmlns:a16="http://schemas.microsoft.com/office/drawing/2014/main" id="{0017BE5F-A685-0364-FC64-585F28803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Freeform 113">
                <a:extLst>
                  <a:ext uri="{FF2B5EF4-FFF2-40B4-BE49-F238E27FC236}">
                    <a16:creationId xmlns:a16="http://schemas.microsoft.com/office/drawing/2014/main" id="{5EC6A85F-A76D-5956-145C-31AA51241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338630C-ED69-1E22-16E2-9930EFAFAFA2}"/>
              </a:ext>
            </a:extLst>
          </p:cNvPr>
          <p:cNvGrpSpPr/>
          <p:nvPr/>
        </p:nvGrpSpPr>
        <p:grpSpPr>
          <a:xfrm rot="21358975">
            <a:off x="6695173" y="3711069"/>
            <a:ext cx="10466759" cy="1268081"/>
            <a:chOff x="1149989" y="3194004"/>
            <a:chExt cx="6977839" cy="845387"/>
          </a:xfrm>
        </p:grpSpPr>
        <p:sp>
          <p:nvSpPr>
            <p:cNvPr id="25" name="文本框 32">
              <a:extLst>
                <a:ext uri="{FF2B5EF4-FFF2-40B4-BE49-F238E27FC236}">
                  <a16:creationId xmlns:a16="http://schemas.microsoft.com/office/drawing/2014/main" id="{0FDF635E-3920-CA7F-1957-12D4FFAABDB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8700628B-3D07-E099-2335-A7342D38B36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id="{0C074C44-536E-8BFB-8A25-AF2C8C989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id="{6B499888-FEEE-AC05-B42C-24FA32AA9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id="{E7D102FE-8F55-B2B1-1E4D-B8ABF1BCF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id="{8AF9A7EA-A7F8-64B1-8877-A474697A6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id="{5EDAC54A-BCBD-D8B1-5C44-DFF5906D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id="{2568268D-A67F-5A08-FC68-74A3C2820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33" name="组合 23">
            <a:extLst>
              <a:ext uri="{FF2B5EF4-FFF2-40B4-BE49-F238E27FC236}">
                <a16:creationId xmlns:a16="http://schemas.microsoft.com/office/drawing/2014/main" id="{B45CF899-30ED-8742-1016-2A325B0045F7}"/>
              </a:ext>
            </a:extLst>
          </p:cNvPr>
          <p:cNvGrpSpPr/>
          <p:nvPr/>
        </p:nvGrpSpPr>
        <p:grpSpPr>
          <a:xfrm rot="21358975">
            <a:off x="6899968" y="5498687"/>
            <a:ext cx="10466759" cy="1268081"/>
            <a:chOff x="1149989" y="3194004"/>
            <a:chExt cx="6977839" cy="845387"/>
          </a:xfrm>
        </p:grpSpPr>
        <p:sp>
          <p:nvSpPr>
            <p:cNvPr id="34" name="文本框 32">
              <a:extLst>
                <a:ext uri="{FF2B5EF4-FFF2-40B4-BE49-F238E27FC236}">
                  <a16:creationId xmlns:a16="http://schemas.microsoft.com/office/drawing/2014/main" id="{D4CE4ECB-1296-75A7-EC4A-09D577AB9B5C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5" name="组合 25">
              <a:extLst>
                <a:ext uri="{FF2B5EF4-FFF2-40B4-BE49-F238E27FC236}">
                  <a16:creationId xmlns:a16="http://schemas.microsoft.com/office/drawing/2014/main" id="{BB7797C3-598D-2A57-9E4D-962A9BFBE79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6" name="Freeform 108">
                <a:extLst>
                  <a:ext uri="{FF2B5EF4-FFF2-40B4-BE49-F238E27FC236}">
                    <a16:creationId xmlns:a16="http://schemas.microsoft.com/office/drawing/2014/main" id="{ECDBB31D-A7EC-444A-F9CA-42D636AAC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109">
                <a:extLst>
                  <a:ext uri="{FF2B5EF4-FFF2-40B4-BE49-F238E27FC236}">
                    <a16:creationId xmlns:a16="http://schemas.microsoft.com/office/drawing/2014/main" id="{0DD6EA5E-6E2E-543D-DCBE-B78E2E6A3C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110">
                <a:extLst>
                  <a:ext uri="{FF2B5EF4-FFF2-40B4-BE49-F238E27FC236}">
                    <a16:creationId xmlns:a16="http://schemas.microsoft.com/office/drawing/2014/main" id="{41ADB30A-E261-F6F0-D139-6A07522E3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111">
                <a:extLst>
                  <a:ext uri="{FF2B5EF4-FFF2-40B4-BE49-F238E27FC236}">
                    <a16:creationId xmlns:a16="http://schemas.microsoft.com/office/drawing/2014/main" id="{E2E3ED03-2F34-8F01-4707-356A4C59C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112">
                <a:extLst>
                  <a:ext uri="{FF2B5EF4-FFF2-40B4-BE49-F238E27FC236}">
                    <a16:creationId xmlns:a16="http://schemas.microsoft.com/office/drawing/2014/main" id="{CDFF91F8-7AA2-2881-DDC6-FA62211F2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113">
                <a:extLst>
                  <a:ext uri="{FF2B5EF4-FFF2-40B4-BE49-F238E27FC236}">
                    <a16:creationId xmlns:a16="http://schemas.microsoft.com/office/drawing/2014/main" id="{3A980A43-C220-3E42-33A4-646D799B5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BF7B134-87E6-ABDA-71C4-9670C6D14F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08" y="1478948"/>
            <a:ext cx="4901609" cy="218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32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4"/>
              </a:lnSpc>
            </a:pPr>
            <a:r>
              <a:rPr lang="en-US" sz="18717" dirty="0">
                <a:solidFill>
                  <a:srgbClr val="E96C07"/>
                </a:solidFill>
                <a:latin typeface="Pagkaki"/>
                <a:ea typeface="Pagkaki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6327" y="2036375"/>
            <a:ext cx="6440570" cy="6453451"/>
            <a:chOff x="0" y="0"/>
            <a:chExt cx="6350000" cy="6362700"/>
          </a:xfrm>
        </p:grpSpPr>
        <p:sp>
          <p:nvSpPr>
            <p:cNvPr id="4" name="Freeform 4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2"/>
              <a:stretch>
                <a:fillRect r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823285">
            <a:off x="1409676" y="5732570"/>
            <a:ext cx="1514801" cy="3394513"/>
          </a:xfrm>
          <a:custGeom>
            <a:avLst/>
            <a:gdLst/>
            <a:ahLst/>
            <a:cxnLst/>
            <a:rect l="l" t="t" r="r" b="b"/>
            <a:pathLst>
              <a:path w="1514801" h="3394513">
                <a:moveTo>
                  <a:pt x="0" y="0"/>
                </a:moveTo>
                <a:lnTo>
                  <a:pt x="1514801" y="0"/>
                </a:lnTo>
                <a:lnTo>
                  <a:pt x="1514801" y="3394512"/>
                </a:lnTo>
                <a:lnTo>
                  <a:pt x="0" y="339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82047">
            <a:off x="-100967" y="-92803"/>
            <a:ext cx="2486025" cy="4114800"/>
          </a:xfrm>
          <a:custGeom>
            <a:avLst/>
            <a:gdLst/>
            <a:ahLst/>
            <a:cxnLst/>
            <a:rect l="l" t="t" r="r" b="b"/>
            <a:pathLst>
              <a:path w="2486025" h="4114800">
                <a:moveTo>
                  <a:pt x="0" y="0"/>
                </a:moveTo>
                <a:lnTo>
                  <a:pt x="2486025" y="0"/>
                </a:lnTo>
                <a:lnTo>
                  <a:pt x="24860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4CF3BC-A2F3-420E-2718-7BBF5F1D45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342900"/>
            <a:ext cx="10418967" cy="16765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56CE29-5756-603D-1E12-FD6CED1E4711}"/>
              </a:ext>
            </a:extLst>
          </p:cNvPr>
          <p:cNvSpPr/>
          <p:nvPr/>
        </p:nvSpPr>
        <p:spPr>
          <a:xfrm>
            <a:off x="8610600" y="2628900"/>
            <a:ext cx="8839200" cy="7330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Hãy vẽ 1 bức tranh gồm có các hình sau: một hình vuông, một hình tam giác, một hình chữ nhật, hình tròn, sáu đường thẳng.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Sau 3 phút, HS đi tìm những bạn có bức tranh giống ý tưởng của mình và đứng thành nhóm.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ại diện các nhóm mô tả về ý tưởng bức tranh của nhóm mình.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24383B-6868-BE21-02C5-47B0AAB1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AEE50C-84E5-1484-D4A3-E85CEF06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0F7D5F-A7F0-548D-29B8-828C1CFF6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3A161-AB09-19A0-0470-75A170A0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:a16="http://schemas.microsoft.com/office/drawing/2014/main" id="{21909817-3CB9-06A6-DD0C-4E4022B23807}"/>
              </a:ext>
            </a:extLst>
          </p:cNvPr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FCF99DD3-D622-F9EC-AAC8-CE16603FD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7448AF-1AAE-20C8-8ED8-DEC6E5E0C62D}"/>
              </a:ext>
            </a:extLst>
          </p:cNvPr>
          <p:cNvSpPr txBox="1"/>
          <p:nvPr/>
        </p:nvSpPr>
        <p:spPr>
          <a:xfrm>
            <a:off x="3505200" y="2476500"/>
            <a:ext cx="1059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1. THIẾT KẾ TRONG CUỘC SỐNG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0503A4F-5A0F-27A6-40E3-47D006C2B8BA}"/>
              </a:ext>
            </a:extLst>
          </p:cNvPr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4568B2B-61EB-C4DC-244A-B9FE7621A98A}"/>
              </a:ext>
            </a:extLst>
          </p:cNvPr>
          <p:cNvSpPr txBox="1"/>
          <p:nvPr/>
        </p:nvSpPr>
        <p:spPr>
          <a:xfrm>
            <a:off x="1295400" y="-342900"/>
            <a:ext cx="1592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ghép thẻ tên hoạt động với hình mô tả hoạt động ở Hình 1 cho phù hợp. Hoạt động nào được thực hiện đầu tiên để tạo ra sản phẩm công nghệ?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CC8F26C-5734-A4E9-DCB4-36816DB79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247900"/>
            <a:ext cx="8115300" cy="7484110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7625454-1A01-4010-00E6-57E67E247674}"/>
              </a:ext>
            </a:extLst>
          </p:cNvPr>
          <p:cNvSpPr/>
          <p:nvPr/>
        </p:nvSpPr>
        <p:spPr>
          <a:xfrm>
            <a:off x="1905000" y="2476500"/>
            <a:ext cx="464820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D3D1AC3-CEA3-B6E9-A55F-5CEF7FCB68B5}"/>
              </a:ext>
            </a:extLst>
          </p:cNvPr>
          <p:cNvSpPr/>
          <p:nvPr/>
        </p:nvSpPr>
        <p:spPr>
          <a:xfrm>
            <a:off x="2667000" y="4305300"/>
            <a:ext cx="3429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FD6B7D0-BC3C-AB00-6324-7980F5178FDC}"/>
              </a:ext>
            </a:extLst>
          </p:cNvPr>
          <p:cNvSpPr/>
          <p:nvPr/>
        </p:nvSpPr>
        <p:spPr>
          <a:xfrm>
            <a:off x="1981200" y="6134100"/>
            <a:ext cx="4648200" cy="1219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0EF14F6-50B1-A643-3463-B2FEC0ADDE38}"/>
              </a:ext>
            </a:extLst>
          </p:cNvPr>
          <p:cNvSpPr/>
          <p:nvPr/>
        </p:nvSpPr>
        <p:spPr>
          <a:xfrm>
            <a:off x="2514600" y="8343900"/>
            <a:ext cx="32766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63125 0.592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9792 0.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1875 -0.133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37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0209 -0.35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38942" y="861166"/>
              <a:ext cx="5628287" cy="548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tạo ra sản phẩm công nghệ cần phải bắt đầu từ việc thiết kế sản phẩm. </a:t>
              </a:r>
              <a:endParaRPr lang="en-GB" sz="8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3526246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FFCE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1ED3F87-BD5A-7709-0E16-5028EB083F2E}"/>
              </a:ext>
            </a:extLst>
          </p:cNvPr>
          <p:cNvSpPr txBox="1"/>
          <p:nvPr/>
        </p:nvSpPr>
        <p:spPr>
          <a:xfrm>
            <a:off x="609600" y="419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AC672C9-E414-E3C6-D190-E1816194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005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460F84-12CC-50C1-705E-584A9CFEC8C9}"/>
              </a:ext>
            </a:extLst>
          </p:cNvPr>
          <p:cNvSpPr/>
          <p:nvPr/>
        </p:nvSpPr>
        <p:spPr>
          <a:xfrm>
            <a:off x="7620000" y="4152900"/>
            <a:ext cx="96994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tròn, thiết kế chuông và búa gõ mang tiếng chuông báo thức, màu xanh da trời.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E884EE5-5148-3459-BB7A-0CB9B8DF8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43300"/>
            <a:ext cx="3352800" cy="48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520</Words>
  <Application>Microsoft Office PowerPoint</Application>
  <PresentationFormat>Custom</PresentationFormat>
  <Paragraphs>33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微软雅黑</vt:lpstr>
      <vt:lpstr>SimSun</vt:lpstr>
      <vt:lpstr>Arial</vt:lpstr>
      <vt:lpstr>Calibri</vt:lpstr>
      <vt:lpstr>Calibri Light</vt:lpstr>
      <vt:lpstr>Cambria</vt:lpstr>
      <vt:lpstr>等线</vt:lpstr>
      <vt:lpstr>等线 Light</vt:lpstr>
      <vt:lpstr>Georgia</vt:lpstr>
      <vt:lpstr>HappyZcool-2016</vt:lpstr>
      <vt:lpstr>Pagkaki</vt:lpstr>
      <vt:lpstr>Times New Roman</vt:lpstr>
      <vt:lpstr>UTM Avo</vt:lpstr>
      <vt:lpstr>Office Theme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</cp:lastModifiedBy>
  <cp:revision>18</cp:revision>
  <dcterms:created xsi:type="dcterms:W3CDTF">2006-08-16T00:00:00Z</dcterms:created>
  <dcterms:modified xsi:type="dcterms:W3CDTF">2024-09-04T17:19:39Z</dcterms:modified>
  <dc:identifier>DAGGBMTwqNQ</dc:identifier>
</cp:coreProperties>
</file>