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4"/>
  </p:notesMasterIdLst>
  <p:sldIdLst>
    <p:sldId id="330" r:id="rId4"/>
    <p:sldId id="284" r:id="rId5"/>
    <p:sldId id="286" r:id="rId6"/>
    <p:sldId id="324" r:id="rId7"/>
    <p:sldId id="268" r:id="rId8"/>
    <p:sldId id="269" r:id="rId9"/>
    <p:sldId id="270" r:id="rId10"/>
    <p:sldId id="271" r:id="rId11"/>
    <p:sldId id="272" r:id="rId12"/>
    <p:sldId id="325" r:id="rId13"/>
    <p:sldId id="290" r:id="rId14"/>
    <p:sldId id="280" r:id="rId15"/>
    <p:sldId id="281" r:id="rId16"/>
    <p:sldId id="282" r:id="rId17"/>
    <p:sldId id="283" r:id="rId18"/>
    <p:sldId id="320" r:id="rId19"/>
    <p:sldId id="321" r:id="rId20"/>
    <p:sldId id="322" r:id="rId21"/>
    <p:sldId id="323" r:id="rId22"/>
    <p:sldId id="3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D3AFC6-F4A0-9741-AC04-20581AC93C7D}">
          <p14:sldIdLst>
            <p14:sldId id="330"/>
            <p14:sldId id="284"/>
          </p14:sldIdLst>
        </p14:section>
        <p14:section name="Warm-up" id="{F1AB3CC7-90E4-5D49-8F4C-3D0BA146E66B}">
          <p14:sldIdLst>
            <p14:sldId id="286"/>
          </p14:sldIdLst>
        </p14:section>
        <p14:section name="Listen and repeat" id="{8E41E157-CD74-ED47-9A9C-0074BD6EB9FD}">
          <p14:sldIdLst>
            <p14:sldId id="324"/>
            <p14:sldId id="268"/>
            <p14:sldId id="269"/>
            <p14:sldId id="270"/>
            <p14:sldId id="271"/>
            <p14:sldId id="272"/>
          </p14:sldIdLst>
        </p14:section>
        <p14:section name="Point and say" id="{A4EBC734-5EE1-8546-9C4B-33DBF9B12304}">
          <p14:sldIdLst>
            <p14:sldId id="325"/>
          </p14:sldIdLst>
        </p14:section>
        <p14:section name="Game" id="{40599C1A-994C-9E41-8D56-8121A2ABBB60}">
          <p14:sldIdLst>
            <p14:sldId id="290"/>
            <p14:sldId id="280"/>
            <p14:sldId id="281"/>
            <p14:sldId id="282"/>
            <p14:sldId id="283"/>
          </p14:sldIdLst>
        </p14:section>
        <p14:section name="Wrap-up" id="{9D907A12-0347-914D-9653-1D826B4BDE76}">
          <p14:sldIdLst>
            <p14:sldId id="320"/>
            <p14:sldId id="321"/>
            <p14:sldId id="322"/>
            <p14:sldId id="323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38"/>
    <p:restoredTop sz="58021" autoAdjust="0"/>
  </p:normalViewPr>
  <p:slideViewPr>
    <p:cSldViewPr>
      <p:cViewPr varScale="1">
        <p:scale>
          <a:sx n="47" d="100"/>
          <a:sy n="47" d="100"/>
        </p:scale>
        <p:origin x="1435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girl, 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girl, 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introduce something.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______ in the garden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>
              <a:effectLst/>
            </a:endParaRPr>
          </a:p>
          <a:p>
            <a:endParaRPr lang="en-SG" b="1" dirty="0" smtClean="0"/>
          </a:p>
          <a:p>
            <a:r>
              <a:rPr lang="en-SG" b="1" dirty="0" smtClean="0"/>
              <a:t>Lesson </a:t>
            </a:r>
            <a:r>
              <a:rPr lang="en-SG" b="1" dirty="0"/>
              <a:t>1</a:t>
            </a:r>
          </a:p>
          <a:p>
            <a:r>
              <a:rPr lang="en-US" dirty="0"/>
              <a:t>By the end of the lesson 1,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girl/things/animal (garden, gate, girl, goat)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Slap the board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previous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sticks flashcards and word cards on the board.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draws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circle under each picture.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word, pupils slap the corresponding circle.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words.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pronounce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>
              <a:effectLst/>
            </a:endParaRPr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identify and pronounce sound /g/.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on slide and asks pupils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/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 Pupils listen and repeat. (as a class/ teams)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/g/.</a:t>
            </a:r>
            <a:r>
              <a:rPr lang="en-VN" i="1" dirty="0" smtClean="0">
                <a:effectLst/>
              </a:rPr>
              <a:t> </a:t>
            </a:r>
            <a:endParaRPr lang="en-US" i="1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Objectives: Pupils are able to identify and pronounce 4 words: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goat, girl, gate</a:t>
            </a:r>
            <a:endParaRPr lang="en-VN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pictures on slide and says the words. (Teacher may pronounce each sound of the word separately, for example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– g – garden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listen to teacher and repeat. </a:t>
            </a:r>
            <a:endParaRPr lang="en-US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(as teams).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flashcards and word cards on the board randomly. Teacher has pupils go to the board and put word cards under the matching flashcards.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individually. Teacher points to a picture and has a pupil say the word.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6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9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girl/things/animal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girl, goat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picture and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say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point to the correct picture and pronounce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point only.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pupils point and say the words.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repeat the words as a class and teams. </a:t>
            </a:r>
          </a:p>
          <a:p>
            <a:pPr marL="0" indent="0">
              <a:buFontTx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Point and say (in pairs)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pupils says the words.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 around the class and gives feedback on pupils’ pronunciation.</a:t>
            </a:r>
          </a:p>
          <a:p>
            <a:pPr marL="0" indent="0">
              <a:buFontTx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missing?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4 flashcards: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girl, gate, goat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board.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to sleep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whole class close their eyes.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takes one flashcard away, then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up,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open their eyes and says the missing picture. </a:t>
            </a:r>
            <a:endParaRPr lang="en-S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8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Hungry Bobby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picture covered partly by a wheel turning 360* clockwise.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pupil from each team in a turn.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and say the word. Faster team gets 2 stars, the others get 1 star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class read the word out loud at the end of a turn.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0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79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6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0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3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16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20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9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66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00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8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5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76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3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33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8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1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3" y="3064183"/>
            <a:ext cx="3110334" cy="146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5" y="3429000"/>
            <a:ext cx="1451482" cy="144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4528463"/>
            <a:ext cx="1288235" cy="12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</a:rPr>
              <a:t/>
            </a:r>
            <a:br>
              <a:rPr lang="en-US" sz="8800" dirty="0">
                <a:solidFill>
                  <a:srgbClr val="FFFFFF"/>
                </a:solidFill>
              </a:rPr>
            </a:br>
            <a:r>
              <a:rPr lang="en-US" sz="88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8393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3886200" y="1569720"/>
            <a:ext cx="5105400" cy="471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895600" y="30480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16443" r="19000" b="12223"/>
          <a:stretch/>
        </p:blipFill>
        <p:spPr bwMode="auto">
          <a:xfrm>
            <a:off x="3767698" y="1874520"/>
            <a:ext cx="5858712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758440" y="39624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spc="300" dirty="0">
                <a:latin typeface=".VnAvant" panose="020B7200000000000000" pitchFamily="34" charset="0"/>
              </a:rPr>
              <a:t>irl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4114800" y="1600201"/>
            <a:ext cx="3886200" cy="472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758440" y="39624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76" y="1981200"/>
            <a:ext cx="5328425" cy="410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oat</a:t>
            </a:r>
          </a:p>
        </p:txBody>
      </p:sp>
      <p:sp>
        <p:nvSpPr>
          <p:cNvPr id="4" name="Pie 3"/>
          <p:cNvSpPr/>
          <p:nvPr/>
        </p:nvSpPr>
        <p:spPr>
          <a:xfrm>
            <a:off x="2971800" y="38100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7530404" y="2438400"/>
            <a:ext cx="2602326" cy="24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09" y="2743200"/>
            <a:ext cx="2896000" cy="19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7482835" y="2057400"/>
            <a:ext cx="275779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80" y="2514600"/>
            <a:ext cx="2955115" cy="227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7 – Lesson 1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garden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6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72637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1707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8" y="2852220"/>
            <a:ext cx="3443331" cy="135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1017692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9" y="4181491"/>
            <a:ext cx="1450859" cy="14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g</a:t>
            </a:r>
            <a:endParaRPr lang="en-US" sz="166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4" name="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9638" y="4800601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arden</a:t>
            </a:r>
          </a:p>
        </p:txBody>
      </p:sp>
      <p:pic>
        <p:nvPicPr>
          <p:cNvPr id="5" name="gar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9312" y="1295400"/>
            <a:ext cx="319088" cy="3190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3581400" y="1828800"/>
            <a:ext cx="544950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ate</a:t>
            </a:r>
          </a:p>
        </p:txBody>
      </p:sp>
      <p:pic>
        <p:nvPicPr>
          <p:cNvPr id="4" name="gat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3926" y="1295401"/>
            <a:ext cx="334963" cy="334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785" y="1752600"/>
            <a:ext cx="7030431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spc="300" dirty="0">
                <a:latin typeface=".VnAvant" panose="020B7200000000000000" pitchFamily="34" charset="0"/>
              </a:rPr>
              <a:t>irl</a:t>
            </a:r>
          </a:p>
        </p:txBody>
      </p:sp>
      <p:pic>
        <p:nvPicPr>
          <p:cNvPr id="4" name="gir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1355725"/>
            <a:ext cx="381000" cy="381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4267200" y="1878121"/>
            <a:ext cx="3962400" cy="48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oat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680" y="1676400"/>
            <a:ext cx="6020640" cy="4639322"/>
          </a:xfrm>
          <a:prstGeom prst="rect">
            <a:avLst/>
          </a:prstGeom>
        </p:spPr>
      </p:pic>
      <p:pic>
        <p:nvPicPr>
          <p:cNvPr id="4" name="g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1" y="1295401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504</Words>
  <Application>Microsoft Office PowerPoint</Application>
  <PresentationFormat>Widescreen</PresentationFormat>
  <Paragraphs>94</Paragraphs>
  <Slides>20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.VnArial</vt:lpstr>
      <vt:lpstr>.VnAvant</vt:lpstr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Unit 7 – Lesson 1 In the garden</vt:lpstr>
      <vt:lpstr>Warm-up</vt:lpstr>
      <vt:lpstr>PowerPoint Presentation</vt:lpstr>
      <vt:lpstr>PowerPoint Presentation</vt:lpstr>
      <vt:lpstr>garden</vt:lpstr>
      <vt:lpstr>gate</vt:lpstr>
      <vt:lpstr>girl</vt:lpstr>
      <vt:lpstr>goat</vt:lpstr>
      <vt:lpstr>PowerPoint Presentation</vt:lpstr>
      <vt:lpstr> GAME</vt:lpstr>
      <vt:lpstr>garden</vt:lpstr>
      <vt:lpstr>gate</vt:lpstr>
      <vt:lpstr>girl</vt:lpstr>
      <vt:lpstr>goat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Duyen Ngoc</cp:lastModifiedBy>
  <cp:revision>36</cp:revision>
  <dcterms:created xsi:type="dcterms:W3CDTF">2019-11-28T03:59:29Z</dcterms:created>
  <dcterms:modified xsi:type="dcterms:W3CDTF">2023-04-14T03:46:25Z</dcterms:modified>
</cp:coreProperties>
</file>