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8" r:id="rId2"/>
    <p:sldId id="337" r:id="rId3"/>
    <p:sldId id="335" r:id="rId4"/>
    <p:sldId id="321" r:id="rId5"/>
    <p:sldId id="327" r:id="rId6"/>
    <p:sldId id="322" r:id="rId7"/>
    <p:sldId id="323" r:id="rId8"/>
    <p:sldId id="330" r:id="rId9"/>
    <p:sldId id="331" r:id="rId10"/>
    <p:sldId id="329" r:id="rId11"/>
    <p:sldId id="334" r:id="rId12"/>
    <p:sldId id="324" r:id="rId13"/>
    <p:sldId id="325" r:id="rId14"/>
    <p:sldId id="333" r:id="rId15"/>
    <p:sldId id="332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804B"/>
    <a:srgbClr val="F9F398"/>
    <a:srgbClr val="C0504D"/>
    <a:srgbClr val="03ABEE"/>
    <a:srgbClr val="F8B1A9"/>
    <a:srgbClr val="FECE4E"/>
    <a:srgbClr val="E3B77A"/>
    <a:srgbClr val="FFEAB5"/>
    <a:srgbClr val="D6E391"/>
    <a:srgbClr val="4F62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03" autoAdjust="0"/>
    <p:restoredTop sz="94364" autoAdjust="0"/>
  </p:normalViewPr>
  <p:slideViewPr>
    <p:cSldViewPr snapToGrid="0">
      <p:cViewPr varScale="1">
        <p:scale>
          <a:sx n="62" d="100"/>
          <a:sy n="62" d="100"/>
        </p:scale>
        <p:origin x="9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010" y="21226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61091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683254" y="345750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f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9BCD0A-9DF7-F1A5-CA50-799F9C40EFAE}"/>
              </a:ext>
            </a:extLst>
          </p:cNvPr>
          <p:cNvSpPr txBox="1"/>
          <p:nvPr/>
        </p:nvSpPr>
        <p:spPr>
          <a:xfrm>
            <a:off x="739739" y="1643866"/>
            <a:ext cx="102638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27. Thực hành gấp, cắt, ghép, xếp hình. Vẽ đoạn thẳng </a:t>
            </a:r>
          </a:p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2)</a:t>
            </a:r>
          </a:p>
        </p:txBody>
      </p:sp>
    </p:spTree>
    <p:extLst>
      <p:ext uri="{BB962C8B-B14F-4D97-AF65-F5344CB8AC3E}">
        <p14:creationId xmlns:p14="http://schemas.microsoft.com/office/powerpoint/2010/main" val="2102566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35370" y="2875002"/>
            <a:ext cx="3962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8" descr="Cartoon pencil Royalty Free Vector Image - VectorStoc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9024796" y="2191171"/>
            <a:ext cx="1431834" cy="145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866597" y="2828652"/>
            <a:ext cx="3227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980246" y="3651806"/>
            <a:ext cx="70560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 descr="Cartoon pencil Royalty Free Vector Image - VectorStoc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1866900" y="2253054"/>
            <a:ext cx="1431834" cy="145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972050" y="3121040"/>
            <a:ext cx="143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12cm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BB4663F-AF1B-204C-1C6E-D57404FE71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0774" y="3726331"/>
            <a:ext cx="9546220" cy="12633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C33F7F4-356A-D6B0-23A8-F128F5E1DE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499" y="1581809"/>
            <a:ext cx="2648320" cy="6477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182D1E0-406C-F66F-AD53-20CE96E2D3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362" y="421239"/>
            <a:ext cx="2486372" cy="111124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DB88F6E-3F69-3018-B32C-6600736781BC}"/>
              </a:ext>
            </a:extLst>
          </p:cNvPr>
          <p:cNvSpPr txBox="1"/>
          <p:nvPr/>
        </p:nvSpPr>
        <p:spPr>
          <a:xfrm>
            <a:off x="1717744" y="3111108"/>
            <a:ext cx="431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239D49-79A7-5019-44B6-B89DAF2857B7}"/>
              </a:ext>
            </a:extLst>
          </p:cNvPr>
          <p:cNvSpPr txBox="1"/>
          <p:nvPr/>
        </p:nvSpPr>
        <p:spPr>
          <a:xfrm>
            <a:off x="8862369" y="3068132"/>
            <a:ext cx="431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96943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xit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3" fill="hold" nodeType="click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37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-1.48148E-6 L -0.15729 -0.07315 C -0.18985 -0.08935 -0.23906 -0.09792 -0.29063 -0.09792 C -0.34922 -0.09792 -0.39623 -0.08935 -0.42878 -0.07315 L -0.58581 -1.48148E-6 " pathEditMode="relative" rAng="0" ptsTypes="AAAAA">
                                          <p:cBhvr>
                                            <p:cTn id="36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9297" y="-490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5875 0.01273 L -2.29167E-6 -2.96296E-6 " pathEditMode="relative" rAng="0" ptsTypes="AA">
                                          <p:cBhvr>
                                            <p:cTn id="40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492" y="-94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7" grpId="0"/>
          <p:bldP spid="10" grpId="0"/>
          <p:bldP spid="17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xit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37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-1.48148E-6 L -0.15729 -0.07315 C -0.18985 -0.08935 -0.23906 -0.09792 -0.29063 -0.09792 C -0.34922 -0.09792 -0.39623 -0.08935 -0.42878 -0.07315 L -0.58581 -1.48148E-6 " pathEditMode="relative" rAng="0" ptsTypes="AAAAA">
                                          <p:cBhvr>
                                            <p:cTn id="36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9297" y="-490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5875 0.01273 L -2.29167E-6 -2.96296E-6 " pathEditMode="relative" rAng="0" ptsTypes="AA">
                                          <p:cBhvr>
                                            <p:cTn id="40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492" y="-94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7" grpId="0"/>
          <p:bldP spid="10" grpId="0"/>
          <p:bldP spid="17" grpId="0"/>
          <p:bldP spid="18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BE6AF1-71F6-40E2-5E7E-4FDD0A072370}"/>
              </a:ext>
            </a:extLst>
          </p:cNvPr>
          <p:cNvSpPr/>
          <p:nvPr/>
        </p:nvSpPr>
        <p:spPr>
          <a:xfrm>
            <a:off x="2825395" y="0"/>
            <a:ext cx="6174769" cy="10376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bảy, ngày 17 tháng 12 năm 2022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9BCD0A-9DF7-F1A5-CA50-799F9C40EFAE}"/>
              </a:ext>
            </a:extLst>
          </p:cNvPr>
          <p:cNvSpPr txBox="1"/>
          <p:nvPr/>
        </p:nvSpPr>
        <p:spPr>
          <a:xfrm>
            <a:off x="2353639" y="780837"/>
            <a:ext cx="7118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27. Thực hành gấp, cắt, ghép, xếp hình. Vẽ đoạn thẳng 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ED8875-5FBF-B431-AF42-4B76C4322C84}"/>
              </a:ext>
            </a:extLst>
          </p:cNvPr>
          <p:cNvSpPr txBox="1"/>
          <p:nvPr/>
        </p:nvSpPr>
        <p:spPr>
          <a:xfrm>
            <a:off x="2439662" y="2875002"/>
            <a:ext cx="5374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E9A35B-2FCD-4B00-A7CD-5DA2D5C3A3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562100" y="3502412"/>
            <a:ext cx="8534400" cy="18264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2E9B6EC-D622-ED7D-439B-265B4733C074}"/>
              </a:ext>
            </a:extLst>
          </p:cNvPr>
          <p:cNvSpPr txBox="1"/>
          <p:nvPr/>
        </p:nvSpPr>
        <p:spPr>
          <a:xfrm>
            <a:off x="9420284" y="2850470"/>
            <a:ext cx="3962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575F9A-AAA6-1FB5-4D07-A84E8095B0B7}"/>
              </a:ext>
            </a:extLst>
          </p:cNvPr>
          <p:cNvCxnSpPr>
            <a:cxnSpLocks/>
          </p:cNvCxnSpPr>
          <p:nvPr/>
        </p:nvCxnSpPr>
        <p:spPr>
          <a:xfrm>
            <a:off x="2637793" y="3665146"/>
            <a:ext cx="6980622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096A457-B1AE-5B3E-77C1-7DC0C10FBE25}"/>
              </a:ext>
            </a:extLst>
          </p:cNvPr>
          <p:cNvSpPr txBox="1"/>
          <p:nvPr/>
        </p:nvSpPr>
        <p:spPr>
          <a:xfrm>
            <a:off x="6065773" y="3142858"/>
            <a:ext cx="125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9cm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63D6B2-D25E-D32E-1665-B4F83DF804DA}"/>
              </a:ext>
            </a:extLst>
          </p:cNvPr>
          <p:cNvSpPr txBox="1"/>
          <p:nvPr/>
        </p:nvSpPr>
        <p:spPr>
          <a:xfrm>
            <a:off x="2286142" y="3110217"/>
            <a:ext cx="431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28093F-37F4-17C0-9E4D-5FBFD3B94F8D}"/>
              </a:ext>
            </a:extLst>
          </p:cNvPr>
          <p:cNvSpPr txBox="1"/>
          <p:nvPr/>
        </p:nvSpPr>
        <p:spPr>
          <a:xfrm>
            <a:off x="9525009" y="3117923"/>
            <a:ext cx="431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7E9C268-F2D8-0994-AEA8-95A4FD22D407}"/>
              </a:ext>
            </a:extLst>
          </p:cNvPr>
          <p:cNvGrpSpPr/>
          <p:nvPr/>
        </p:nvGrpSpPr>
        <p:grpSpPr>
          <a:xfrm>
            <a:off x="729146" y="2125411"/>
            <a:ext cx="9958959" cy="658835"/>
            <a:chOff x="857087" y="446662"/>
            <a:chExt cx="9958959" cy="65883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FA09C6E-78D8-5666-5F03-7E84959D089B}"/>
                </a:ext>
              </a:extLst>
            </p:cNvPr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/>
                <a:t>Đo</a:t>
              </a:r>
              <a:r>
                <a:rPr lang="en-US" sz="2800" dirty="0"/>
                <a:t> </a:t>
              </a:r>
              <a:r>
                <a:rPr lang="en-US" sz="2800" dirty="0" err="1"/>
                <a:t>độ</a:t>
              </a:r>
              <a:r>
                <a:rPr lang="en-US" sz="2800" dirty="0"/>
                <a:t> </a:t>
              </a:r>
              <a:r>
                <a:rPr lang="en-US" sz="2800" dirty="0" err="1"/>
                <a:t>dài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đoạn</a:t>
              </a:r>
              <a:r>
                <a:rPr lang="en-US" sz="2800" dirty="0"/>
                <a:t> </a:t>
              </a:r>
              <a:r>
                <a:rPr lang="en-US" sz="2800" dirty="0" err="1"/>
                <a:t>thẳng</a:t>
              </a:r>
              <a:r>
                <a:rPr lang="en-US" sz="2800" dirty="0"/>
                <a:t> </a:t>
              </a:r>
              <a:r>
                <a:rPr lang="en-US" sz="2800" dirty="0" err="1"/>
                <a:t>dưới</a:t>
              </a:r>
              <a:r>
                <a:rPr lang="en-US" sz="2800" dirty="0"/>
                <a:t> </a:t>
              </a:r>
              <a:r>
                <a:rPr lang="en-US" sz="2800" dirty="0" err="1"/>
                <a:t>đây</a:t>
              </a:r>
              <a:endParaRPr lang="en-US" sz="280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78354C9-F363-5960-021C-E6BFE2977B35}"/>
                </a:ext>
              </a:extLst>
            </p:cNvPr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973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58612" y="1466973"/>
            <a:ext cx="9958959" cy="658835"/>
            <a:chOff x="857087" y="446662"/>
            <a:chExt cx="9958959" cy="658835"/>
          </a:xfrm>
        </p:grpSpPr>
        <p:sp>
          <p:nvSpPr>
            <p:cNvPr id="4" name="TextBox 3"/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/>
                <a:t>Đo</a:t>
              </a:r>
              <a:r>
                <a:rPr lang="en-US" sz="2800" dirty="0"/>
                <a:t> </a:t>
              </a:r>
              <a:r>
                <a:rPr lang="en-US" sz="2800" dirty="0" err="1"/>
                <a:t>độ</a:t>
              </a:r>
              <a:r>
                <a:rPr lang="en-US" sz="2800" dirty="0"/>
                <a:t> </a:t>
              </a:r>
              <a:r>
                <a:rPr lang="en-US" sz="2800" dirty="0" err="1"/>
                <a:t>dài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đoạn</a:t>
              </a:r>
              <a:r>
                <a:rPr lang="en-US" sz="2800" dirty="0"/>
                <a:t> </a:t>
              </a:r>
              <a:r>
                <a:rPr lang="en-US" sz="2800" dirty="0" err="1"/>
                <a:t>thẳng</a:t>
              </a:r>
              <a:r>
                <a:rPr lang="en-US" sz="2800" dirty="0"/>
                <a:t> </a:t>
              </a:r>
              <a:r>
                <a:rPr lang="en-US" sz="2800" dirty="0" err="1"/>
                <a:t>dưới</a:t>
              </a:r>
              <a:r>
                <a:rPr lang="en-US" sz="2800" dirty="0"/>
                <a:t> </a:t>
              </a:r>
              <a:r>
                <a:rPr lang="en-US" sz="2800" dirty="0" err="1"/>
                <a:t>đây</a:t>
              </a:r>
              <a:endParaRPr lang="en-US" sz="2800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/>
                <a:t>2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239349" y="1928675"/>
            <a:ext cx="8850960" cy="3589209"/>
            <a:chOff x="1239349" y="1928675"/>
            <a:chExt cx="8850960" cy="3589209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680965" y="3367315"/>
              <a:ext cx="4368800" cy="3918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458612" y="4659086"/>
              <a:ext cx="7507039" cy="27577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9647822" y="2720697"/>
              <a:ext cx="232229" cy="253347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482834" y="2547149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55582" y="2839537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58678" y="3160527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51634" y="2946468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60481" y="4146176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755885" y="3841376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694047" y="1928675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469275" y="4409888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39349" y="4437784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712703" y="4025215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552179" y="2225512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M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207120" y="4949372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N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 rot="322671">
            <a:off x="4699177" y="2982571"/>
            <a:ext cx="1157804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/>
              <a:t>7 cm</a:t>
            </a:r>
          </a:p>
        </p:txBody>
      </p:sp>
      <p:sp>
        <p:nvSpPr>
          <p:cNvPr id="29" name="TextBox 28"/>
          <p:cNvSpPr txBox="1"/>
          <p:nvPr/>
        </p:nvSpPr>
        <p:spPr>
          <a:xfrm rot="21379289">
            <a:off x="5143284" y="4198050"/>
            <a:ext cx="1210078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/>
              <a:t>12 cm</a:t>
            </a:r>
          </a:p>
        </p:txBody>
      </p:sp>
      <p:sp>
        <p:nvSpPr>
          <p:cNvPr id="30" name="TextBox 29"/>
          <p:cNvSpPr txBox="1"/>
          <p:nvPr/>
        </p:nvSpPr>
        <p:spPr>
          <a:xfrm rot="327986">
            <a:off x="9802819" y="3586877"/>
            <a:ext cx="1138164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/>
              <a:t>4 cm</a:t>
            </a:r>
          </a:p>
        </p:txBody>
      </p:sp>
    </p:spTree>
    <p:extLst>
      <p:ext uri="{BB962C8B-B14F-4D97-AF65-F5344CB8AC3E}">
        <p14:creationId xmlns:p14="http://schemas.microsoft.com/office/powerpoint/2010/main" val="132620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6057905" y="259478"/>
            <a:ext cx="5268512" cy="6264675"/>
            <a:chOff x="1111832" y="190203"/>
            <a:chExt cx="5268512" cy="6264675"/>
          </a:xfrm>
        </p:grpSpPr>
        <p:sp>
          <p:nvSpPr>
            <p:cNvPr id="2" name="Freeform 1"/>
            <p:cNvSpPr/>
            <p:nvPr/>
          </p:nvSpPr>
          <p:spPr>
            <a:xfrm>
              <a:off x="1485900" y="629265"/>
              <a:ext cx="4495800" cy="5638800"/>
            </a:xfrm>
            <a:custGeom>
              <a:avLst/>
              <a:gdLst>
                <a:gd name="connsiteX0" fmla="*/ 0 w 4495800"/>
                <a:gd name="connsiteY0" fmla="*/ 1041400 h 5638800"/>
                <a:gd name="connsiteX1" fmla="*/ 711200 w 4495800"/>
                <a:gd name="connsiteY1" fmla="*/ 1041400 h 5638800"/>
                <a:gd name="connsiteX2" fmla="*/ 711200 w 4495800"/>
                <a:gd name="connsiteY2" fmla="*/ 1828800 h 5638800"/>
                <a:gd name="connsiteX3" fmla="*/ 2540000 w 4495800"/>
                <a:gd name="connsiteY3" fmla="*/ 0 h 5638800"/>
                <a:gd name="connsiteX4" fmla="*/ 4495800 w 4495800"/>
                <a:gd name="connsiteY4" fmla="*/ 1816100 h 5638800"/>
                <a:gd name="connsiteX5" fmla="*/ 4495800 w 4495800"/>
                <a:gd name="connsiteY5" fmla="*/ 5638800 h 5638800"/>
                <a:gd name="connsiteX6" fmla="*/ 25400 w 4495800"/>
                <a:gd name="connsiteY6" fmla="*/ 5638800 h 5638800"/>
                <a:gd name="connsiteX7" fmla="*/ 0 w 4495800"/>
                <a:gd name="connsiteY7" fmla="*/ 1041400 h 563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95800" h="5638800">
                  <a:moveTo>
                    <a:pt x="0" y="1041400"/>
                  </a:moveTo>
                  <a:lnTo>
                    <a:pt x="711200" y="1041400"/>
                  </a:lnTo>
                  <a:lnTo>
                    <a:pt x="711200" y="1828800"/>
                  </a:lnTo>
                  <a:lnTo>
                    <a:pt x="2540000" y="0"/>
                  </a:lnTo>
                  <a:lnTo>
                    <a:pt x="4495800" y="1816100"/>
                  </a:lnTo>
                  <a:lnTo>
                    <a:pt x="4495800" y="5638800"/>
                  </a:lnTo>
                  <a:lnTo>
                    <a:pt x="25400" y="5638800"/>
                  </a:lnTo>
                  <a:lnTo>
                    <a:pt x="0" y="1041400"/>
                  </a:lnTo>
                  <a:close/>
                </a:path>
              </a:pathLst>
            </a:custGeom>
            <a:solidFill>
              <a:srgbClr val="F9F39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492500" y="1689100"/>
              <a:ext cx="1117600" cy="1143000"/>
              <a:chOff x="3492500" y="1689100"/>
              <a:chExt cx="1117600" cy="114300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3492500" y="1689100"/>
                <a:ext cx="1117600" cy="1143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" name="Straight Connector 4"/>
              <p:cNvCxnSpPr>
                <a:stCxn id="3" idx="0"/>
                <a:endCxn id="3" idx="2"/>
              </p:cNvCxnSpPr>
              <p:nvPr/>
            </p:nvCxnSpPr>
            <p:spPr>
              <a:xfrm>
                <a:off x="4051300" y="1689100"/>
                <a:ext cx="0" cy="1143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>
                <a:stCxn id="3" idx="1"/>
                <a:endCxn id="3" idx="3"/>
              </p:cNvCxnSpPr>
              <p:nvPr/>
            </p:nvCxnSpPr>
            <p:spPr>
              <a:xfrm>
                <a:off x="3492500" y="2260600"/>
                <a:ext cx="1117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1905000" y="3581400"/>
              <a:ext cx="889000" cy="1790700"/>
              <a:chOff x="3492500" y="1689100"/>
              <a:chExt cx="1117600" cy="11430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492500" y="1689100"/>
                <a:ext cx="1117600" cy="1143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Connector 13"/>
              <p:cNvCxnSpPr>
                <a:stCxn id="13" idx="0"/>
                <a:endCxn id="13" idx="2"/>
              </p:cNvCxnSpPr>
              <p:nvPr/>
            </p:nvCxnSpPr>
            <p:spPr>
              <a:xfrm>
                <a:off x="4051300" y="1689100"/>
                <a:ext cx="0" cy="1143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>
                <a:stCxn id="13" idx="1"/>
                <a:endCxn id="13" idx="3"/>
              </p:cNvCxnSpPr>
              <p:nvPr/>
            </p:nvCxnSpPr>
            <p:spPr>
              <a:xfrm>
                <a:off x="3492500" y="2260600"/>
                <a:ext cx="1117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Rectangle 16"/>
            <p:cNvSpPr/>
            <p:nvPr/>
          </p:nvSpPr>
          <p:spPr>
            <a:xfrm>
              <a:off x="3213100" y="3200400"/>
              <a:ext cx="1778000" cy="306766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4675187" y="4621519"/>
              <a:ext cx="182563" cy="18256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61277" y="11658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000630" y="190203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M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323710" y="1213197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G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891743" y="199899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N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421242" y="2747942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H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835321" y="2891819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11832" y="5931658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956830" y="5931658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P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835321" y="5790271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09683" y="419135"/>
            <a:ext cx="4671764" cy="2677656"/>
            <a:chOff x="857087" y="446662"/>
            <a:chExt cx="4671764" cy="2677656"/>
          </a:xfrm>
        </p:grpSpPr>
        <p:sp>
          <p:nvSpPr>
            <p:cNvPr id="31" name="TextBox 30"/>
            <p:cNvSpPr txBox="1"/>
            <p:nvPr/>
          </p:nvSpPr>
          <p:spPr>
            <a:xfrm>
              <a:off x="1475044" y="446662"/>
              <a:ext cx="4053807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/>
                <a:t>Đo</a:t>
              </a:r>
              <a:r>
                <a:rPr lang="en-US" sz="2800" dirty="0"/>
                <a:t> </a:t>
              </a:r>
              <a:r>
                <a:rPr lang="en-US" sz="2800" dirty="0" err="1"/>
                <a:t>độ</a:t>
              </a:r>
              <a:r>
                <a:rPr lang="en-US" sz="2800" dirty="0"/>
                <a:t> </a:t>
              </a:r>
              <a:r>
                <a:rPr lang="en-US" sz="2800" dirty="0" err="1"/>
                <a:t>dài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đoạn</a:t>
              </a:r>
              <a:r>
                <a:rPr lang="en-US" sz="2800" dirty="0"/>
                <a:t> AB, CD, GH, MN, NP.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 err="1"/>
                <a:t>Vẽ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đoạn</a:t>
              </a:r>
              <a:r>
                <a:rPr lang="en-US" sz="2800" dirty="0"/>
                <a:t> </a:t>
              </a:r>
              <a:r>
                <a:rPr lang="en-US" sz="2800" dirty="0" err="1"/>
                <a:t>thẳng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độ</a:t>
              </a:r>
              <a:r>
                <a:rPr lang="en-US" sz="2800" dirty="0"/>
                <a:t> </a:t>
              </a:r>
              <a:r>
                <a:rPr lang="en-US" sz="2800" dirty="0" err="1"/>
                <a:t>dài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vậy</a:t>
              </a:r>
              <a:r>
                <a:rPr lang="en-US" sz="2800" dirty="0"/>
                <a:t> </a:t>
              </a:r>
              <a:r>
                <a:rPr lang="en-US" sz="2800" dirty="0" err="1"/>
                <a:t>vào</a:t>
              </a:r>
              <a:r>
                <a:rPr lang="en-US" sz="2800" dirty="0"/>
                <a:t> </a:t>
              </a:r>
              <a:r>
                <a:rPr lang="en-US" sz="2800" dirty="0" err="1"/>
                <a:t>vở</a:t>
              </a:r>
              <a:endParaRPr lang="en-US" sz="2800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/>
                <a:t>3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 rot="16200000">
            <a:off x="5378057" y="3875672"/>
            <a:ext cx="149410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/>
              <a:t>12 cm</a:t>
            </a:r>
          </a:p>
        </p:txBody>
      </p:sp>
      <p:sp>
        <p:nvSpPr>
          <p:cNvPr id="34" name="TextBox 33"/>
          <p:cNvSpPr txBox="1"/>
          <p:nvPr/>
        </p:nvSpPr>
        <p:spPr>
          <a:xfrm rot="16200000">
            <a:off x="7706316" y="4260918"/>
            <a:ext cx="1269571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/>
              <a:t> 8 cm</a:t>
            </a:r>
          </a:p>
        </p:txBody>
      </p:sp>
      <p:sp>
        <p:nvSpPr>
          <p:cNvPr id="35" name="TextBox 34"/>
          <p:cNvSpPr txBox="1"/>
          <p:nvPr/>
        </p:nvSpPr>
        <p:spPr>
          <a:xfrm rot="16200000">
            <a:off x="9154254" y="2013670"/>
            <a:ext cx="111657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/>
              <a:t> 3 cm</a:t>
            </a:r>
          </a:p>
        </p:txBody>
      </p:sp>
      <p:sp>
        <p:nvSpPr>
          <p:cNvPr id="36" name="TextBox 35"/>
          <p:cNvSpPr txBox="1"/>
          <p:nvPr/>
        </p:nvSpPr>
        <p:spPr>
          <a:xfrm rot="2531584">
            <a:off x="9706164" y="1213981"/>
            <a:ext cx="111616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/>
              <a:t> 7 cm</a:t>
            </a:r>
          </a:p>
        </p:txBody>
      </p:sp>
      <p:sp>
        <p:nvSpPr>
          <p:cNvPr id="37" name="TextBox 36"/>
          <p:cNvSpPr txBox="1"/>
          <p:nvPr/>
        </p:nvSpPr>
        <p:spPr>
          <a:xfrm rot="5400000">
            <a:off x="10446496" y="4073986"/>
            <a:ext cx="133632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/>
              <a:t>10 cm</a:t>
            </a:r>
          </a:p>
        </p:txBody>
      </p:sp>
    </p:spTree>
    <p:extLst>
      <p:ext uri="{BB962C8B-B14F-4D97-AF65-F5344CB8AC3E}">
        <p14:creationId xmlns:p14="http://schemas.microsoft.com/office/powerpoint/2010/main" val="407271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3268EE-BA66-4E17-7A04-4D47E8D67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797" y="3874258"/>
            <a:ext cx="2782705" cy="23990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51C2FF-814F-06B7-CF18-7EFF1B82AB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524" y="1535987"/>
            <a:ext cx="3223517" cy="4676542"/>
          </a:xfrm>
          <a:prstGeom prst="rect">
            <a:avLst/>
          </a:prstGeom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5A4C41D2-BE74-6E31-9AC7-C0A6E7D06506}"/>
              </a:ext>
            </a:extLst>
          </p:cNvPr>
          <p:cNvSpPr/>
          <p:nvPr/>
        </p:nvSpPr>
        <p:spPr>
          <a:xfrm>
            <a:off x="910975" y="134464"/>
            <a:ext cx="5274170" cy="4017196"/>
          </a:xfrm>
          <a:prstGeom prst="cloudCallout">
            <a:avLst>
              <a:gd name="adj1" fmla="val 77931"/>
              <a:gd name="adj2" fmla="val 1595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 mình cùng sáng tạo!</a:t>
            </a:r>
          </a:p>
        </p:txBody>
      </p:sp>
    </p:spTree>
    <p:extLst>
      <p:ext uri="{BB962C8B-B14F-4D97-AF65-F5344CB8AC3E}">
        <p14:creationId xmlns:p14="http://schemas.microsoft.com/office/powerpoint/2010/main" val="171609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0B66AB3-7C99-4B8A-AF6E-1E90CD216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494" y="771154"/>
            <a:ext cx="2981741" cy="26864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470ACC-C477-FF22-6097-A1BFFCE93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307" y="771154"/>
            <a:ext cx="3048425" cy="26578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AE0081-534F-0026-E141-1698088CB3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7968" y="3786382"/>
            <a:ext cx="3062172" cy="26578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C854453-D146-B1B5-2C0A-EF7A68A481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091" y="637265"/>
            <a:ext cx="3877216" cy="503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32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E48A9E-37A6-5545-A0CB-AA788CAF1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178" y="2360689"/>
            <a:ext cx="2572109" cy="2857899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57866800-3FFE-8623-E49B-EA49444A01B8}"/>
              </a:ext>
            </a:extLst>
          </p:cNvPr>
          <p:cNvSpPr/>
          <p:nvPr/>
        </p:nvSpPr>
        <p:spPr>
          <a:xfrm>
            <a:off x="3325403" y="268028"/>
            <a:ext cx="4113087" cy="2115576"/>
          </a:xfrm>
          <a:prstGeom prst="cloudCallout">
            <a:avLst>
              <a:gd name="adj1" fmla="val 83580"/>
              <a:gd name="adj2" fmla="val 15185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4F37AE-21B1-8CCD-9D0C-F7A5109242F5}"/>
              </a:ext>
            </a:extLst>
          </p:cNvPr>
          <p:cNvSpPr txBox="1"/>
          <p:nvPr/>
        </p:nvSpPr>
        <p:spPr>
          <a:xfrm>
            <a:off x="4623749" y="3374139"/>
            <a:ext cx="873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69E917-9706-FA79-6298-CB76DDB7A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516" y="2588325"/>
            <a:ext cx="3757943" cy="212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68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BE6AF1-71F6-40E2-5E7E-4FDD0A072370}"/>
              </a:ext>
            </a:extLst>
          </p:cNvPr>
          <p:cNvSpPr/>
          <p:nvPr/>
        </p:nvSpPr>
        <p:spPr>
          <a:xfrm>
            <a:off x="2753475" y="205483"/>
            <a:ext cx="6174769" cy="10376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bảy, ngày 17 tháng 12 năm 2022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9BCD0A-9DF7-F1A5-CA50-799F9C40EFAE}"/>
              </a:ext>
            </a:extLst>
          </p:cNvPr>
          <p:cNvSpPr txBox="1"/>
          <p:nvPr/>
        </p:nvSpPr>
        <p:spPr>
          <a:xfrm>
            <a:off x="2239766" y="1130158"/>
            <a:ext cx="71182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27. Thực hành gấp, cắt, ghép, xếp hình. Vẽ đoạn thẳng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2)</a:t>
            </a:r>
          </a:p>
        </p:txBody>
      </p:sp>
    </p:spTree>
    <p:extLst>
      <p:ext uri="{BB962C8B-B14F-4D97-AF65-F5344CB8AC3E}">
        <p14:creationId xmlns:p14="http://schemas.microsoft.com/office/powerpoint/2010/main" val="506976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3785">
            <a:off x="3451860" y="1747158"/>
            <a:ext cx="51213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KHÁM PHÁ</a:t>
            </a:r>
          </a:p>
        </p:txBody>
      </p:sp>
      <p:sp>
        <p:nvSpPr>
          <p:cNvPr id="3" name="TextBox 2"/>
          <p:cNvSpPr txBox="1"/>
          <p:nvPr/>
        </p:nvSpPr>
        <p:spPr>
          <a:xfrm rot="156939">
            <a:off x="3423251" y="3566160"/>
            <a:ext cx="50063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504D"/>
                </a:solidFill>
              </a:rPr>
              <a:t>VẼ ĐOẠN THẲNG</a:t>
            </a:r>
          </a:p>
        </p:txBody>
      </p:sp>
    </p:spTree>
    <p:extLst>
      <p:ext uri="{BB962C8B-B14F-4D97-AF65-F5344CB8AC3E}">
        <p14:creationId xmlns:p14="http://schemas.microsoft.com/office/powerpoint/2010/main" val="1655884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BE6AF1-71F6-40E2-5E7E-4FDD0A072370}"/>
              </a:ext>
            </a:extLst>
          </p:cNvPr>
          <p:cNvSpPr/>
          <p:nvPr/>
        </p:nvSpPr>
        <p:spPr>
          <a:xfrm>
            <a:off x="2825395" y="0"/>
            <a:ext cx="6174769" cy="10376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bảy, ngày 17 tháng 12 năm 2022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9BCD0A-9DF7-F1A5-CA50-799F9C40EFAE}"/>
              </a:ext>
            </a:extLst>
          </p:cNvPr>
          <p:cNvSpPr txBox="1"/>
          <p:nvPr/>
        </p:nvSpPr>
        <p:spPr>
          <a:xfrm>
            <a:off x="2353639" y="780837"/>
            <a:ext cx="7118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27. Thực hành gấp, cắt, ghép, xếp hình. Vẽ đoạn thẳng 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2EF6AD-E09D-2544-DAED-ED2B2CD7D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314" y="1272967"/>
            <a:ext cx="1622571" cy="7078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C5EBEE-3C40-0434-06CA-D8AA2233A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7343" y="1818527"/>
            <a:ext cx="4977314" cy="464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51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5150" y="762000"/>
            <a:ext cx="4972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đoạn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7cm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52362" y="2877746"/>
            <a:ext cx="3962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562100" y="3495244"/>
            <a:ext cx="8534400" cy="1826439"/>
          </a:xfrm>
          <a:prstGeom prst="rect">
            <a:avLst/>
          </a:prstGeom>
        </p:spPr>
      </p:pic>
      <p:pic>
        <p:nvPicPr>
          <p:cNvPr id="6" name="Picture 8" descr="Cartoon pencil Royalty Free Vector Image - VectorStoc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8077200" y="2253054"/>
            <a:ext cx="1431834" cy="145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879069" y="2877746"/>
            <a:ext cx="3962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637793" y="3665146"/>
            <a:ext cx="5439407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 descr="Cartoon pencil Royalty Free Vector Image - VectorStoc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2637793" y="2253054"/>
            <a:ext cx="1431834" cy="145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972050" y="3121040"/>
            <a:ext cx="4972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7cm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F638A1-E728-593F-FFDD-498D0B3E82C8}"/>
              </a:ext>
            </a:extLst>
          </p:cNvPr>
          <p:cNvSpPr txBox="1"/>
          <p:nvPr/>
        </p:nvSpPr>
        <p:spPr>
          <a:xfrm>
            <a:off x="2283285" y="3091190"/>
            <a:ext cx="431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046FA1-84AD-A410-7F8A-5D7379A536C0}"/>
              </a:ext>
            </a:extLst>
          </p:cNvPr>
          <p:cNvSpPr txBox="1"/>
          <p:nvPr/>
        </p:nvSpPr>
        <p:spPr>
          <a:xfrm>
            <a:off x="7704260" y="3121040"/>
            <a:ext cx="431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76656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xit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3" fill="hold" nodeType="click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37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95833E-6 7.40741E-7 L -0.11953 -0.06829 C -0.14427 -0.08357 -0.18164 -0.09167 -0.22083 -0.09167 C -0.26536 -0.09167 -0.30104 -0.08357 -0.32578 -0.06829 L -0.44518 7.40741E-7 " pathEditMode="relative" rAng="0" ptsTypes="AAAAA">
                                          <p:cBhvr>
                                            <p:cTn id="37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266" y="-458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44726 0.00648 L -3.95833E-6 -4.07407E-6 " pathEditMode="relative" rAng="0" ptsTypes="AA">
                                          <p:cBhvr>
                                            <p:cTn id="41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357" y="-20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7" grpId="0"/>
          <p:bldP spid="10" grpId="0"/>
          <p:bldP spid="8" grpId="0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xit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37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95833E-6 7.40741E-7 L -0.11953 -0.06829 C -0.14427 -0.08357 -0.18164 -0.09167 -0.22083 -0.09167 C -0.26536 -0.09167 -0.30104 -0.08357 -0.32578 -0.06829 L -0.44518 7.40741E-7 " pathEditMode="relative" rAng="0" ptsTypes="AAAAA">
                                          <p:cBhvr>
                                            <p:cTn id="37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266" y="-458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44726 0.00648 L -3.95833E-6 -4.07407E-6 " pathEditMode="relative" rAng="0" ptsTypes="AA">
                                          <p:cBhvr>
                                            <p:cTn id="41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357" y="-20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7" grpId="0"/>
          <p:bldP spid="10" grpId="0"/>
          <p:bldP spid="8" grpId="0"/>
          <p:bldP spid="11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5324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BE6AF1-71F6-40E2-5E7E-4FDD0A072370}"/>
              </a:ext>
            </a:extLst>
          </p:cNvPr>
          <p:cNvSpPr/>
          <p:nvPr/>
        </p:nvSpPr>
        <p:spPr>
          <a:xfrm>
            <a:off x="2825395" y="0"/>
            <a:ext cx="6174769" cy="10376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bảy, ngày 17 tháng 12 năm 2022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9BCD0A-9DF7-F1A5-CA50-799F9C40EFAE}"/>
              </a:ext>
            </a:extLst>
          </p:cNvPr>
          <p:cNvSpPr txBox="1"/>
          <p:nvPr/>
        </p:nvSpPr>
        <p:spPr>
          <a:xfrm>
            <a:off x="2353639" y="780837"/>
            <a:ext cx="7118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27. Thực hành gấp, cắt, ghép, xếp hình. Vẽ đoạn thẳng 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2)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8EBECE-DB29-CDD8-08F2-532C32DA6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86" y="1379432"/>
            <a:ext cx="1937801" cy="8901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D8DC7E-96DC-5AFB-39C8-D108C1B85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5750" y="2269560"/>
            <a:ext cx="8650183" cy="140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392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BE6AF1-71F6-40E2-5E7E-4FDD0A072370}"/>
              </a:ext>
            </a:extLst>
          </p:cNvPr>
          <p:cNvSpPr/>
          <p:nvPr/>
        </p:nvSpPr>
        <p:spPr>
          <a:xfrm>
            <a:off x="2825395" y="0"/>
            <a:ext cx="6174769" cy="10376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bảy, ngày 17 tháng 12 năm 2022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9BCD0A-9DF7-F1A5-CA50-799F9C40EFAE}"/>
              </a:ext>
            </a:extLst>
          </p:cNvPr>
          <p:cNvSpPr txBox="1"/>
          <p:nvPr/>
        </p:nvSpPr>
        <p:spPr>
          <a:xfrm>
            <a:off x="2353639" y="780837"/>
            <a:ext cx="7118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27. Thực hành gấp, cắt, ghép, xếp hình. Vẽ đoạn thẳng 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ED8875-5FBF-B431-AF42-4B76C4322C84}"/>
              </a:ext>
            </a:extLst>
          </p:cNvPr>
          <p:cNvSpPr txBox="1"/>
          <p:nvPr/>
        </p:nvSpPr>
        <p:spPr>
          <a:xfrm>
            <a:off x="2439662" y="2875002"/>
            <a:ext cx="5374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E9A35B-2FCD-4B00-A7CD-5DA2D5C3A3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562100" y="3495244"/>
            <a:ext cx="8534400" cy="1826439"/>
          </a:xfrm>
          <a:prstGeom prst="rect">
            <a:avLst/>
          </a:prstGeom>
        </p:spPr>
      </p:pic>
      <p:pic>
        <p:nvPicPr>
          <p:cNvPr id="9" name="Picture 8" descr="Cartoon pencil Royalty Free Vector Image - VectorStock">
            <a:extLst>
              <a:ext uri="{FF2B5EF4-FFF2-40B4-BE49-F238E27FC236}">
                <a16:creationId xmlns:a16="http://schemas.microsoft.com/office/drawing/2014/main" id="{F586F833-0811-65A7-3849-55BE056350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9527450" y="2253054"/>
            <a:ext cx="1431834" cy="145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2E9B6EC-D622-ED7D-439B-265B4733C074}"/>
              </a:ext>
            </a:extLst>
          </p:cNvPr>
          <p:cNvSpPr txBox="1"/>
          <p:nvPr/>
        </p:nvSpPr>
        <p:spPr>
          <a:xfrm>
            <a:off x="9420284" y="2850470"/>
            <a:ext cx="3962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575F9A-AAA6-1FB5-4D07-A84E8095B0B7}"/>
              </a:ext>
            </a:extLst>
          </p:cNvPr>
          <p:cNvCxnSpPr>
            <a:cxnSpLocks/>
          </p:cNvCxnSpPr>
          <p:nvPr/>
        </p:nvCxnSpPr>
        <p:spPr>
          <a:xfrm>
            <a:off x="2637793" y="3665146"/>
            <a:ext cx="6980622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8" descr="Cartoon pencil Royalty Free Vector Image - VectorStock">
            <a:extLst>
              <a:ext uri="{FF2B5EF4-FFF2-40B4-BE49-F238E27FC236}">
                <a16:creationId xmlns:a16="http://schemas.microsoft.com/office/drawing/2014/main" id="{715BA3BF-2422-1474-0AF6-4D36E6718E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2610186" y="2248883"/>
            <a:ext cx="1431834" cy="145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096A457-B1AE-5B3E-77C1-7DC0C10FBE25}"/>
              </a:ext>
            </a:extLst>
          </p:cNvPr>
          <p:cNvSpPr txBox="1"/>
          <p:nvPr/>
        </p:nvSpPr>
        <p:spPr>
          <a:xfrm>
            <a:off x="6065773" y="3142858"/>
            <a:ext cx="125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9cm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CDCB737-2176-B785-770F-A659662E77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404" y="1529149"/>
            <a:ext cx="3019846" cy="82879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163D6B2-D25E-D32E-1665-B4F83DF804DA}"/>
              </a:ext>
            </a:extLst>
          </p:cNvPr>
          <p:cNvSpPr txBox="1"/>
          <p:nvPr/>
        </p:nvSpPr>
        <p:spPr>
          <a:xfrm>
            <a:off x="2286142" y="3110217"/>
            <a:ext cx="431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28093F-37F4-17C0-9E4D-5FBFD3B94F8D}"/>
              </a:ext>
            </a:extLst>
          </p:cNvPr>
          <p:cNvSpPr txBox="1"/>
          <p:nvPr/>
        </p:nvSpPr>
        <p:spPr>
          <a:xfrm>
            <a:off x="9525009" y="3117923"/>
            <a:ext cx="431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11589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xit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3" fill="hold" nodeType="click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37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6 7.40741E-7 L -0.15221 0.00509 C -0.18359 0.00602 -0.23112 0.00671 -0.28099 0.00671 C -0.33763 0.00671 -0.38307 0.00602 -0.41445 0.00509 L -0.56627 7.40741E-7 " pathEditMode="relative" rAng="0" ptsTypes="AAAAA">
                                          <p:cBhvr>
                                            <p:cTn id="37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320" y="3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56875 7.40741E-7 L 4.375E-6 7.40741E-7 " pathEditMode="relative" rAng="0" ptsTypes="AA">
                                          <p:cBhvr>
                                            <p:cTn id="41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8477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2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10" grpId="0"/>
          <p:bldP spid="13" grpId="0"/>
          <p:bldP spid="19" grpId="0"/>
          <p:bldP spid="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xit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37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6 7.40741E-7 L -0.15221 0.00509 C -0.18359 0.00602 -0.23112 0.00671 -0.28099 0.00671 C -0.33763 0.00671 -0.38307 0.00602 -0.41445 0.00509 L -0.56627 7.40741E-7 " pathEditMode="relative" rAng="0" ptsTypes="AAAAA">
                                          <p:cBhvr>
                                            <p:cTn id="37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320" y="3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56875 7.40741E-7 L 4.375E-6 7.40741E-7 " pathEditMode="relative" rAng="0" ptsTypes="AA">
                                          <p:cBhvr>
                                            <p:cTn id="41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8477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2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10" grpId="0"/>
          <p:bldP spid="13" grpId="0"/>
          <p:bldP spid="19" grpId="0"/>
          <p:bldP spid="20" grpId="0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1929</TotalTime>
  <Words>300</Words>
  <Application>Microsoft Office PowerPoint</Application>
  <PresentationFormat>Widescreen</PresentationFormat>
  <Paragraphs>84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Hòa Lợi Teacher</cp:lastModifiedBy>
  <cp:revision>110</cp:revision>
  <dcterms:created xsi:type="dcterms:W3CDTF">2021-06-02T01:34:28Z</dcterms:created>
  <dcterms:modified xsi:type="dcterms:W3CDTF">2022-12-17T23:27:51Z</dcterms:modified>
</cp:coreProperties>
</file>