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7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33CCFF"/>
    <a:srgbClr val="FF9900"/>
    <a:srgbClr val="99FF99"/>
    <a:srgbClr val="00CC00"/>
    <a:srgbClr val="FF0000"/>
    <a:srgbClr val="0000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3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9A45EF-4863-4140-A404-6D51139B0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5DE12-DD4F-4C5D-BD2A-5DC80E609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1E984-86C0-4D64-BFC1-B5D8EC419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1A7AC-4067-464A-9BC0-0FAB10248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3ACDD-20AB-44F9-844F-E27409F30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6D852-BEC6-4C0A-8E42-1F317E785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9A9C-E98A-4088-89A8-6E24BA9CB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8DB09-F3E4-4205-81C7-1F36478AD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31868-0705-47D7-8D75-327FCD564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03AEF-C074-43C6-BBB0-3377AE4A8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94687-7CC1-4F44-8068-675B65672D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7645C-D838-4BFD-B836-0E1B484E8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00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C19543F-CD47-4EAB-9658-C1BE24E37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ndAc>
      <p:stSnd>
        <p:snd r:embed="rId13" name="chimes.wav" builtIn="1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23.xml"/><Relationship Id="rId18" Type="http://schemas.openxmlformats.org/officeDocument/2006/relationships/slide" Target="slide13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19.xml"/><Relationship Id="rId7" Type="http://schemas.openxmlformats.org/officeDocument/2006/relationships/slide" Target="slide11.xml"/><Relationship Id="rId12" Type="http://schemas.openxmlformats.org/officeDocument/2006/relationships/slide" Target="slide22.xml"/><Relationship Id="rId17" Type="http://schemas.openxmlformats.org/officeDocument/2006/relationships/slide" Target="slide9.xml"/><Relationship Id="rId25" Type="http://schemas.openxmlformats.org/officeDocument/2006/relationships/slide" Target="slide26.xml"/><Relationship Id="rId2" Type="http://schemas.openxmlformats.org/officeDocument/2006/relationships/audio" Target="../media/audio3.wav"/><Relationship Id="rId16" Type="http://schemas.openxmlformats.org/officeDocument/2006/relationships/slide" Target="slide8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8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7.xml"/><Relationship Id="rId23" Type="http://schemas.openxmlformats.org/officeDocument/2006/relationships/slide" Target="slide21.xml"/><Relationship Id="rId10" Type="http://schemas.openxmlformats.org/officeDocument/2006/relationships/slide" Target="slide17.xml"/><Relationship Id="rId19" Type="http://schemas.openxmlformats.org/officeDocument/2006/relationships/slide" Target="slide14.xml"/><Relationship Id="rId4" Type="http://schemas.openxmlformats.org/officeDocument/2006/relationships/slide" Target="slide5.xml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20.xml"/><Relationship Id="rId27" Type="http://schemas.openxmlformats.org/officeDocument/2006/relationships/slide" Target="slide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5144" name="WordArt 2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 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/>
      <p:bldP spid="51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7: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Hãy chọn nhóm thức ăn chứa nhiều chất đạm?</a:t>
            </a: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14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15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16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18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19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20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21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8322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8323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8324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8325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8326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496888" y="282733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Gạo, bắp, khoai tây, bánh mì, khoai lang.</a:t>
            </a:r>
          </a:p>
        </p:txBody>
      </p:sp>
      <p:sp>
        <p:nvSpPr>
          <p:cNvPr id="98328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Cá, thịt gà, đậu nành, tôm, cua.</a:t>
            </a:r>
          </a:p>
        </p:txBody>
      </p:sp>
      <p:sp>
        <p:nvSpPr>
          <p:cNvPr id="98329" name="Text Box 25"/>
          <p:cNvSpPr txBox="1">
            <a:spLocks noChangeArrowheads="1"/>
          </p:cNvSpPr>
          <p:nvPr/>
        </p:nvSpPr>
        <p:spPr bwMode="auto">
          <a:xfrm>
            <a:off x="496888" y="38242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Lạc, mè, mỡ lợn, dừa.</a:t>
            </a:r>
          </a:p>
        </p:txBody>
      </p:sp>
      <p:sp>
        <p:nvSpPr>
          <p:cNvPr id="98330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290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8332" name="Text Box 28"/>
          <p:cNvSpPr txBox="1">
            <a:spLocks noChangeArrowheads="1"/>
          </p:cNvSpPr>
          <p:nvPr/>
        </p:nvSpPr>
        <p:spPr bwMode="auto">
          <a:xfrm>
            <a:off x="503238" y="43402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Rau cải, cà rốt, thanh long, khế, thơm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8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3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4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8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8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8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3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983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983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98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2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8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983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2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8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98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2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983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98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30"/>
                  </p:tgtEl>
                </p:cond>
              </p:nextCondLst>
            </p:seq>
          </p:childTnLst>
        </p:cTn>
      </p:par>
    </p:tnLst>
    <p:bldLst>
      <p:bldP spid="98309" grpId="0"/>
      <p:bldP spid="98310" grpId="0"/>
      <p:bldP spid="98311" grpId="0" animBg="1"/>
      <p:bldP spid="98312" grpId="0" animBg="1"/>
      <p:bldP spid="98312" grpId="1" animBg="1"/>
      <p:bldP spid="98313" grpId="0" animBg="1"/>
      <p:bldP spid="98313" grpId="1" animBg="1"/>
      <p:bldP spid="98314" grpId="0" animBg="1"/>
      <p:bldP spid="98314" grpId="1" animBg="1"/>
      <p:bldP spid="98315" grpId="0" animBg="1"/>
      <p:bldP spid="98315" grpId="1" animBg="1"/>
      <p:bldP spid="98316" grpId="0" animBg="1"/>
      <p:bldP spid="98316" grpId="1" animBg="1"/>
      <p:bldP spid="98317" grpId="0" animBg="1"/>
      <p:bldP spid="98317" grpId="1" animBg="1"/>
      <p:bldP spid="98318" grpId="0" animBg="1"/>
      <p:bldP spid="98318" grpId="1" animBg="1"/>
      <p:bldP spid="98319" grpId="0" animBg="1"/>
      <p:bldP spid="98319" grpId="1" animBg="1"/>
      <p:bldP spid="98320" grpId="0" animBg="1"/>
      <p:bldP spid="98320" grpId="1" animBg="1"/>
      <p:bldP spid="98321" grpId="0" animBg="1"/>
      <p:bldP spid="98321" grpId="1" animBg="1"/>
      <p:bldP spid="98325" grpId="0" animBg="1"/>
      <p:bldP spid="98326" grpId="0" animBg="1"/>
      <p:bldP spid="98326" grpId="1" animBg="1"/>
      <p:bldP spid="98327" grpId="0"/>
      <p:bldP spid="98328" grpId="0"/>
      <p:bldP spid="98328" grpId="1"/>
      <p:bldP spid="98329" grpId="0"/>
      <p:bldP spid="983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2291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8: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Hãy chọn nhóm thức ăn chứa nhiều chất béo?</a:t>
            </a:r>
          </a:p>
        </p:txBody>
      </p:sp>
      <p:sp>
        <p:nvSpPr>
          <p:cNvPr id="99335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36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37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38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39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40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43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44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45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9346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9347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9348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9349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9350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496888" y="282733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Gạo, bắp, khoai tây, bánh mì, khoai lang.</a:t>
            </a: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Cá, thịt gà, đậu nành, tôm, cua.</a:t>
            </a:r>
          </a:p>
        </p:txBody>
      </p:sp>
      <p:sp>
        <p:nvSpPr>
          <p:cNvPr id="99353" name="Text Box 25"/>
          <p:cNvSpPr txBox="1">
            <a:spLocks noChangeArrowheads="1"/>
          </p:cNvSpPr>
          <p:nvPr/>
        </p:nvSpPr>
        <p:spPr bwMode="auto">
          <a:xfrm>
            <a:off x="496888" y="38242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Lạc, mè, mỡ lợn, dừa.</a:t>
            </a:r>
          </a:p>
        </p:txBody>
      </p:sp>
      <p:sp>
        <p:nvSpPr>
          <p:cNvPr id="99354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2314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9356" name="Text Box 28"/>
          <p:cNvSpPr txBox="1">
            <a:spLocks noChangeArrowheads="1"/>
          </p:cNvSpPr>
          <p:nvPr/>
        </p:nvSpPr>
        <p:spPr bwMode="auto">
          <a:xfrm>
            <a:off x="503238" y="43402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Rau cải, cà rốt, thanh long, khế, thơm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93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93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3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93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93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4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93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93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3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99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99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99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34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9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34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9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34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99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354"/>
                  </p:tgtEl>
                </p:cond>
              </p:nextCondLst>
            </p:seq>
          </p:childTnLst>
        </p:cTn>
      </p:par>
    </p:tnLst>
    <p:bldLst>
      <p:bldP spid="99333" grpId="0"/>
      <p:bldP spid="99334" grpId="0"/>
      <p:bldP spid="99335" grpId="0" animBg="1"/>
      <p:bldP spid="99336" grpId="0" animBg="1"/>
      <p:bldP spid="99336" grpId="1" animBg="1"/>
      <p:bldP spid="99337" grpId="0" animBg="1"/>
      <p:bldP spid="99337" grpId="1" animBg="1"/>
      <p:bldP spid="99338" grpId="0" animBg="1"/>
      <p:bldP spid="99338" grpId="1" animBg="1"/>
      <p:bldP spid="99339" grpId="0" animBg="1"/>
      <p:bldP spid="99339" grpId="1" animBg="1"/>
      <p:bldP spid="99340" grpId="0" animBg="1"/>
      <p:bldP spid="99340" grpId="1" animBg="1"/>
      <p:bldP spid="99341" grpId="0" animBg="1"/>
      <p:bldP spid="99341" grpId="1" animBg="1"/>
      <p:bldP spid="99342" grpId="0" animBg="1"/>
      <p:bldP spid="99342" grpId="1" animBg="1"/>
      <p:bldP spid="99343" grpId="0" animBg="1"/>
      <p:bldP spid="99343" grpId="1" animBg="1"/>
      <p:bldP spid="99344" grpId="0" animBg="1"/>
      <p:bldP spid="99344" grpId="1" animBg="1"/>
      <p:bldP spid="99345" grpId="0" animBg="1"/>
      <p:bldP spid="99345" grpId="1" animBg="1"/>
      <p:bldP spid="99349" grpId="0" animBg="1"/>
      <p:bldP spid="99350" grpId="0" animBg="1"/>
      <p:bldP spid="99350" grpId="1" animBg="1"/>
      <p:bldP spid="99351" grpId="0"/>
      <p:bldP spid="99352" grpId="0"/>
      <p:bldP spid="99353" grpId="0"/>
      <p:bldP spid="99353" grpId="1"/>
      <p:bldP spid="993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9: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Hãy chọn nhóm thức ăn chứa nhiều chất khoáng và vi-ta-min?</a:t>
            </a:r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60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61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62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63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64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65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66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67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68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69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0370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0371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0372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0373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0374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0375" name="Text Box 23"/>
          <p:cNvSpPr txBox="1">
            <a:spLocks noChangeArrowheads="1"/>
          </p:cNvSpPr>
          <p:nvPr/>
        </p:nvSpPr>
        <p:spPr bwMode="auto">
          <a:xfrm>
            <a:off x="496888" y="282733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Gạo, bắp, khoai tây, bánh mì, khoai lang.</a:t>
            </a:r>
          </a:p>
        </p:txBody>
      </p:sp>
      <p:sp>
        <p:nvSpPr>
          <p:cNvPr id="100376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Cá, thịt gà, đậu nành, tôm, cua.</a:t>
            </a:r>
          </a:p>
        </p:txBody>
      </p:sp>
      <p:sp>
        <p:nvSpPr>
          <p:cNvPr id="100377" name="Text Box 25"/>
          <p:cNvSpPr txBox="1">
            <a:spLocks noChangeArrowheads="1"/>
          </p:cNvSpPr>
          <p:nvPr/>
        </p:nvSpPr>
        <p:spPr bwMode="auto">
          <a:xfrm>
            <a:off x="496888" y="38242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Lạc, mè, mỡ lợn, dừa.</a:t>
            </a:r>
          </a:p>
        </p:txBody>
      </p:sp>
      <p:sp>
        <p:nvSpPr>
          <p:cNvPr id="100378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3338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0380" name="Text Box 28"/>
          <p:cNvSpPr txBox="1">
            <a:spLocks noChangeArrowheads="1"/>
          </p:cNvSpPr>
          <p:nvPr/>
        </p:nvSpPr>
        <p:spPr bwMode="auto">
          <a:xfrm>
            <a:off x="503238" y="43402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Rau cải, cà rốt, thanh long, khế, thơm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4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94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0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0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00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0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0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00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03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00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8"/>
                  </p:tgtEl>
                </p:cond>
              </p:nextCondLst>
            </p:seq>
          </p:childTnLst>
        </p:cTn>
      </p:par>
    </p:tnLst>
    <p:bldLst>
      <p:bldP spid="100357" grpId="0"/>
      <p:bldP spid="100358" grpId="0"/>
      <p:bldP spid="100359" grpId="0" animBg="1"/>
      <p:bldP spid="100360" grpId="0" animBg="1"/>
      <p:bldP spid="100360" grpId="1" animBg="1"/>
      <p:bldP spid="100361" grpId="0" animBg="1"/>
      <p:bldP spid="100361" grpId="1" animBg="1"/>
      <p:bldP spid="100362" grpId="0" animBg="1"/>
      <p:bldP spid="100362" grpId="1" animBg="1"/>
      <p:bldP spid="100363" grpId="0" animBg="1"/>
      <p:bldP spid="100363" grpId="1" animBg="1"/>
      <p:bldP spid="100364" grpId="0" animBg="1"/>
      <p:bldP spid="100364" grpId="1" animBg="1"/>
      <p:bldP spid="100365" grpId="0" animBg="1"/>
      <p:bldP spid="100365" grpId="1" animBg="1"/>
      <p:bldP spid="100366" grpId="0" animBg="1"/>
      <p:bldP spid="100366" grpId="1" animBg="1"/>
      <p:bldP spid="100367" grpId="0" animBg="1"/>
      <p:bldP spid="100367" grpId="1" animBg="1"/>
      <p:bldP spid="100368" grpId="0" animBg="1"/>
      <p:bldP spid="100368" grpId="1" animBg="1"/>
      <p:bldP spid="100369" grpId="0" animBg="1"/>
      <p:bldP spid="100369" grpId="1" animBg="1"/>
      <p:bldP spid="100373" grpId="0" animBg="1"/>
      <p:bldP spid="100374" grpId="0" animBg="1"/>
      <p:bldP spid="100374" grpId="1" animBg="1"/>
      <p:bldP spid="100375" grpId="0"/>
      <p:bldP spid="100376" grpId="0"/>
      <p:bldP spid="100377" grpId="0"/>
      <p:bldP spid="100380" grpId="0"/>
      <p:bldP spid="10038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10:</a:t>
            </a: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Có mấy nhóm chất dinh dưỡng?</a:t>
            </a:r>
          </a:p>
        </p:txBody>
      </p:sp>
      <p:sp>
        <p:nvSpPr>
          <p:cNvPr id="101383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84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85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86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87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88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89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90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91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92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93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1394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1395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1396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1397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1398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1399" name="Text Box 23"/>
          <p:cNvSpPr txBox="1">
            <a:spLocks noChangeArrowheads="1"/>
          </p:cNvSpPr>
          <p:nvPr/>
        </p:nvSpPr>
        <p:spPr bwMode="auto">
          <a:xfrm>
            <a:off x="496888" y="282733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2 nhóm.</a:t>
            </a:r>
          </a:p>
        </p:txBody>
      </p:sp>
      <p:sp>
        <p:nvSpPr>
          <p:cNvPr id="101400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3 nhóm.</a:t>
            </a:r>
          </a:p>
        </p:txBody>
      </p:sp>
      <p:sp>
        <p:nvSpPr>
          <p:cNvPr id="101401" name="Text Box 25"/>
          <p:cNvSpPr txBox="1">
            <a:spLocks noChangeArrowheads="1"/>
          </p:cNvSpPr>
          <p:nvPr/>
        </p:nvSpPr>
        <p:spPr bwMode="auto">
          <a:xfrm>
            <a:off x="496888" y="3824288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4 nhóm.</a:t>
            </a:r>
          </a:p>
        </p:txBody>
      </p:sp>
      <p:sp>
        <p:nvSpPr>
          <p:cNvPr id="101402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4362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1404" name="Text Box 28"/>
          <p:cNvSpPr txBox="1">
            <a:spLocks noChangeArrowheads="1"/>
          </p:cNvSpPr>
          <p:nvPr/>
        </p:nvSpPr>
        <p:spPr bwMode="auto">
          <a:xfrm>
            <a:off x="503238" y="434022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5 nhóm.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82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18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1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394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01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1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1000" fill="hold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39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1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013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39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14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01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402"/>
                  </p:tgtEl>
                </p:cond>
              </p:nextCondLst>
            </p:seq>
          </p:childTnLst>
        </p:cTn>
      </p:par>
    </p:tnLst>
    <p:bldLst>
      <p:bldP spid="101381" grpId="0"/>
      <p:bldP spid="101382" grpId="0"/>
      <p:bldP spid="101383" grpId="0" animBg="1"/>
      <p:bldP spid="101384" grpId="0" animBg="1"/>
      <p:bldP spid="101384" grpId="1" animBg="1"/>
      <p:bldP spid="101385" grpId="0" animBg="1"/>
      <p:bldP spid="101385" grpId="1" animBg="1"/>
      <p:bldP spid="101386" grpId="0" animBg="1"/>
      <p:bldP spid="101386" grpId="1" animBg="1"/>
      <p:bldP spid="101387" grpId="0" animBg="1"/>
      <p:bldP spid="101387" grpId="1" animBg="1"/>
      <p:bldP spid="101388" grpId="0" animBg="1"/>
      <p:bldP spid="101388" grpId="1" animBg="1"/>
      <p:bldP spid="101389" grpId="0" animBg="1"/>
      <p:bldP spid="101389" grpId="1" animBg="1"/>
      <p:bldP spid="101390" grpId="0" animBg="1"/>
      <p:bldP spid="101390" grpId="1" animBg="1"/>
      <p:bldP spid="101391" grpId="0" animBg="1"/>
      <p:bldP spid="101391" grpId="1" animBg="1"/>
      <p:bldP spid="101392" grpId="0" animBg="1"/>
      <p:bldP spid="101392" grpId="1" animBg="1"/>
      <p:bldP spid="101393" grpId="0" animBg="1"/>
      <p:bldP spid="101393" grpId="1" animBg="1"/>
      <p:bldP spid="101397" grpId="0" animBg="1"/>
      <p:bldP spid="101398" grpId="0" animBg="1"/>
      <p:bldP spid="101398" grpId="1" animBg="1"/>
      <p:bldP spid="101399" grpId="0"/>
      <p:bldP spid="101400" grpId="0"/>
      <p:bldP spid="101401" grpId="0"/>
      <p:bldP spid="101401" grpId="1"/>
      <p:bldP spid="10140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5363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11: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Chất bột đường có vai trò gì đối với cơ thể?</a:t>
            </a:r>
          </a:p>
        </p:txBody>
      </p:sp>
      <p:sp>
        <p:nvSpPr>
          <p:cNvPr id="102407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08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09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10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11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12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13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14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15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16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17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2418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2419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2420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2421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2422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2423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Xây dựng và đổi mới cơ thể.</a:t>
            </a:r>
          </a:p>
        </p:txBody>
      </p:sp>
      <p:sp>
        <p:nvSpPr>
          <p:cNvPr id="102424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Giàu năng lượng và giúp cơ thể hấp thu các vi ta min.</a:t>
            </a:r>
          </a:p>
        </p:txBody>
      </p:sp>
      <p:sp>
        <p:nvSpPr>
          <p:cNvPr id="102425" name="Text Box 25"/>
          <p:cNvSpPr txBox="1">
            <a:spLocks noChangeArrowheads="1"/>
          </p:cNvSpPr>
          <p:nvPr/>
        </p:nvSpPr>
        <p:spPr bwMode="auto">
          <a:xfrm>
            <a:off x="496888" y="4195763"/>
            <a:ext cx="6208712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Cung cấp năng lượng cần thiết cho mọi hoạt động và duy trì nhiệt độ cơ thể.</a:t>
            </a:r>
          </a:p>
        </p:txBody>
      </p:sp>
      <p:sp>
        <p:nvSpPr>
          <p:cNvPr id="102426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5386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2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86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6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24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1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2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2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1000" fill="hold"/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19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24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24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20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24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2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26"/>
                  </p:tgtEl>
                </p:cond>
              </p:nextCondLst>
            </p:seq>
          </p:childTnLst>
        </p:cTn>
      </p:par>
    </p:tnLst>
    <p:bldLst>
      <p:bldP spid="102405" grpId="0"/>
      <p:bldP spid="102406" grpId="0"/>
      <p:bldP spid="102407" grpId="0" animBg="1"/>
      <p:bldP spid="102408" grpId="0" animBg="1"/>
      <p:bldP spid="102408" grpId="1" animBg="1"/>
      <p:bldP spid="102409" grpId="0" animBg="1"/>
      <p:bldP spid="102409" grpId="1" animBg="1"/>
      <p:bldP spid="102410" grpId="0" animBg="1"/>
      <p:bldP spid="102410" grpId="1" animBg="1"/>
      <p:bldP spid="102411" grpId="0" animBg="1"/>
      <p:bldP spid="102411" grpId="1" animBg="1"/>
      <p:bldP spid="102412" grpId="0" animBg="1"/>
      <p:bldP spid="102412" grpId="1" animBg="1"/>
      <p:bldP spid="102413" grpId="0" animBg="1"/>
      <p:bldP spid="102413" grpId="1" animBg="1"/>
      <p:bldP spid="102414" grpId="0" animBg="1"/>
      <p:bldP spid="102414" grpId="1" animBg="1"/>
      <p:bldP spid="102415" grpId="0" animBg="1"/>
      <p:bldP spid="102415" grpId="1" animBg="1"/>
      <p:bldP spid="102416" grpId="0" animBg="1"/>
      <p:bldP spid="102416" grpId="1" animBg="1"/>
      <p:bldP spid="102417" grpId="0" animBg="1"/>
      <p:bldP spid="102417" grpId="1" animBg="1"/>
      <p:bldP spid="102421" grpId="0" animBg="1"/>
      <p:bldP spid="102422" grpId="0" animBg="1"/>
      <p:bldP spid="102422" grpId="1" animBg="1"/>
      <p:bldP spid="102423" grpId="0"/>
      <p:bldP spid="102424" grpId="0"/>
      <p:bldP spid="102425" grpId="0"/>
      <p:bldP spid="10242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6387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12:</a:t>
            </a: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Chất đạm có vai trò gì đối với cơ thể?</a:t>
            </a:r>
          </a:p>
        </p:txBody>
      </p:sp>
      <p:sp>
        <p:nvSpPr>
          <p:cNvPr id="103431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32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33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34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35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36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37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38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39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40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41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3442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3443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3444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3445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3446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3447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Xây dựng và đổi mới cơ thể.</a:t>
            </a:r>
          </a:p>
        </p:txBody>
      </p:sp>
      <p:sp>
        <p:nvSpPr>
          <p:cNvPr id="103448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Giàu năng lượng và giúp cơ thể hấp thu các vi ta min.</a:t>
            </a:r>
          </a:p>
        </p:txBody>
      </p:sp>
      <p:sp>
        <p:nvSpPr>
          <p:cNvPr id="103449" name="Text Box 25"/>
          <p:cNvSpPr txBox="1">
            <a:spLocks noChangeArrowheads="1"/>
          </p:cNvSpPr>
          <p:nvPr/>
        </p:nvSpPr>
        <p:spPr bwMode="auto">
          <a:xfrm>
            <a:off x="496888" y="4195763"/>
            <a:ext cx="6208712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Cung cấp năng lượng cần thiết cho mọi hoạt động và duy trì nhiệt độ cơ thể.</a:t>
            </a:r>
          </a:p>
        </p:txBody>
      </p:sp>
      <p:sp>
        <p:nvSpPr>
          <p:cNvPr id="103450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6410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4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3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4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3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34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4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34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4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34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50"/>
                  </p:tgtEl>
                </p:cond>
              </p:nextCondLst>
            </p:seq>
          </p:childTnLst>
        </p:cTn>
      </p:par>
    </p:tnLst>
    <p:bldLst>
      <p:bldP spid="103429" grpId="0"/>
      <p:bldP spid="103430" grpId="0"/>
      <p:bldP spid="103431" grpId="0" animBg="1"/>
      <p:bldP spid="103432" grpId="0" animBg="1"/>
      <p:bldP spid="103432" grpId="1" animBg="1"/>
      <p:bldP spid="103433" grpId="0" animBg="1"/>
      <p:bldP spid="103433" grpId="1" animBg="1"/>
      <p:bldP spid="103434" grpId="0" animBg="1"/>
      <p:bldP spid="103434" grpId="1" animBg="1"/>
      <p:bldP spid="103435" grpId="0" animBg="1"/>
      <p:bldP spid="103435" grpId="1" animBg="1"/>
      <p:bldP spid="103436" grpId="0" animBg="1"/>
      <p:bldP spid="103436" grpId="1" animBg="1"/>
      <p:bldP spid="103437" grpId="0" animBg="1"/>
      <p:bldP spid="103437" grpId="1" animBg="1"/>
      <p:bldP spid="103438" grpId="0" animBg="1"/>
      <p:bldP spid="103438" grpId="1" animBg="1"/>
      <p:bldP spid="103439" grpId="0" animBg="1"/>
      <p:bldP spid="103439" grpId="1" animBg="1"/>
      <p:bldP spid="103440" grpId="0" animBg="1"/>
      <p:bldP spid="103440" grpId="1" animBg="1"/>
      <p:bldP spid="103441" grpId="0" animBg="1"/>
      <p:bldP spid="103441" grpId="1" animBg="1"/>
      <p:bldP spid="103445" grpId="0" animBg="1"/>
      <p:bldP spid="103446" grpId="0" animBg="1"/>
      <p:bldP spid="103446" grpId="1" animBg="1"/>
      <p:bldP spid="103447" grpId="0"/>
      <p:bldP spid="103447" grpId="1"/>
      <p:bldP spid="103448" grpId="0"/>
      <p:bldP spid="1034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7411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13: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Chất béo có vai trò gì đối với cơ thể?</a:t>
            </a:r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56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57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58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60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62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63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64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65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4466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4467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4468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4469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4470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4471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Xây dựng và đổi mới cơ thể.</a:t>
            </a:r>
          </a:p>
        </p:txBody>
      </p:sp>
      <p:sp>
        <p:nvSpPr>
          <p:cNvPr id="104472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Giàu năng lượng và giúp cơ thể hấp thu các vi ta min.</a:t>
            </a:r>
          </a:p>
        </p:txBody>
      </p:sp>
      <p:sp>
        <p:nvSpPr>
          <p:cNvPr id="104473" name="Text Box 25"/>
          <p:cNvSpPr txBox="1">
            <a:spLocks noChangeArrowheads="1"/>
          </p:cNvSpPr>
          <p:nvPr/>
        </p:nvSpPr>
        <p:spPr bwMode="auto">
          <a:xfrm>
            <a:off x="496888" y="4195763"/>
            <a:ext cx="6208712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Cung cấp năng lượng cần thiết cho mọi hoạt động và duy trì nhiệt độ cơ thể.</a:t>
            </a:r>
          </a:p>
        </p:txBody>
      </p:sp>
      <p:sp>
        <p:nvSpPr>
          <p:cNvPr id="104474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7434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4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44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6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44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4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6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44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44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68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44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4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74"/>
                  </p:tgtEl>
                </p:cond>
              </p:nextCondLst>
            </p:seq>
          </p:childTnLst>
        </p:cTn>
      </p:par>
    </p:tnLst>
    <p:bldLst>
      <p:bldP spid="104453" grpId="0"/>
      <p:bldP spid="104454" grpId="0"/>
      <p:bldP spid="104455" grpId="0" animBg="1"/>
      <p:bldP spid="104456" grpId="0" animBg="1"/>
      <p:bldP spid="104456" grpId="1" animBg="1"/>
      <p:bldP spid="104457" grpId="0" animBg="1"/>
      <p:bldP spid="104457" grpId="1" animBg="1"/>
      <p:bldP spid="104458" grpId="0" animBg="1"/>
      <p:bldP spid="104458" grpId="1" animBg="1"/>
      <p:bldP spid="104459" grpId="0" animBg="1"/>
      <p:bldP spid="104459" grpId="1" animBg="1"/>
      <p:bldP spid="104460" grpId="0" animBg="1"/>
      <p:bldP spid="104460" grpId="1" animBg="1"/>
      <p:bldP spid="104461" grpId="0" animBg="1"/>
      <p:bldP spid="104461" grpId="1" animBg="1"/>
      <p:bldP spid="104462" grpId="0" animBg="1"/>
      <p:bldP spid="104462" grpId="1" animBg="1"/>
      <p:bldP spid="104463" grpId="0" animBg="1"/>
      <p:bldP spid="104463" grpId="1" animBg="1"/>
      <p:bldP spid="104464" grpId="0" animBg="1"/>
      <p:bldP spid="104464" grpId="1" animBg="1"/>
      <p:bldP spid="104465" grpId="0" animBg="1"/>
      <p:bldP spid="104465" grpId="1" animBg="1"/>
      <p:bldP spid="104469" grpId="0" animBg="1"/>
      <p:bldP spid="104470" grpId="0" animBg="1"/>
      <p:bldP spid="104470" grpId="1" animBg="1"/>
      <p:bldP spid="104471" grpId="0"/>
      <p:bldP spid="104472" grpId="0"/>
      <p:bldP spid="104472" grpId="1"/>
      <p:bldP spid="1044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843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14: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Vi-ta-min, chất khoáng, chất xơ có vai trò gì đối với cơ thể?</a:t>
            </a:r>
          </a:p>
        </p:txBody>
      </p:sp>
      <p:sp>
        <p:nvSpPr>
          <p:cNvPr id="105479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80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81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82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83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84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85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86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87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88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89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5490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5491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5492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5493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5494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5495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Giúp cơ thể chống lại bệnh tật.</a:t>
            </a:r>
          </a:p>
        </p:txBody>
      </p:sp>
      <p:sp>
        <p:nvSpPr>
          <p:cNvPr id="105496" name="Text Box 24"/>
          <p:cNvSpPr txBox="1">
            <a:spLocks noChangeArrowheads="1"/>
          </p:cNvSpPr>
          <p:nvPr/>
        </p:nvSpPr>
        <p:spPr bwMode="auto">
          <a:xfrm>
            <a:off x="496888" y="3038475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Tham gia xây dựng cơ thể, tạo men thúc đẩy và điều khiển hoạt động sống.</a:t>
            </a:r>
          </a:p>
        </p:txBody>
      </p:sp>
      <p:sp>
        <p:nvSpPr>
          <p:cNvPr id="105497" name="Text Box 25"/>
          <p:cNvSpPr txBox="1">
            <a:spLocks noChangeArrowheads="1"/>
          </p:cNvSpPr>
          <p:nvPr/>
        </p:nvSpPr>
        <p:spPr bwMode="auto">
          <a:xfrm>
            <a:off x="496888" y="4046538"/>
            <a:ext cx="6208712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Bảo đảm hoạt động bình thường của bộ máy tiêu hóa.</a:t>
            </a:r>
          </a:p>
        </p:txBody>
      </p:sp>
      <p:sp>
        <p:nvSpPr>
          <p:cNvPr id="105498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8458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5500" name="Text Box 28"/>
          <p:cNvSpPr txBox="1">
            <a:spLocks noChangeArrowheads="1"/>
          </p:cNvSpPr>
          <p:nvPr/>
        </p:nvSpPr>
        <p:spPr bwMode="auto">
          <a:xfrm>
            <a:off x="503238" y="4983163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Cả 3 ý trên.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62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0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7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5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490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05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1000" fill="hold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49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5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49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5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498"/>
                  </p:tgtEl>
                </p:cond>
              </p:nextCondLst>
            </p:seq>
          </p:childTnLst>
        </p:cTn>
      </p:par>
    </p:tnLst>
    <p:bldLst>
      <p:bldP spid="105477" grpId="0"/>
      <p:bldP spid="105478" grpId="0"/>
      <p:bldP spid="105479" grpId="0" animBg="1"/>
      <p:bldP spid="105480" grpId="0" animBg="1"/>
      <p:bldP spid="105480" grpId="1" animBg="1"/>
      <p:bldP spid="105481" grpId="0" animBg="1"/>
      <p:bldP spid="105481" grpId="1" animBg="1"/>
      <p:bldP spid="105482" grpId="0" animBg="1"/>
      <p:bldP spid="105482" grpId="1" animBg="1"/>
      <p:bldP spid="105483" grpId="0" animBg="1"/>
      <p:bldP spid="105483" grpId="1" animBg="1"/>
      <p:bldP spid="105484" grpId="0" animBg="1"/>
      <p:bldP spid="105484" grpId="1" animBg="1"/>
      <p:bldP spid="105485" grpId="0" animBg="1"/>
      <p:bldP spid="105485" grpId="1" animBg="1"/>
      <p:bldP spid="105486" grpId="0" animBg="1"/>
      <p:bldP spid="105486" grpId="1" animBg="1"/>
      <p:bldP spid="105487" grpId="0" animBg="1"/>
      <p:bldP spid="105487" grpId="1" animBg="1"/>
      <p:bldP spid="105488" grpId="0" animBg="1"/>
      <p:bldP spid="105488" grpId="1" animBg="1"/>
      <p:bldP spid="105489" grpId="0" animBg="1"/>
      <p:bldP spid="105489" grpId="1" animBg="1"/>
      <p:bldP spid="105493" grpId="0" animBg="1"/>
      <p:bldP spid="105494" grpId="0" animBg="1"/>
      <p:bldP spid="105494" grpId="1" animBg="1"/>
      <p:bldP spid="105495" grpId="0"/>
      <p:bldP spid="105496" grpId="0"/>
      <p:bldP spid="105497" grpId="0"/>
      <p:bldP spid="105500" grpId="0"/>
      <p:bldP spid="10550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9459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15: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Tại sao cần ăn phối hợp nhiều loại thức ăn?</a:t>
            </a:r>
          </a:p>
        </p:txBody>
      </p:sp>
      <p:sp>
        <p:nvSpPr>
          <p:cNvPr id="106503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04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05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06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07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08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09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10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11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12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13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6514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6515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6516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6517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6518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6519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7459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Để cung cấp đầy đủ chất dinh dưỡng cho cơ thể.</a:t>
            </a:r>
          </a:p>
        </p:txBody>
      </p:sp>
      <p:sp>
        <p:nvSpPr>
          <p:cNvPr id="106520" name="Text Box 24"/>
          <p:cNvSpPr txBox="1">
            <a:spLocks noChangeArrowheads="1"/>
          </p:cNvSpPr>
          <p:nvPr/>
        </p:nvSpPr>
        <p:spPr bwMode="auto">
          <a:xfrm>
            <a:off x="496888" y="3224213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Giúp ta ăn ngon miệng.</a:t>
            </a:r>
          </a:p>
        </p:txBody>
      </p:sp>
      <p:sp>
        <p:nvSpPr>
          <p:cNvPr id="106521" name="Text Box 25"/>
          <p:cNvSpPr txBox="1">
            <a:spLocks noChangeArrowheads="1"/>
          </p:cNvSpPr>
          <p:nvPr/>
        </p:nvSpPr>
        <p:spPr bwMode="auto">
          <a:xfrm>
            <a:off x="496888" y="4046538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Giúp tiêu hóa tốt hơn.</a:t>
            </a:r>
          </a:p>
        </p:txBody>
      </p:sp>
      <p:sp>
        <p:nvSpPr>
          <p:cNvPr id="106522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9482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6524" name="Text Box 28"/>
          <p:cNvSpPr txBox="1">
            <a:spLocks noChangeArrowheads="1"/>
          </p:cNvSpPr>
          <p:nvPr/>
        </p:nvSpPr>
        <p:spPr bwMode="auto">
          <a:xfrm>
            <a:off x="503238" y="4868863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Cả 3 ý trên.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6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6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46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1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65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514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065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65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5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65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065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5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65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06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522"/>
                  </p:tgtEl>
                </p:cond>
              </p:nextCondLst>
            </p:seq>
          </p:childTnLst>
        </p:cTn>
      </p:par>
    </p:tnLst>
    <p:bldLst>
      <p:bldP spid="106501" grpId="0"/>
      <p:bldP spid="106502" grpId="0"/>
      <p:bldP spid="106503" grpId="0" animBg="1"/>
      <p:bldP spid="106504" grpId="0" animBg="1"/>
      <p:bldP spid="106504" grpId="1" animBg="1"/>
      <p:bldP spid="106505" grpId="0" animBg="1"/>
      <p:bldP spid="106505" grpId="1" animBg="1"/>
      <p:bldP spid="106506" grpId="0" animBg="1"/>
      <p:bldP spid="106506" grpId="1" animBg="1"/>
      <p:bldP spid="106507" grpId="0" animBg="1"/>
      <p:bldP spid="106507" grpId="1" animBg="1"/>
      <p:bldP spid="106508" grpId="0" animBg="1"/>
      <p:bldP spid="106508" grpId="1" animBg="1"/>
      <p:bldP spid="106509" grpId="0" animBg="1"/>
      <p:bldP spid="106509" grpId="1" animBg="1"/>
      <p:bldP spid="106510" grpId="0" animBg="1"/>
      <p:bldP spid="106510" grpId="1" animBg="1"/>
      <p:bldP spid="106511" grpId="0" animBg="1"/>
      <p:bldP spid="106511" grpId="1" animBg="1"/>
      <p:bldP spid="106512" grpId="0" animBg="1"/>
      <p:bldP spid="106512" grpId="1" animBg="1"/>
      <p:bldP spid="106513" grpId="0" animBg="1"/>
      <p:bldP spid="106513" grpId="1" animBg="1"/>
      <p:bldP spid="106517" grpId="0" animBg="1"/>
      <p:bldP spid="106518" grpId="0" animBg="1"/>
      <p:bldP spid="106518" grpId="1" animBg="1"/>
      <p:bldP spid="106519" grpId="0"/>
      <p:bldP spid="106520" grpId="0"/>
      <p:bldP spid="106521" grpId="0"/>
      <p:bldP spid="106524" grpId="0"/>
      <p:bldP spid="10652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0483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16: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Tại sao cần ăn phối hợp đạm động vật và đạm thực vật?</a:t>
            </a:r>
          </a:p>
        </p:txBody>
      </p:sp>
      <p:sp>
        <p:nvSpPr>
          <p:cNvPr id="107527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28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29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30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31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32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33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34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35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36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37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7538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7539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7540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7541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7542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496888" y="2647950"/>
            <a:ext cx="7459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Để dễ tiêu hóa.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496888" y="342900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Giúp ta ăn ngon miệng.</a:t>
            </a:r>
          </a:p>
        </p:txBody>
      </p:sp>
      <p:sp>
        <p:nvSpPr>
          <p:cNvPr id="107546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20505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503238" y="4149725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Để cung cấp đầy đủ các chất bổ dưỡng quý cho cơ thể và dễ tiêu hóa.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18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7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6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7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3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7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75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39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7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75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40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7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7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46"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  <p:bldP spid="107527" grpId="0" animBg="1"/>
      <p:bldP spid="107528" grpId="0" animBg="1"/>
      <p:bldP spid="107528" grpId="1" animBg="1"/>
      <p:bldP spid="107529" grpId="0" animBg="1"/>
      <p:bldP spid="107529" grpId="1" animBg="1"/>
      <p:bldP spid="107530" grpId="0" animBg="1"/>
      <p:bldP spid="107530" grpId="1" animBg="1"/>
      <p:bldP spid="107531" grpId="0" animBg="1"/>
      <p:bldP spid="107531" grpId="1" animBg="1"/>
      <p:bldP spid="107532" grpId="0" animBg="1"/>
      <p:bldP spid="107532" grpId="1" animBg="1"/>
      <p:bldP spid="107533" grpId="0" animBg="1"/>
      <p:bldP spid="107533" grpId="1" animBg="1"/>
      <p:bldP spid="107534" grpId="0" animBg="1"/>
      <p:bldP spid="107534" grpId="1" animBg="1"/>
      <p:bldP spid="107535" grpId="0" animBg="1"/>
      <p:bldP spid="107535" grpId="1" animBg="1"/>
      <p:bldP spid="107536" grpId="0" animBg="1"/>
      <p:bldP spid="107536" grpId="1" animBg="1"/>
      <p:bldP spid="107537" grpId="0" animBg="1"/>
      <p:bldP spid="107537" grpId="1" animBg="1"/>
      <p:bldP spid="107541" grpId="0" animBg="1"/>
      <p:bldP spid="107542" grpId="0" animBg="1"/>
      <p:bldP spid="107542" grpId="1" animBg="1"/>
      <p:bldP spid="107543" grpId="0"/>
      <p:bldP spid="107544" grpId="0"/>
      <p:bldP spid="107548" grpId="0"/>
      <p:bldP spid="10754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 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0" y="1371600"/>
            <a:ext cx="2057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TRÒ CHƠI: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609600" y="2163763"/>
            <a:ext cx="7848600" cy="329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>
                <a:solidFill>
                  <a:srgbClr val="0000CC"/>
                </a:solidFill>
              </a:rPr>
              <a:t>Đại diện từng tổ trả lời câu hỏi.</a:t>
            </a:r>
          </a:p>
          <a:p>
            <a:pPr algn="just">
              <a:spcBef>
                <a:spcPct val="50000"/>
              </a:spcBef>
            </a:pPr>
            <a:r>
              <a:rPr lang="en-US" altLang="en-US" sz="2800">
                <a:solidFill>
                  <a:srgbClr val="0000CC"/>
                </a:solidFill>
              </a:rPr>
              <a:t>Thời gian suy nghĩ 10 giây.</a:t>
            </a:r>
          </a:p>
          <a:p>
            <a:pPr algn="just">
              <a:spcBef>
                <a:spcPct val="50000"/>
              </a:spcBef>
            </a:pPr>
            <a:r>
              <a:rPr lang="en-US" altLang="en-US" sz="2800">
                <a:solidFill>
                  <a:srgbClr val="0000CC"/>
                </a:solidFill>
              </a:rPr>
              <a:t>Trả lời đúng, ghi được 10 điểm. Trả lời sai hoặc không trả lời 0 điểm.</a:t>
            </a:r>
          </a:p>
          <a:p>
            <a:pPr algn="just">
              <a:spcBef>
                <a:spcPct val="50000"/>
              </a:spcBef>
            </a:pPr>
            <a:r>
              <a:rPr lang="en-US" altLang="en-US" sz="2800">
                <a:solidFill>
                  <a:srgbClr val="0000CC"/>
                </a:solidFill>
              </a:rPr>
              <a:t>Sau 10 giây, 2 đội còn lại giơ tay dành quyền trả lời. Kết quả ghi điểm như trên.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/>
      <p:bldP spid="8909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1507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17: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Tại sao cần ăn phối hợp chất béo từ động vật và chất béo</a:t>
            </a:r>
            <a:r>
              <a:rPr lang="en-US" altLang="en-US"/>
              <a:t> </a:t>
            </a:r>
            <a:r>
              <a:rPr lang="en-US" altLang="en-US" sz="2400">
                <a:solidFill>
                  <a:srgbClr val="0000CC"/>
                </a:solidFill>
              </a:rPr>
              <a:t>từ</a:t>
            </a:r>
            <a:r>
              <a:rPr lang="en-US" altLang="en-US"/>
              <a:t> </a:t>
            </a:r>
            <a:r>
              <a:rPr lang="en-US" altLang="en-US" sz="2400">
                <a:solidFill>
                  <a:srgbClr val="0000CC"/>
                </a:solidFill>
              </a:rPr>
              <a:t>thực vật?</a:t>
            </a:r>
          </a:p>
        </p:txBody>
      </p:sp>
      <p:sp>
        <p:nvSpPr>
          <p:cNvPr id="108551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52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53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54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55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56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57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58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59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60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61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8562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8563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8564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8565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8566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496888" y="270827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Giúp ta ăn ngon miệng.</a:t>
            </a:r>
          </a:p>
        </p:txBody>
      </p:sp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496888" y="461645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Giúp tiêu hóa tốt hơn.</a:t>
            </a:r>
          </a:p>
        </p:txBody>
      </p:sp>
      <p:sp>
        <p:nvSpPr>
          <p:cNvPr id="108570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21529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8572" name="Text Box 28"/>
          <p:cNvSpPr txBox="1">
            <a:spLocks noChangeArrowheads="1"/>
          </p:cNvSpPr>
          <p:nvPr/>
        </p:nvSpPr>
        <p:spPr bwMode="auto">
          <a:xfrm>
            <a:off x="503238" y="3435350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Để cung cấp đầy đủ các chất béo cần thiết cho cơ thể.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8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8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26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85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56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8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8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56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85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85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56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85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8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570"/>
                  </p:tgtEl>
                </p:cond>
              </p:nextCondLst>
            </p:seq>
          </p:childTnLst>
        </p:cTn>
      </p:par>
    </p:tnLst>
    <p:bldLst>
      <p:bldP spid="108549" grpId="0"/>
      <p:bldP spid="108550" grpId="0"/>
      <p:bldP spid="108551" grpId="0" animBg="1"/>
      <p:bldP spid="108552" grpId="0" animBg="1"/>
      <p:bldP spid="108552" grpId="1" animBg="1"/>
      <p:bldP spid="108553" grpId="0" animBg="1"/>
      <p:bldP spid="108553" grpId="1" animBg="1"/>
      <p:bldP spid="108554" grpId="0" animBg="1"/>
      <p:bldP spid="108554" grpId="1" animBg="1"/>
      <p:bldP spid="108555" grpId="0" animBg="1"/>
      <p:bldP spid="108555" grpId="1" animBg="1"/>
      <p:bldP spid="108556" grpId="0" animBg="1"/>
      <p:bldP spid="108556" grpId="1" animBg="1"/>
      <p:bldP spid="108557" grpId="0" animBg="1"/>
      <p:bldP spid="108557" grpId="1" animBg="1"/>
      <p:bldP spid="108558" grpId="0" animBg="1"/>
      <p:bldP spid="108558" grpId="1" animBg="1"/>
      <p:bldP spid="108559" grpId="0" animBg="1"/>
      <p:bldP spid="108559" grpId="1" animBg="1"/>
      <p:bldP spid="108560" grpId="0" animBg="1"/>
      <p:bldP spid="108560" grpId="1" animBg="1"/>
      <p:bldP spid="108561" grpId="0" animBg="1"/>
      <p:bldP spid="108561" grpId="1" animBg="1"/>
      <p:bldP spid="108565" grpId="0" animBg="1"/>
      <p:bldP spid="108566" grpId="0" animBg="1"/>
      <p:bldP spid="108566" grpId="1" animBg="1"/>
      <p:bldP spid="108568" grpId="0"/>
      <p:bldP spid="108569" grpId="0"/>
      <p:bldP spid="108572" grpId="0"/>
      <p:bldP spid="10857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2531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18:</a:t>
            </a: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Nên ăn ít thức ăn chứa nhiều chất béo để phòng bệnh gì?</a:t>
            </a:r>
          </a:p>
        </p:txBody>
      </p:sp>
      <p:sp>
        <p:nvSpPr>
          <p:cNvPr id="109575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76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77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78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79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80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81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82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83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84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85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09586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9587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9588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9589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9590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9591" name="Text Box 23"/>
          <p:cNvSpPr txBox="1">
            <a:spLocks noChangeArrowheads="1"/>
          </p:cNvSpPr>
          <p:nvPr/>
        </p:nvSpPr>
        <p:spPr bwMode="auto">
          <a:xfrm>
            <a:off x="496888" y="270827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Tim mạch, bướu cổ.</a:t>
            </a:r>
          </a:p>
        </p:txBody>
      </p:sp>
      <p:sp>
        <p:nvSpPr>
          <p:cNvPr id="109592" name="Text Box 24"/>
          <p:cNvSpPr txBox="1">
            <a:spLocks noChangeArrowheads="1"/>
          </p:cNvSpPr>
          <p:nvPr/>
        </p:nvSpPr>
        <p:spPr bwMode="auto">
          <a:xfrm>
            <a:off x="523875" y="4221163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Mắt kém, vàng da.</a:t>
            </a:r>
          </a:p>
        </p:txBody>
      </p:sp>
      <p:sp>
        <p:nvSpPr>
          <p:cNvPr id="109593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22553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9595" name="Text Box 27"/>
          <p:cNvSpPr txBox="1">
            <a:spLocks noChangeArrowheads="1"/>
          </p:cNvSpPr>
          <p:nvPr/>
        </p:nvSpPr>
        <p:spPr bwMode="auto">
          <a:xfrm>
            <a:off x="503238" y="343535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Tim mạch, cao huyết áp.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2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9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86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95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8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95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95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8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95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95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88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95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9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93"/>
                  </p:tgtEl>
                </p:cond>
              </p:nextCondLst>
            </p:seq>
          </p:childTnLst>
        </p:cTn>
      </p:par>
    </p:tnLst>
    <p:bldLst>
      <p:bldP spid="109573" grpId="0"/>
      <p:bldP spid="109574" grpId="0"/>
      <p:bldP spid="109575" grpId="0" animBg="1"/>
      <p:bldP spid="109576" grpId="0" animBg="1"/>
      <p:bldP spid="109576" grpId="1" animBg="1"/>
      <p:bldP spid="109577" grpId="0" animBg="1"/>
      <p:bldP spid="109577" grpId="1" animBg="1"/>
      <p:bldP spid="109578" grpId="0" animBg="1"/>
      <p:bldP spid="109578" grpId="1" animBg="1"/>
      <p:bldP spid="109579" grpId="0" animBg="1"/>
      <p:bldP spid="109579" grpId="1" animBg="1"/>
      <p:bldP spid="109580" grpId="0" animBg="1"/>
      <p:bldP spid="109580" grpId="1" animBg="1"/>
      <p:bldP spid="109581" grpId="0" animBg="1"/>
      <p:bldP spid="109581" grpId="1" animBg="1"/>
      <p:bldP spid="109582" grpId="0" animBg="1"/>
      <p:bldP spid="109582" grpId="1" animBg="1"/>
      <p:bldP spid="109583" grpId="0" animBg="1"/>
      <p:bldP spid="109583" grpId="1" animBg="1"/>
      <p:bldP spid="109584" grpId="0" animBg="1"/>
      <p:bldP spid="109584" grpId="1" animBg="1"/>
      <p:bldP spid="109585" grpId="0" animBg="1"/>
      <p:bldP spid="109585" grpId="1" animBg="1"/>
      <p:bldP spid="109589" grpId="0" animBg="1"/>
      <p:bldP spid="109590" grpId="0" animBg="1"/>
      <p:bldP spid="109590" grpId="1" animBg="1"/>
      <p:bldP spid="109591" grpId="0"/>
      <p:bldP spid="109592" grpId="0"/>
      <p:bldP spid="109595" grpId="0"/>
      <p:bldP spid="10959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355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19:</a:t>
            </a:r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Nếu thiếu i-ốt, cơ thể sẽ…?</a:t>
            </a:r>
          </a:p>
        </p:txBody>
      </p:sp>
      <p:sp>
        <p:nvSpPr>
          <p:cNvPr id="110599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00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01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02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03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04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05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06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07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08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09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0610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0611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0612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0613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0614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0615" name="Text Box 23"/>
          <p:cNvSpPr txBox="1">
            <a:spLocks noChangeArrowheads="1"/>
          </p:cNvSpPr>
          <p:nvPr/>
        </p:nvSpPr>
        <p:spPr bwMode="auto">
          <a:xfrm>
            <a:off x="496888" y="270827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Mắc bệnh tim mạch, bướu cổ.</a:t>
            </a:r>
          </a:p>
        </p:txBody>
      </p:sp>
      <p:sp>
        <p:nvSpPr>
          <p:cNvPr id="110616" name="Text Box 24"/>
          <p:cNvSpPr txBox="1">
            <a:spLocks noChangeArrowheads="1"/>
          </p:cNvSpPr>
          <p:nvPr/>
        </p:nvSpPr>
        <p:spPr bwMode="auto">
          <a:xfrm>
            <a:off x="523875" y="4221163"/>
            <a:ext cx="6208713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Dễ mắc bệnh bướu cổ, kém phát triển về thể lực và trí tuệ.</a:t>
            </a:r>
          </a:p>
        </p:txBody>
      </p:sp>
      <p:sp>
        <p:nvSpPr>
          <p:cNvPr id="110617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23577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0619" name="Text Box 27"/>
          <p:cNvSpPr txBox="1">
            <a:spLocks noChangeArrowheads="1"/>
          </p:cNvSpPr>
          <p:nvPr/>
        </p:nvSpPr>
        <p:spPr bwMode="auto">
          <a:xfrm>
            <a:off x="503238" y="343535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Mắc bệnh tim mạch, cao huyết áp.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2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42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58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06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61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106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61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10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106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612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0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10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617"/>
                  </p:tgtEl>
                </p:cond>
              </p:nextCondLst>
            </p:seq>
          </p:childTnLst>
        </p:cTn>
      </p:par>
    </p:tnLst>
    <p:bldLst>
      <p:bldP spid="110597" grpId="0"/>
      <p:bldP spid="110598" grpId="0"/>
      <p:bldP spid="110599" grpId="0" animBg="1"/>
      <p:bldP spid="110600" grpId="0" animBg="1"/>
      <p:bldP spid="110600" grpId="1" animBg="1"/>
      <p:bldP spid="110601" grpId="0" animBg="1"/>
      <p:bldP spid="110601" grpId="1" animBg="1"/>
      <p:bldP spid="110602" grpId="0" animBg="1"/>
      <p:bldP spid="110602" grpId="1" animBg="1"/>
      <p:bldP spid="110603" grpId="0" animBg="1"/>
      <p:bldP spid="110603" grpId="1" animBg="1"/>
      <p:bldP spid="110604" grpId="0" animBg="1"/>
      <p:bldP spid="110604" grpId="1" animBg="1"/>
      <p:bldP spid="110605" grpId="0" animBg="1"/>
      <p:bldP spid="110605" grpId="1" animBg="1"/>
      <p:bldP spid="110606" grpId="0" animBg="1"/>
      <p:bldP spid="110606" grpId="1" animBg="1"/>
      <p:bldP spid="110607" grpId="0" animBg="1"/>
      <p:bldP spid="110607" grpId="1" animBg="1"/>
      <p:bldP spid="110608" grpId="0" animBg="1"/>
      <p:bldP spid="110608" grpId="1" animBg="1"/>
      <p:bldP spid="110609" grpId="0" animBg="1"/>
      <p:bldP spid="110609" grpId="1" animBg="1"/>
      <p:bldP spid="110613" grpId="0" animBg="1"/>
      <p:bldP spid="110614" grpId="0" animBg="1"/>
      <p:bldP spid="110614" grpId="1" animBg="1"/>
      <p:bldP spid="110615" grpId="0"/>
      <p:bldP spid="110616" grpId="0"/>
      <p:bldP spid="110616" grpId="1"/>
      <p:bldP spid="1106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4579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20: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Cần hạn chế ăn mặn để tránh bị bệnh…?</a:t>
            </a:r>
          </a:p>
        </p:txBody>
      </p:sp>
      <p:sp>
        <p:nvSpPr>
          <p:cNvPr id="111623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24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25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26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27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28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29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30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31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32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33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1634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1635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1636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1637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1638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1639" name="Text Box 23"/>
          <p:cNvSpPr txBox="1">
            <a:spLocks noChangeArrowheads="1"/>
          </p:cNvSpPr>
          <p:nvPr/>
        </p:nvSpPr>
        <p:spPr bwMode="auto">
          <a:xfrm>
            <a:off x="496888" y="270827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Bướu cổ.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523875" y="4221163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Phù da.</a:t>
            </a:r>
          </a:p>
        </p:txBody>
      </p:sp>
      <p:sp>
        <p:nvSpPr>
          <p:cNvPr id="111641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24601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503238" y="343535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Cao huyết áp.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1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16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3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116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116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116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116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16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11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41"/>
                  </p:tgtEl>
                </p:cond>
              </p:nextCondLst>
            </p:seq>
          </p:childTnLst>
        </p:cTn>
      </p:par>
    </p:tnLst>
    <p:bldLst>
      <p:bldP spid="111621" grpId="0"/>
      <p:bldP spid="111622" grpId="0"/>
      <p:bldP spid="111623" grpId="0" animBg="1"/>
      <p:bldP spid="111624" grpId="0" animBg="1"/>
      <p:bldP spid="111624" grpId="1" animBg="1"/>
      <p:bldP spid="111625" grpId="0" animBg="1"/>
      <p:bldP spid="111625" grpId="1" animBg="1"/>
      <p:bldP spid="111626" grpId="0" animBg="1"/>
      <p:bldP spid="111626" grpId="1" animBg="1"/>
      <p:bldP spid="111627" grpId="0" animBg="1"/>
      <p:bldP spid="111627" grpId="1" animBg="1"/>
      <p:bldP spid="111628" grpId="0" animBg="1"/>
      <p:bldP spid="111628" grpId="1" animBg="1"/>
      <p:bldP spid="111629" grpId="0" animBg="1"/>
      <p:bldP spid="111629" grpId="1" animBg="1"/>
      <p:bldP spid="111630" grpId="0" animBg="1"/>
      <p:bldP spid="111630" grpId="1" animBg="1"/>
      <p:bldP spid="111631" grpId="0" animBg="1"/>
      <p:bldP spid="111631" grpId="1" animBg="1"/>
      <p:bldP spid="111632" grpId="0" animBg="1"/>
      <p:bldP spid="111632" grpId="1" animBg="1"/>
      <p:bldP spid="111633" grpId="0" animBg="1"/>
      <p:bldP spid="111633" grpId="1" animBg="1"/>
      <p:bldP spid="111637" grpId="0" animBg="1"/>
      <p:bldP spid="111638" grpId="0" animBg="1"/>
      <p:bldP spid="111638" grpId="1" animBg="1"/>
      <p:bldP spid="111639" grpId="0"/>
      <p:bldP spid="111640" grpId="0"/>
      <p:bldP spid="111643" grpId="0"/>
      <p:bldP spid="11164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5603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21: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Ăn nhiều rau, quả chín để …?</a:t>
            </a:r>
          </a:p>
        </p:txBody>
      </p:sp>
      <p:sp>
        <p:nvSpPr>
          <p:cNvPr id="112647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48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49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50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51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52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53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54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55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56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57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2658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2659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2660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2661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2662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2663" name="Text Box 23"/>
          <p:cNvSpPr txBox="1">
            <a:spLocks noChangeArrowheads="1"/>
          </p:cNvSpPr>
          <p:nvPr/>
        </p:nvSpPr>
        <p:spPr bwMode="auto">
          <a:xfrm>
            <a:off x="496888" y="270827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Cung cấp vi-ta-min cho cơ thể.</a:t>
            </a:r>
          </a:p>
        </p:txBody>
      </p:sp>
      <p:sp>
        <p:nvSpPr>
          <p:cNvPr id="112664" name="Text Box 24"/>
          <p:cNvSpPr txBox="1">
            <a:spLocks noChangeArrowheads="1"/>
          </p:cNvSpPr>
          <p:nvPr/>
        </p:nvSpPr>
        <p:spPr bwMode="auto">
          <a:xfrm>
            <a:off x="523875" y="4221163"/>
            <a:ext cx="73612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Cung cấp chất xơ cho cơ thể và chống táo bón.</a:t>
            </a:r>
          </a:p>
        </p:txBody>
      </p:sp>
      <p:sp>
        <p:nvSpPr>
          <p:cNvPr id="112665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25625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503238" y="3435350"/>
            <a:ext cx="68770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Cung cấp chất khoáng cần thiết cho cơ thể.</a:t>
            </a: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539750" y="4916488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Cả 3 ý trên.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2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2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4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0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26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58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126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126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59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26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26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6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126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2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65"/>
                  </p:tgtEl>
                </p:cond>
              </p:nextCondLst>
            </p:seq>
          </p:childTnLst>
        </p:cTn>
      </p:par>
    </p:tnLst>
    <p:bldLst>
      <p:bldP spid="112645" grpId="0"/>
      <p:bldP spid="112646" grpId="0"/>
      <p:bldP spid="112647" grpId="0" animBg="1"/>
      <p:bldP spid="112648" grpId="0" animBg="1"/>
      <p:bldP spid="112648" grpId="1" animBg="1"/>
      <p:bldP spid="112649" grpId="0" animBg="1"/>
      <p:bldP spid="112649" grpId="1" animBg="1"/>
      <p:bldP spid="112650" grpId="0" animBg="1"/>
      <p:bldP spid="112650" grpId="1" animBg="1"/>
      <p:bldP spid="112651" grpId="0" animBg="1"/>
      <p:bldP spid="112651" grpId="1" animBg="1"/>
      <p:bldP spid="112652" grpId="0" animBg="1"/>
      <p:bldP spid="112652" grpId="1" animBg="1"/>
      <p:bldP spid="112653" grpId="0" animBg="1"/>
      <p:bldP spid="112653" grpId="1" animBg="1"/>
      <p:bldP spid="112654" grpId="0" animBg="1"/>
      <p:bldP spid="112654" grpId="1" animBg="1"/>
      <p:bldP spid="112655" grpId="0" animBg="1"/>
      <p:bldP spid="112655" grpId="1" animBg="1"/>
      <p:bldP spid="112656" grpId="0" animBg="1"/>
      <p:bldP spid="112656" grpId="1" animBg="1"/>
      <p:bldP spid="112657" grpId="0" animBg="1"/>
      <p:bldP spid="112657" grpId="1" animBg="1"/>
      <p:bldP spid="112661" grpId="0" animBg="1"/>
      <p:bldP spid="112662" grpId="0" animBg="1"/>
      <p:bldP spid="112662" grpId="1" animBg="1"/>
      <p:bldP spid="112663" grpId="0"/>
      <p:bldP spid="112664" grpId="0"/>
      <p:bldP spid="112667" grpId="0"/>
      <p:bldP spid="112668" grpId="0"/>
      <p:bldP spid="112668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6627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22: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Thực phẩm sạch và an toàn là thực phẩm …?</a:t>
            </a:r>
          </a:p>
        </p:txBody>
      </p:sp>
      <p:sp>
        <p:nvSpPr>
          <p:cNvPr id="113671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72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73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74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75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76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77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78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79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80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81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3682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3683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3684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3685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3686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3687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Giữ được chất dinh dưỡng.</a:t>
            </a:r>
          </a:p>
        </p:txBody>
      </p:sp>
      <p:sp>
        <p:nvSpPr>
          <p:cNvPr id="113688" name="Text Box 24"/>
          <p:cNvSpPr txBox="1">
            <a:spLocks noChangeArrowheads="1"/>
          </p:cNvSpPr>
          <p:nvPr/>
        </p:nvSpPr>
        <p:spPr bwMode="auto">
          <a:xfrm>
            <a:off x="523875" y="4041775"/>
            <a:ext cx="7361238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Không bị nhiễm khuẩn, hóa chất, không gây ngộ độc cho người sử dụng.</a:t>
            </a:r>
          </a:p>
        </p:txBody>
      </p:sp>
      <p:sp>
        <p:nvSpPr>
          <p:cNvPr id="113689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26649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3691" name="Text Box 27"/>
          <p:cNvSpPr txBox="1">
            <a:spLocks noChangeArrowheads="1"/>
          </p:cNvSpPr>
          <p:nvPr/>
        </p:nvSpPr>
        <p:spPr bwMode="auto">
          <a:xfrm>
            <a:off x="503238" y="3141663"/>
            <a:ext cx="6877050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Được nuôi trồng, bảo quản, chế biến hợp vệ sinh.</a:t>
            </a:r>
          </a:p>
        </p:txBody>
      </p:sp>
      <p:sp>
        <p:nvSpPr>
          <p:cNvPr id="113692" name="Text Box 28"/>
          <p:cNvSpPr txBox="1">
            <a:spLocks noChangeArrowheads="1"/>
          </p:cNvSpPr>
          <p:nvPr/>
        </p:nvSpPr>
        <p:spPr bwMode="auto">
          <a:xfrm>
            <a:off x="539750" y="4916488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Cả 3 ý trên.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82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7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46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78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36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68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136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136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68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36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36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68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136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3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689"/>
                  </p:tgtEl>
                </p:cond>
              </p:nextCondLst>
            </p:seq>
          </p:childTnLst>
        </p:cTn>
      </p:par>
    </p:tnLst>
    <p:bldLst>
      <p:bldP spid="113669" grpId="0"/>
      <p:bldP spid="113670" grpId="0"/>
      <p:bldP spid="113671" grpId="0" animBg="1"/>
      <p:bldP spid="113672" grpId="0" animBg="1"/>
      <p:bldP spid="113672" grpId="1" animBg="1"/>
      <p:bldP spid="113673" grpId="0" animBg="1"/>
      <p:bldP spid="113673" grpId="1" animBg="1"/>
      <p:bldP spid="113674" grpId="0" animBg="1"/>
      <p:bldP spid="113674" grpId="1" animBg="1"/>
      <p:bldP spid="113675" grpId="0" animBg="1"/>
      <p:bldP spid="113675" grpId="1" animBg="1"/>
      <p:bldP spid="113676" grpId="0" animBg="1"/>
      <p:bldP spid="113676" grpId="1" animBg="1"/>
      <p:bldP spid="113677" grpId="0" animBg="1"/>
      <p:bldP spid="113677" grpId="1" animBg="1"/>
      <p:bldP spid="113678" grpId="0" animBg="1"/>
      <p:bldP spid="113678" grpId="1" animBg="1"/>
      <p:bldP spid="113679" grpId="0" animBg="1"/>
      <p:bldP spid="113679" grpId="1" animBg="1"/>
      <p:bldP spid="113680" grpId="0" animBg="1"/>
      <p:bldP spid="113680" grpId="1" animBg="1"/>
      <p:bldP spid="113681" grpId="0" animBg="1"/>
      <p:bldP spid="113681" grpId="1" animBg="1"/>
      <p:bldP spid="113685" grpId="0" animBg="1"/>
      <p:bldP spid="113686" grpId="0" animBg="1"/>
      <p:bldP spid="113686" grpId="1" animBg="1"/>
      <p:bldP spid="113687" grpId="0"/>
      <p:bldP spid="113688" grpId="0"/>
      <p:bldP spid="113691" grpId="0"/>
      <p:bldP spid="113692" grpId="0"/>
      <p:bldP spid="11369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7651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23: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Trong các cách bảo quản thức ăn dưới đây, cách nào ngăn không cho vi sinh vật xâm nhập vào thực phẩm?</a:t>
            </a:r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696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697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699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700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701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702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703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704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705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4706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4707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4708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4709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4710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4711" name="Text Box 23"/>
          <p:cNvSpPr txBox="1">
            <a:spLocks noChangeArrowheads="1"/>
          </p:cNvSpPr>
          <p:nvPr/>
        </p:nvSpPr>
        <p:spPr bwMode="auto">
          <a:xfrm>
            <a:off x="496888" y="2935288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Phơi khô.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523875" y="4195763"/>
            <a:ext cx="73612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Đóng hộp.</a:t>
            </a:r>
          </a:p>
        </p:txBody>
      </p:sp>
      <p:sp>
        <p:nvSpPr>
          <p:cNvPr id="114713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27673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503238" y="3536950"/>
            <a:ext cx="68770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Ướp mặn.</a:t>
            </a:r>
          </a:p>
        </p:txBody>
      </p:sp>
      <p:sp>
        <p:nvSpPr>
          <p:cNvPr id="114716" name="Text Box 28"/>
          <p:cNvSpPr txBox="1">
            <a:spLocks noChangeArrowheads="1"/>
          </p:cNvSpPr>
          <p:nvPr/>
        </p:nvSpPr>
        <p:spPr bwMode="auto">
          <a:xfrm>
            <a:off x="539750" y="4916488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Cô đặc với đường.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74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1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8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2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47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14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47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147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13"/>
                  </p:tgtEl>
                </p:cond>
              </p:nextCondLst>
            </p:seq>
          </p:childTnLst>
        </p:cTn>
      </p:par>
    </p:tnLst>
    <p:bldLst>
      <p:bldP spid="114693" grpId="0"/>
      <p:bldP spid="114694" grpId="0"/>
      <p:bldP spid="114695" grpId="0" animBg="1"/>
      <p:bldP spid="114696" grpId="0" animBg="1"/>
      <p:bldP spid="114696" grpId="1" animBg="1"/>
      <p:bldP spid="114697" grpId="0" animBg="1"/>
      <p:bldP spid="114697" grpId="1" animBg="1"/>
      <p:bldP spid="114698" grpId="0" animBg="1"/>
      <p:bldP spid="114698" grpId="1" animBg="1"/>
      <p:bldP spid="114699" grpId="0" animBg="1"/>
      <p:bldP spid="114699" grpId="1" animBg="1"/>
      <p:bldP spid="114700" grpId="0" animBg="1"/>
      <p:bldP spid="114700" grpId="1" animBg="1"/>
      <p:bldP spid="114701" grpId="0" animBg="1"/>
      <p:bldP spid="114701" grpId="1" animBg="1"/>
      <p:bldP spid="114702" grpId="0" animBg="1"/>
      <p:bldP spid="114702" grpId="1" animBg="1"/>
      <p:bldP spid="114703" grpId="0" animBg="1"/>
      <p:bldP spid="114703" grpId="1" animBg="1"/>
      <p:bldP spid="114704" grpId="0" animBg="1"/>
      <p:bldP spid="114704" grpId="1" animBg="1"/>
      <p:bldP spid="114705" grpId="0" animBg="1"/>
      <p:bldP spid="114705" grpId="1" animBg="1"/>
      <p:bldP spid="114709" grpId="0" animBg="1"/>
      <p:bldP spid="114710" grpId="0" animBg="1"/>
      <p:bldP spid="114710" grpId="1" animBg="1"/>
      <p:bldP spid="114711" grpId="0"/>
      <p:bldP spid="114712" grpId="0"/>
      <p:bldP spid="114712" grpId="1"/>
      <p:bldP spid="114715" grpId="0"/>
      <p:bldP spid="1147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867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24: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Trong các cách bảo quản thức ăn dưới đây, cách nào làm cho vi sinh vật không có điều kiện hoạt động?</a:t>
            </a:r>
          </a:p>
        </p:txBody>
      </p:sp>
      <p:sp>
        <p:nvSpPr>
          <p:cNvPr id="115719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20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21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22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23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24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25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26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27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28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29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115730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5731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5732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15733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5734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5735" name="Text Box 23"/>
          <p:cNvSpPr txBox="1">
            <a:spLocks noChangeArrowheads="1"/>
          </p:cNvSpPr>
          <p:nvPr/>
        </p:nvSpPr>
        <p:spPr bwMode="auto">
          <a:xfrm>
            <a:off x="496888" y="2935288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Phơi khô.</a:t>
            </a:r>
          </a:p>
        </p:txBody>
      </p:sp>
      <p:sp>
        <p:nvSpPr>
          <p:cNvPr id="115736" name="Text Box 24"/>
          <p:cNvSpPr txBox="1">
            <a:spLocks noChangeArrowheads="1"/>
          </p:cNvSpPr>
          <p:nvPr/>
        </p:nvSpPr>
        <p:spPr bwMode="auto">
          <a:xfrm>
            <a:off x="523875" y="4195763"/>
            <a:ext cx="73612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Đóng hộp.</a:t>
            </a:r>
          </a:p>
        </p:txBody>
      </p:sp>
      <p:sp>
        <p:nvSpPr>
          <p:cNvPr id="115737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28697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503238" y="3536950"/>
            <a:ext cx="68770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Ướp mặn.</a:t>
            </a:r>
          </a:p>
        </p:txBody>
      </p:sp>
      <p:sp>
        <p:nvSpPr>
          <p:cNvPr id="115740" name="Text Box 28"/>
          <p:cNvSpPr txBox="1">
            <a:spLocks noChangeArrowheads="1"/>
          </p:cNvSpPr>
          <p:nvPr/>
        </p:nvSpPr>
        <p:spPr bwMode="auto">
          <a:xfrm>
            <a:off x="539750" y="4916488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Câu a và b.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14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4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98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57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30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157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3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5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3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15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37"/>
                  </p:tgtEl>
                </p:cond>
              </p:nextCondLst>
            </p:seq>
          </p:childTnLst>
        </p:cTn>
      </p:par>
    </p:tnLst>
    <p:bldLst>
      <p:bldP spid="115717" grpId="0"/>
      <p:bldP spid="115718" grpId="0"/>
      <p:bldP spid="115719" grpId="0" animBg="1"/>
      <p:bldP spid="115720" grpId="0" animBg="1"/>
      <p:bldP spid="115720" grpId="1" animBg="1"/>
      <p:bldP spid="115721" grpId="0" animBg="1"/>
      <p:bldP spid="115721" grpId="1" animBg="1"/>
      <p:bldP spid="115722" grpId="0" animBg="1"/>
      <p:bldP spid="115722" grpId="1" animBg="1"/>
      <p:bldP spid="115723" grpId="0" animBg="1"/>
      <p:bldP spid="115723" grpId="1" animBg="1"/>
      <p:bldP spid="115724" grpId="0" animBg="1"/>
      <p:bldP spid="115724" grpId="1" animBg="1"/>
      <p:bldP spid="115725" grpId="0" animBg="1"/>
      <p:bldP spid="115725" grpId="1" animBg="1"/>
      <p:bldP spid="115726" grpId="0" animBg="1"/>
      <p:bldP spid="115726" grpId="1" animBg="1"/>
      <p:bldP spid="115727" grpId="0" animBg="1"/>
      <p:bldP spid="115727" grpId="1" animBg="1"/>
      <p:bldP spid="115728" grpId="0" animBg="1"/>
      <p:bldP spid="115728" grpId="1" animBg="1"/>
      <p:bldP spid="115729" grpId="0" animBg="1"/>
      <p:bldP spid="115729" grpId="1" animBg="1"/>
      <p:bldP spid="115733" grpId="0" animBg="1"/>
      <p:bldP spid="115734" grpId="0" animBg="1"/>
      <p:bldP spid="115734" grpId="1" animBg="1"/>
      <p:bldP spid="115735" grpId="0"/>
      <p:bldP spid="115736" grpId="0"/>
      <p:bldP spid="115739" grpId="0"/>
      <p:bldP spid="115740" grpId="0"/>
      <p:bldP spid="115740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9699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6765" name="Text Box 29"/>
          <p:cNvSpPr txBox="1">
            <a:spLocks noChangeArrowheads="1"/>
          </p:cNvSpPr>
          <p:nvPr/>
        </p:nvSpPr>
        <p:spPr bwMode="auto">
          <a:xfrm>
            <a:off x="250825" y="1849438"/>
            <a:ext cx="87137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200" b="1">
                <a:solidFill>
                  <a:srgbClr val="0000FF"/>
                </a:solidFill>
              </a:rPr>
              <a:t>Bài tập: Làm bài 1 đến bài 5 trong vở bài tập.</a:t>
            </a:r>
          </a:p>
        </p:txBody>
      </p:sp>
      <p:sp>
        <p:nvSpPr>
          <p:cNvPr id="116766" name="Text Box 30"/>
          <p:cNvSpPr txBox="1">
            <a:spLocks noChangeArrowheads="1"/>
          </p:cNvSpPr>
          <p:nvPr/>
        </p:nvSpPr>
        <p:spPr bwMode="auto">
          <a:xfrm>
            <a:off x="250825" y="2281238"/>
            <a:ext cx="87137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200" b="1">
                <a:solidFill>
                  <a:srgbClr val="0000FF"/>
                </a:solidFill>
              </a:rPr>
              <a:t>Chuẩn bị cho tiết sau: Xem lại bài học từ bài 11 đến bài 17</a:t>
            </a:r>
          </a:p>
        </p:txBody>
      </p:sp>
      <p:sp>
        <p:nvSpPr>
          <p:cNvPr id="116767" name="Text Box 31"/>
          <p:cNvSpPr txBox="1">
            <a:spLocks noChangeArrowheads="1"/>
          </p:cNvSpPr>
          <p:nvPr/>
        </p:nvSpPr>
        <p:spPr bwMode="auto">
          <a:xfrm>
            <a:off x="250825" y="3794125"/>
            <a:ext cx="87137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1900" b="1">
                <a:solidFill>
                  <a:srgbClr val="FF0000"/>
                </a:solidFill>
              </a:rPr>
              <a:t>HẾT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65" grpId="0"/>
      <p:bldP spid="116766" grpId="0"/>
      <p:bldP spid="1167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6248400" y="1752600"/>
            <a:ext cx="2667000" cy="3657600"/>
          </a:xfrm>
          <a:prstGeom prst="roundRect">
            <a:avLst>
              <a:gd name="adj" fmla="val 5833"/>
            </a:avLst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4100" name="WordArt 5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4101" name="AutoShape 22"/>
          <p:cNvSpPr>
            <a:spLocks noChangeArrowheads="1"/>
          </p:cNvSpPr>
          <p:nvPr/>
        </p:nvSpPr>
        <p:spPr bwMode="auto">
          <a:xfrm>
            <a:off x="6324600" y="2895600"/>
            <a:ext cx="1143000" cy="685800"/>
          </a:xfrm>
          <a:prstGeom prst="roundRect">
            <a:avLst>
              <a:gd name="adj" fmla="val 5833"/>
            </a:avLst>
          </a:prstGeom>
          <a:solidFill>
            <a:srgbClr val="FFFF00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TỔ 1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4102" name="AutoShape 23"/>
          <p:cNvSpPr>
            <a:spLocks noChangeArrowheads="1"/>
          </p:cNvSpPr>
          <p:nvPr/>
        </p:nvSpPr>
        <p:spPr bwMode="auto">
          <a:xfrm>
            <a:off x="6324600" y="3657600"/>
            <a:ext cx="1143000" cy="685800"/>
          </a:xfrm>
          <a:prstGeom prst="roundRect">
            <a:avLst>
              <a:gd name="adj" fmla="val 5833"/>
            </a:avLst>
          </a:prstGeom>
          <a:solidFill>
            <a:srgbClr val="FFFF00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TỔ 2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4103" name="AutoShape 24"/>
          <p:cNvSpPr>
            <a:spLocks noChangeArrowheads="1"/>
          </p:cNvSpPr>
          <p:nvPr/>
        </p:nvSpPr>
        <p:spPr bwMode="auto">
          <a:xfrm>
            <a:off x="6324600" y="4419600"/>
            <a:ext cx="1143000" cy="685800"/>
          </a:xfrm>
          <a:prstGeom prst="roundRect">
            <a:avLst>
              <a:gd name="adj" fmla="val 5833"/>
            </a:avLst>
          </a:prstGeom>
          <a:solidFill>
            <a:srgbClr val="FFFF00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TỔ 3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4104" name="AutoShape 25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100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62" name="AutoShape 26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90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63" name="AutoShape 27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80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64" name="AutoShape 28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70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65" name="AutoShape 29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60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66" name="AutoShape 30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50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67" name="AutoShape 31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40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68" name="AutoShape 32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30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69" name="AutoShape 33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20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70" name="AutoShape 34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10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71" name="AutoShape 35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4115" name="AutoShape 36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100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73" name="AutoShape 37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90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74" name="AutoShape 38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80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75" name="AutoShape 39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70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76" name="AutoShape 40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60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77" name="AutoShape 41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50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78" name="AutoShape 42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40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79" name="AutoShape 43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30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80" name="AutoShape 44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20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81" name="AutoShape 45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10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82" name="AutoShape 46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4126" name="AutoShape 47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100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84" name="AutoShape 48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90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85" name="AutoShape 49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80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86" name="AutoShape 50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70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87" name="AutoShape 51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60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88" name="AutoShape 52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50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89" name="AutoShape 53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40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90" name="AutoShape 54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30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91" name="AutoShape 55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20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92" name="AutoShape 56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10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193" name="AutoShape 57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rgbClr val="0000CC"/>
                </a:solidFill>
              </a:rPr>
              <a:t>0</a:t>
            </a:r>
            <a:endParaRPr lang="vi-VN" altLang="en-US" sz="3600" b="1">
              <a:solidFill>
                <a:srgbClr val="0000CC"/>
              </a:solidFill>
            </a:endParaRPr>
          </a:p>
        </p:txBody>
      </p:sp>
      <p:sp>
        <p:nvSpPr>
          <p:cNvPr id="91208" name="AutoShape 7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04800" y="1752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09" name="AutoShape 7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04800" y="23622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2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10" name="AutoShape 7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04800" y="29718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3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11" name="AutoShape 7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600200" y="1752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7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12" name="AutoShape 7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600200" y="23622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8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13" name="AutoShape 7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1600200" y="29718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9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14" name="AutoShape 7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895600" y="1752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13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15" name="AutoShape 7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2895600" y="23622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14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16" name="AutoShape 80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2895600" y="29718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15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17" name="AutoShape 8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191000" y="1752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19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18" name="AutoShape 82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191000" y="23622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20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19" name="AutoShape 83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191000" y="29718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21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20" name="AutoShape 84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304800" y="35814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4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21" name="AutoShape 85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304800" y="41910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5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22" name="AutoShape 86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304800" y="4800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6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23" name="AutoShape 87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1600200" y="35814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10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24" name="AutoShape 88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1600200" y="41910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11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25" name="AutoShape 89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1600200" y="4800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12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26" name="AutoShape 90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2895600" y="35814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16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27" name="AutoShape 91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2895600" y="41910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17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28" name="AutoShape 92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2895600" y="4800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18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29" name="AutoShape 93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4191000" y="35814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22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30" name="AutoShape 94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4191000" y="41910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23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91231" name="AutoShape 95">
            <a:hlinkClick r:id="rId26" action="ppaction://hlinksldjump"/>
          </p:cNvPr>
          <p:cNvSpPr>
            <a:spLocks noChangeArrowheads="1"/>
          </p:cNvSpPr>
          <p:nvPr/>
        </p:nvSpPr>
        <p:spPr bwMode="auto">
          <a:xfrm>
            <a:off x="4191000" y="4800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CÂU 24</a:t>
            </a:r>
            <a:endParaRPr lang="vi-VN" altLang="en-US" sz="2400" b="1">
              <a:solidFill>
                <a:srgbClr val="0000CC"/>
              </a:solidFill>
            </a:endParaRPr>
          </a:p>
        </p:txBody>
      </p:sp>
      <p:sp>
        <p:nvSpPr>
          <p:cNvPr id="4161" name="Oval 97"/>
          <p:cNvSpPr>
            <a:spLocks noChangeArrowheads="1"/>
          </p:cNvSpPr>
          <p:nvPr/>
        </p:nvSpPr>
        <p:spPr bwMode="auto">
          <a:xfrm>
            <a:off x="6705600" y="1981200"/>
            <a:ext cx="1752600" cy="6096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CC"/>
                </a:solidFill>
              </a:rPr>
              <a:t>KẾT QUẢ</a:t>
            </a:r>
            <a:endParaRPr lang="en-US" altLang="en-US" sz="2400"/>
          </a:p>
        </p:txBody>
      </p:sp>
      <p:sp>
        <p:nvSpPr>
          <p:cNvPr id="4162" name="AutoShape 99">
            <a:hlinkClick r:id="rId27" action="ppaction://hlinksldjump"/>
          </p:cNvPr>
          <p:cNvSpPr>
            <a:spLocks noChangeArrowheads="1"/>
          </p:cNvSpPr>
          <p:nvPr/>
        </p:nvSpPr>
        <p:spPr bwMode="auto">
          <a:xfrm>
            <a:off x="7894638" y="6416675"/>
            <a:ext cx="1008062" cy="441325"/>
          </a:xfrm>
          <a:prstGeom prst="rightArrow">
            <a:avLst>
              <a:gd name="adj1" fmla="val 50000"/>
              <a:gd name="adj2" fmla="val 57104"/>
            </a:avLst>
          </a:prstGeom>
          <a:noFill/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1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"/>
                                        <p:tgtEl>
                                          <p:spTgt spid="91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1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100"/>
                                        <p:tgtEl>
                                          <p:spTgt spid="91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1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100"/>
                                        <p:tgtEl>
                                          <p:spTgt spid="91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1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100"/>
                                        <p:tgtEl>
                                          <p:spTgt spid="91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1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100"/>
                                        <p:tgtEl>
                                          <p:spTgt spid="91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1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100"/>
                                        <p:tgtEl>
                                          <p:spTgt spid="91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1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100"/>
                                        <p:tgtEl>
                                          <p:spTgt spid="91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1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100"/>
                                        <p:tgtEl>
                                          <p:spTgt spid="91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1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100"/>
                                        <p:tgtEl>
                                          <p:spTgt spid="91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1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100"/>
                                        <p:tgtEl>
                                          <p:spTgt spid="91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1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100"/>
                                        <p:tgtEl>
                                          <p:spTgt spid="91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1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100"/>
                                        <p:tgtEl>
                                          <p:spTgt spid="91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1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100"/>
                                        <p:tgtEl>
                                          <p:spTgt spid="91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1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100"/>
                                        <p:tgtEl>
                                          <p:spTgt spid="91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1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100"/>
                                        <p:tgtEl>
                                          <p:spTgt spid="91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1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"/>
                                        <p:tgtEl>
                                          <p:spTgt spid="91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1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100"/>
                                        <p:tgtEl>
                                          <p:spTgt spid="91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91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"/>
                                        <p:tgtEl>
                                          <p:spTgt spid="91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91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100"/>
                                        <p:tgtEl>
                                          <p:spTgt spid="91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91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100"/>
                                        <p:tgtEl>
                                          <p:spTgt spid="91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91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100"/>
                                        <p:tgtEl>
                                          <p:spTgt spid="91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9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91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100"/>
                                        <p:tgtEl>
                                          <p:spTgt spid="91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9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91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 nodeType="clickPar">
                      <p:stCondLst>
                        <p:cond delay="0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100"/>
                                        <p:tgtEl>
                                          <p:spTgt spid="91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9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91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 nodeType="clickPar">
                      <p:stCondLst>
                        <p:cond delay="0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100"/>
                                        <p:tgtEl>
                                          <p:spTgt spid="91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90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91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100"/>
                                        <p:tgtEl>
                                          <p:spTgt spid="91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91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 nodeType="clickPar">
                      <p:stCondLst>
                        <p:cond delay="0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100"/>
                                        <p:tgtEl>
                                          <p:spTgt spid="91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91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 nodeType="clickPar">
                      <p:stCondLst>
                        <p:cond delay="0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100"/>
                                        <p:tgtEl>
                                          <p:spTgt spid="91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91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 nodeType="clickPar">
                      <p:stCondLst>
                        <p:cond delay="0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100"/>
                                        <p:tgtEl>
                                          <p:spTgt spid="91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91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 nodeType="clickPar">
                      <p:stCondLst>
                        <p:cond delay="0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100"/>
                                        <p:tgtEl>
                                          <p:spTgt spid="91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5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91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 nodeType="clickPar">
                      <p:stCondLst>
                        <p:cond delay="0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100"/>
                                        <p:tgtEl>
                                          <p:spTgt spid="91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4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91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 nodeType="clickPar">
                      <p:stCondLst>
                        <p:cond delay="0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6" dur="500"/>
                                        <p:tgtEl>
                                          <p:spTgt spid="91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08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91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 nodeType="clickPar">
                      <p:stCondLst>
                        <p:cond delay="0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2" dur="500"/>
                                        <p:tgtEl>
                                          <p:spTgt spid="91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0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91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 nodeType="clickPar">
                      <p:stCondLst>
                        <p:cond delay="0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8" dur="500"/>
                                        <p:tgtEl>
                                          <p:spTgt spid="91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0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91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 nodeType="clickPar">
                      <p:stCondLst>
                        <p:cond delay="0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4" dur="500"/>
                                        <p:tgtEl>
                                          <p:spTgt spid="91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1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91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 nodeType="clickPar">
                      <p:stCondLst>
                        <p:cond delay="0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0" dur="500"/>
                                        <p:tgtEl>
                                          <p:spTgt spid="91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2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91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 nodeType="clickPar">
                      <p:stCondLst>
                        <p:cond delay="0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6" dur="500"/>
                                        <p:tgtEl>
                                          <p:spTgt spid="91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91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 nodeType="clickPar">
                      <p:stCondLst>
                        <p:cond delay="0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2" dur="500"/>
                                        <p:tgtEl>
                                          <p:spTgt spid="91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4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91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 nodeType="clickPar">
                      <p:stCondLst>
                        <p:cond delay="0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8" dur="500"/>
                                        <p:tgtEl>
                                          <p:spTgt spid="91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5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91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 nodeType="clickPar">
                      <p:stCondLst>
                        <p:cond delay="0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4" dur="500"/>
                                        <p:tgtEl>
                                          <p:spTgt spid="91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6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91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 nodeType="clickPar">
                      <p:stCondLst>
                        <p:cond delay="0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0" dur="500"/>
                                        <p:tgtEl>
                                          <p:spTgt spid="91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7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91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 nodeType="clickPar">
                      <p:stCondLst>
                        <p:cond delay="0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91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8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91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 nodeType="clickPar">
                      <p:stCondLst>
                        <p:cond delay="0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2" dur="500"/>
                                        <p:tgtEl>
                                          <p:spTgt spid="91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9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91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 nodeType="clickPar">
                      <p:stCondLst>
                        <p:cond delay="0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8" dur="500"/>
                                        <p:tgtEl>
                                          <p:spTgt spid="91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0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91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 nodeType="clickPar">
                      <p:stCondLst>
                        <p:cond delay="0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4" dur="500"/>
                                        <p:tgtEl>
                                          <p:spTgt spid="91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1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91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 nodeType="clickPar">
                      <p:stCondLst>
                        <p:cond delay="0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0" dur="500"/>
                                        <p:tgtEl>
                                          <p:spTgt spid="91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2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91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 nodeType="clickPar">
                      <p:stCondLst>
                        <p:cond delay="0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6" dur="500"/>
                                        <p:tgtEl>
                                          <p:spTgt spid="91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3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91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 nodeType="clickPar">
                      <p:stCondLst>
                        <p:cond delay="0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2" dur="500"/>
                                        <p:tgtEl>
                                          <p:spTgt spid="91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4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91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 nodeType="clickPar">
                      <p:stCondLst>
                        <p:cond delay="0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8" dur="500"/>
                                        <p:tgtEl>
                                          <p:spTgt spid="91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5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91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 nodeType="clickPar">
                      <p:stCondLst>
                        <p:cond delay="0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4" dur="500"/>
                                        <p:tgtEl>
                                          <p:spTgt spid="91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6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91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 nodeType="clickPar">
                      <p:stCondLst>
                        <p:cond delay="0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500"/>
                                        <p:tgtEl>
                                          <p:spTgt spid="91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7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91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 nodeType="clickPar">
                      <p:stCondLst>
                        <p:cond delay="0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500"/>
                                        <p:tgtEl>
                                          <p:spTgt spid="91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8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91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 nodeType="clickPar">
                      <p:stCondLst>
                        <p:cond delay="0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500"/>
                                        <p:tgtEl>
                                          <p:spTgt spid="91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91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 nodeType="clickPar">
                      <p:stCondLst>
                        <p:cond delay="0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500"/>
                                        <p:tgtEl>
                                          <p:spTgt spid="91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30"/>
                  </p:tgtEl>
                </p:cond>
              </p:nextCondLst>
            </p:seq>
            <p:seq concurrent="1" nextAc="seek">
              <p:cTn id="320" restart="whenNotActive" fill="hold" evtFilter="cancelBubble" nodeType="interactiveSeq">
                <p:stCondLst>
                  <p:cond evt="onClick" delay="0">
                    <p:tgtEl>
                      <p:spTgt spid="91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1" fill="hold" nodeType="clickPar">
                      <p:stCondLst>
                        <p:cond delay="0"/>
                      </p:stCondLst>
                      <p:childTnLst>
                        <p:par>
                          <p:cTn id="3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500"/>
                                        <p:tgtEl>
                                          <p:spTgt spid="91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31"/>
                  </p:tgtEl>
                </p:cond>
              </p:nextCondLst>
            </p:seq>
          </p:childTnLst>
        </p:cTn>
      </p:par>
    </p:tnLst>
    <p:bldLst>
      <p:bldP spid="91162" grpId="0" animBg="1"/>
      <p:bldP spid="91163" grpId="0" animBg="1"/>
      <p:bldP spid="91164" grpId="0" animBg="1"/>
      <p:bldP spid="91165" grpId="0" animBg="1"/>
      <p:bldP spid="91166" grpId="0" animBg="1"/>
      <p:bldP spid="91167" grpId="0" animBg="1"/>
      <p:bldP spid="91168" grpId="0" animBg="1"/>
      <p:bldP spid="91169" grpId="0" animBg="1"/>
      <p:bldP spid="91170" grpId="0" animBg="1"/>
      <p:bldP spid="91171" grpId="0" animBg="1"/>
      <p:bldP spid="91173" grpId="0" animBg="1"/>
      <p:bldP spid="91174" grpId="0" animBg="1"/>
      <p:bldP spid="91175" grpId="0" animBg="1"/>
      <p:bldP spid="91176" grpId="0" animBg="1"/>
      <p:bldP spid="91177" grpId="0" animBg="1"/>
      <p:bldP spid="91178" grpId="0" animBg="1"/>
      <p:bldP spid="91179" grpId="0" animBg="1"/>
      <p:bldP spid="91180" grpId="0" animBg="1"/>
      <p:bldP spid="91181" grpId="0" animBg="1"/>
      <p:bldP spid="91182" grpId="0" animBg="1"/>
      <p:bldP spid="91184" grpId="0" animBg="1"/>
      <p:bldP spid="91185" grpId="0" animBg="1"/>
      <p:bldP spid="91186" grpId="0" animBg="1"/>
      <p:bldP spid="91187" grpId="0" animBg="1"/>
      <p:bldP spid="91188" grpId="0" animBg="1"/>
      <p:bldP spid="91189" grpId="0" animBg="1"/>
      <p:bldP spid="91190" grpId="0" animBg="1"/>
      <p:bldP spid="91191" grpId="0" animBg="1"/>
      <p:bldP spid="91192" grpId="0" animBg="1"/>
      <p:bldP spid="91193" grpId="0" animBg="1"/>
      <p:bldP spid="91208" grpId="0" animBg="1"/>
      <p:bldP spid="91209" grpId="0" animBg="1"/>
      <p:bldP spid="91210" grpId="0" animBg="1"/>
      <p:bldP spid="91211" grpId="0" animBg="1"/>
      <p:bldP spid="91212" grpId="0" animBg="1"/>
      <p:bldP spid="91213" grpId="0" animBg="1"/>
      <p:bldP spid="91214" grpId="0" animBg="1"/>
      <p:bldP spid="91215" grpId="0" animBg="1"/>
      <p:bldP spid="91216" grpId="0" animBg="1"/>
      <p:bldP spid="91217" grpId="0" animBg="1"/>
      <p:bldP spid="91218" grpId="0" animBg="1"/>
      <p:bldP spid="91219" grpId="0" animBg="1"/>
      <p:bldP spid="91220" grpId="0" animBg="1"/>
      <p:bldP spid="91221" grpId="0" animBg="1"/>
      <p:bldP spid="91222" grpId="0" animBg="1"/>
      <p:bldP spid="91223" grpId="0" animBg="1"/>
      <p:bldP spid="91224" grpId="0" animBg="1"/>
      <p:bldP spid="91225" grpId="0" animBg="1"/>
      <p:bldP spid="91226" grpId="0" animBg="1"/>
      <p:bldP spid="91227" grpId="0" animBg="1"/>
      <p:bldP spid="91228" grpId="0" animBg="1"/>
      <p:bldP spid="91229" grpId="0" animBg="1"/>
      <p:bldP spid="91230" grpId="0" animBg="1"/>
      <p:bldP spid="912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5123" name="WordArt 5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1: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496888" y="1752600"/>
            <a:ext cx="6208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Trong quá trình sống, con người lấy gì từ môi trường?</a:t>
            </a:r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69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70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71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72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73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74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75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76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77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78" name="AutoShape 1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2179" name="AutoShape 19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2180" name="AutoShape 20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2181" name="AutoShape 21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2218" name="WordArt 58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2219" name="WordArt 59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2220" name="Text Box 60"/>
          <p:cNvSpPr txBox="1">
            <a:spLocks noChangeArrowheads="1"/>
          </p:cNvSpPr>
          <p:nvPr/>
        </p:nvSpPr>
        <p:spPr bwMode="auto">
          <a:xfrm>
            <a:off x="496888" y="27876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Thức ăn, nước, khí các bô níc?</a:t>
            </a:r>
          </a:p>
        </p:txBody>
      </p:sp>
      <p:sp>
        <p:nvSpPr>
          <p:cNvPr id="92221" name="Text Box 61"/>
          <p:cNvSpPr txBox="1">
            <a:spLocks noChangeArrowheads="1"/>
          </p:cNvSpPr>
          <p:nvPr/>
        </p:nvSpPr>
        <p:spPr bwMode="auto">
          <a:xfrm>
            <a:off x="496888" y="34893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Cơm,</a:t>
            </a:r>
            <a:r>
              <a:rPr lang="en-US" altLang="en-US"/>
              <a:t> </a:t>
            </a:r>
            <a:r>
              <a:rPr lang="en-US" altLang="en-US" sz="2400">
                <a:solidFill>
                  <a:srgbClr val="0000CC"/>
                </a:solidFill>
              </a:rPr>
              <a:t>nước, không khí?</a:t>
            </a:r>
          </a:p>
        </p:txBody>
      </p:sp>
      <p:sp>
        <p:nvSpPr>
          <p:cNvPr id="92222" name="Text Box 62"/>
          <p:cNvSpPr txBox="1">
            <a:spLocks noChangeArrowheads="1"/>
          </p:cNvSpPr>
          <p:nvPr/>
        </p:nvSpPr>
        <p:spPr bwMode="auto">
          <a:xfrm>
            <a:off x="496888" y="41910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Thức ăn, nước, khí ô xy?</a:t>
            </a:r>
          </a:p>
        </p:txBody>
      </p:sp>
      <p:sp>
        <p:nvSpPr>
          <p:cNvPr id="92224" name="AutoShape 64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5146" name="AutoShape 65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2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2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2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2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34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2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2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2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18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2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2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2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2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7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2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92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80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92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922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8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2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92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24"/>
                  </p:tgtEl>
                </p:cond>
              </p:nextCondLst>
            </p:seq>
          </p:childTnLst>
        </p:cTn>
      </p:par>
    </p:tnLst>
    <p:bldLst>
      <p:bldP spid="92166" grpId="0"/>
      <p:bldP spid="92167" grpId="0"/>
      <p:bldP spid="92168" grpId="0" animBg="1"/>
      <p:bldP spid="92169" grpId="0" animBg="1"/>
      <p:bldP spid="92169" grpId="1" animBg="1"/>
      <p:bldP spid="92170" grpId="0" animBg="1"/>
      <p:bldP spid="92170" grpId="1" animBg="1"/>
      <p:bldP spid="92171" grpId="0" animBg="1"/>
      <p:bldP spid="92171" grpId="1" animBg="1"/>
      <p:bldP spid="92172" grpId="0" animBg="1"/>
      <p:bldP spid="92172" grpId="1" animBg="1"/>
      <p:bldP spid="92173" grpId="0" animBg="1"/>
      <p:bldP spid="92173" grpId="1" animBg="1"/>
      <p:bldP spid="92174" grpId="0" animBg="1"/>
      <p:bldP spid="92174" grpId="1" animBg="1"/>
      <p:bldP spid="92175" grpId="0" animBg="1"/>
      <p:bldP spid="92175" grpId="1" animBg="1"/>
      <p:bldP spid="92176" grpId="0" animBg="1"/>
      <p:bldP spid="92176" grpId="1" animBg="1"/>
      <p:bldP spid="92177" grpId="0" animBg="1"/>
      <p:bldP spid="92177" grpId="1" animBg="1"/>
      <p:bldP spid="92178" grpId="0" animBg="1"/>
      <p:bldP spid="92178" grpId="1" animBg="1"/>
      <p:bldP spid="92218" grpId="0" animBg="1"/>
      <p:bldP spid="92219" grpId="0" animBg="1"/>
      <p:bldP spid="92219" grpId="1" animBg="1"/>
      <p:bldP spid="92220" grpId="0"/>
      <p:bldP spid="92221" grpId="0"/>
      <p:bldP spid="92222" grpId="0"/>
      <p:bldP spid="9222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6147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2: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208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Trong quá trình sống, con người thải ra môi trường cái gì?</a:t>
            </a:r>
          </a:p>
        </p:txBody>
      </p:sp>
      <p:sp>
        <p:nvSpPr>
          <p:cNvPr id="93191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192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193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194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195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196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197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198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199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200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201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3202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3203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3204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3205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3206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496888" y="2787650"/>
            <a:ext cx="6208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Phân, khí các bô níc, nước tiểu và mồ hôi?</a:t>
            </a:r>
          </a:p>
        </p:txBody>
      </p:sp>
      <p:sp>
        <p:nvSpPr>
          <p:cNvPr id="93208" name="Text Box 24"/>
          <p:cNvSpPr txBox="1">
            <a:spLocks noChangeArrowheads="1"/>
          </p:cNvSpPr>
          <p:nvPr/>
        </p:nvSpPr>
        <p:spPr bwMode="auto">
          <a:xfrm>
            <a:off x="496888" y="34893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Phân,</a:t>
            </a:r>
            <a:r>
              <a:rPr lang="en-US" altLang="en-US"/>
              <a:t> </a:t>
            </a:r>
            <a:r>
              <a:rPr lang="en-US" altLang="en-US" sz="2400">
                <a:solidFill>
                  <a:srgbClr val="0000CC"/>
                </a:solidFill>
              </a:rPr>
              <a:t>nước tiểu, không khí?</a:t>
            </a:r>
          </a:p>
        </p:txBody>
      </p:sp>
      <p:sp>
        <p:nvSpPr>
          <p:cNvPr id="93209" name="Text Box 25"/>
          <p:cNvSpPr txBox="1">
            <a:spLocks noChangeArrowheads="1"/>
          </p:cNvSpPr>
          <p:nvPr/>
        </p:nvSpPr>
        <p:spPr bwMode="auto">
          <a:xfrm>
            <a:off x="496888" y="41910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Phân, nước tiểu, khí ô xy?</a:t>
            </a:r>
          </a:p>
        </p:txBody>
      </p:sp>
      <p:sp>
        <p:nvSpPr>
          <p:cNvPr id="93210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6170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42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86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3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20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3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3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20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93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93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20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3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93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210"/>
                  </p:tgtEl>
                </p:cond>
              </p:nextCondLst>
            </p:seq>
          </p:childTnLst>
        </p:cTn>
      </p:par>
    </p:tnLst>
    <p:bldLst>
      <p:bldP spid="93189" grpId="0"/>
      <p:bldP spid="93190" grpId="0"/>
      <p:bldP spid="93191" grpId="0" animBg="1"/>
      <p:bldP spid="93192" grpId="0" animBg="1"/>
      <p:bldP spid="93192" grpId="1" animBg="1"/>
      <p:bldP spid="93193" grpId="0" animBg="1"/>
      <p:bldP spid="93193" grpId="1" animBg="1"/>
      <p:bldP spid="93194" grpId="0" animBg="1"/>
      <p:bldP spid="93194" grpId="1" animBg="1"/>
      <p:bldP spid="93195" grpId="0" animBg="1"/>
      <p:bldP spid="93195" grpId="1" animBg="1"/>
      <p:bldP spid="93196" grpId="0" animBg="1"/>
      <p:bldP spid="93196" grpId="1" animBg="1"/>
      <p:bldP spid="93197" grpId="0" animBg="1"/>
      <p:bldP spid="93197" grpId="1" animBg="1"/>
      <p:bldP spid="93198" grpId="0" animBg="1"/>
      <p:bldP spid="93198" grpId="1" animBg="1"/>
      <p:bldP spid="93199" grpId="0" animBg="1"/>
      <p:bldP spid="93199" grpId="1" animBg="1"/>
      <p:bldP spid="93200" grpId="0" animBg="1"/>
      <p:bldP spid="93200" grpId="1" animBg="1"/>
      <p:bldP spid="93201" grpId="0" animBg="1"/>
      <p:bldP spid="93201" grpId="1" animBg="1"/>
      <p:bldP spid="93205" grpId="0" animBg="1"/>
      <p:bldP spid="93206" grpId="0" animBg="1"/>
      <p:bldP spid="93206" grpId="1" animBg="1"/>
      <p:bldP spid="93207" grpId="0"/>
      <p:bldP spid="93207" grpId="1"/>
      <p:bldP spid="93208" grpId="0"/>
      <p:bldP spid="932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3:</a:t>
            </a: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Hoàn thành phần còn thiếu trong sơ đồ:</a:t>
            </a:r>
          </a:p>
        </p:txBody>
      </p:sp>
      <p:sp>
        <p:nvSpPr>
          <p:cNvPr id="94215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16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17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18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19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20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21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22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23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24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25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4226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4227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4228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4229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4230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4234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7191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457200" y="2376488"/>
            <a:ext cx="6400800" cy="3033712"/>
            <a:chOff x="288" y="1497"/>
            <a:chExt cx="4032" cy="1911"/>
          </a:xfrm>
        </p:grpSpPr>
        <p:sp>
          <p:nvSpPr>
            <p:cNvPr id="7196" name="Rectangle 35"/>
            <p:cNvSpPr>
              <a:spLocks noChangeArrowheads="1"/>
            </p:cNvSpPr>
            <p:nvPr/>
          </p:nvSpPr>
          <p:spPr bwMode="auto">
            <a:xfrm>
              <a:off x="288" y="1776"/>
              <a:ext cx="115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2400">
                  <a:solidFill>
                    <a:schemeClr val="accent2"/>
                  </a:solidFill>
                </a:rPr>
                <a:t>Khí ô xy</a:t>
              </a:r>
            </a:p>
          </p:txBody>
        </p:sp>
        <p:sp>
          <p:nvSpPr>
            <p:cNvPr id="7197" name="Rectangle 36"/>
            <p:cNvSpPr>
              <a:spLocks noChangeArrowheads="1"/>
            </p:cNvSpPr>
            <p:nvPr/>
          </p:nvSpPr>
          <p:spPr bwMode="auto">
            <a:xfrm>
              <a:off x="288" y="2352"/>
              <a:ext cx="115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2400">
                  <a:solidFill>
                    <a:schemeClr val="accent2"/>
                  </a:solidFill>
                </a:rPr>
                <a:t>Thức ăn</a:t>
              </a:r>
            </a:p>
          </p:txBody>
        </p:sp>
        <p:sp>
          <p:nvSpPr>
            <p:cNvPr id="7198" name="Rectangle 37"/>
            <p:cNvSpPr>
              <a:spLocks noChangeArrowheads="1"/>
            </p:cNvSpPr>
            <p:nvPr/>
          </p:nvSpPr>
          <p:spPr bwMode="auto">
            <a:xfrm>
              <a:off x="288" y="2928"/>
              <a:ext cx="115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2400">
                  <a:solidFill>
                    <a:schemeClr val="accent2"/>
                  </a:solidFill>
                </a:rPr>
                <a:t>Nước</a:t>
              </a:r>
            </a:p>
          </p:txBody>
        </p:sp>
        <p:sp>
          <p:nvSpPr>
            <p:cNvPr id="7199" name="Rectangle 38"/>
            <p:cNvSpPr>
              <a:spLocks noChangeArrowheads="1"/>
            </p:cNvSpPr>
            <p:nvPr/>
          </p:nvSpPr>
          <p:spPr bwMode="auto">
            <a:xfrm>
              <a:off x="3168" y="1776"/>
              <a:ext cx="115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2000">
                  <a:solidFill>
                    <a:schemeClr val="accent2"/>
                  </a:solidFill>
                </a:rPr>
                <a:t>Khí các bô níc</a:t>
              </a:r>
            </a:p>
          </p:txBody>
        </p:sp>
        <p:sp>
          <p:nvSpPr>
            <p:cNvPr id="7200" name="Rectangle 39"/>
            <p:cNvSpPr>
              <a:spLocks noChangeArrowheads="1"/>
            </p:cNvSpPr>
            <p:nvPr/>
          </p:nvSpPr>
          <p:spPr bwMode="auto">
            <a:xfrm>
              <a:off x="3168" y="2352"/>
              <a:ext cx="115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2400">
                  <a:solidFill>
                    <a:schemeClr val="accent2"/>
                  </a:solidFill>
                </a:rPr>
                <a:t>Phân</a:t>
              </a:r>
            </a:p>
          </p:txBody>
        </p:sp>
        <p:sp>
          <p:nvSpPr>
            <p:cNvPr id="7201" name="Rectangle 40"/>
            <p:cNvSpPr>
              <a:spLocks noChangeArrowheads="1"/>
            </p:cNvSpPr>
            <p:nvPr/>
          </p:nvSpPr>
          <p:spPr bwMode="auto">
            <a:xfrm>
              <a:off x="3168" y="2928"/>
              <a:ext cx="115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2400">
                  <a:solidFill>
                    <a:schemeClr val="accent2"/>
                  </a:solidFill>
                </a:rPr>
                <a:t>Nước tiểu,</a:t>
              </a:r>
            </a:p>
            <a:p>
              <a:pPr algn="ctr"/>
              <a:r>
                <a:rPr lang="en-US" altLang="en-US" sz="2400">
                  <a:solidFill>
                    <a:schemeClr val="accent2"/>
                  </a:solidFill>
                </a:rPr>
                <a:t>Mồ hôi</a:t>
              </a:r>
            </a:p>
          </p:txBody>
        </p:sp>
        <p:sp>
          <p:nvSpPr>
            <p:cNvPr id="7202" name="Rectangle 41"/>
            <p:cNvSpPr>
              <a:spLocks noChangeArrowheads="1"/>
            </p:cNvSpPr>
            <p:nvPr/>
          </p:nvSpPr>
          <p:spPr bwMode="auto">
            <a:xfrm>
              <a:off x="1920" y="2112"/>
              <a:ext cx="76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2400">
                  <a:solidFill>
                    <a:schemeClr val="accent2"/>
                  </a:solidFill>
                </a:rPr>
                <a:t>CƠ</a:t>
              </a:r>
            </a:p>
            <a:p>
              <a:pPr algn="ctr"/>
              <a:r>
                <a:rPr lang="en-US" altLang="en-US" sz="2400">
                  <a:solidFill>
                    <a:schemeClr val="accent2"/>
                  </a:solidFill>
                </a:rPr>
                <a:t>THỂ</a:t>
              </a:r>
            </a:p>
            <a:p>
              <a:pPr algn="ctr"/>
              <a:r>
                <a:rPr lang="en-US" altLang="en-US" sz="2400">
                  <a:solidFill>
                    <a:schemeClr val="accent2"/>
                  </a:solidFill>
                </a:rPr>
                <a:t>NGƯỜI</a:t>
              </a:r>
            </a:p>
          </p:txBody>
        </p:sp>
        <p:sp>
          <p:nvSpPr>
            <p:cNvPr id="7203" name="Line 42"/>
            <p:cNvSpPr>
              <a:spLocks noChangeShapeType="1"/>
            </p:cNvSpPr>
            <p:nvPr/>
          </p:nvSpPr>
          <p:spPr bwMode="auto">
            <a:xfrm>
              <a:off x="1440" y="192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43"/>
            <p:cNvSpPr>
              <a:spLocks noChangeShapeType="1"/>
            </p:cNvSpPr>
            <p:nvPr/>
          </p:nvSpPr>
          <p:spPr bwMode="auto">
            <a:xfrm flipV="1">
              <a:off x="1440" y="2544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44"/>
            <p:cNvSpPr>
              <a:spLocks noChangeShapeType="1"/>
            </p:cNvSpPr>
            <p:nvPr/>
          </p:nvSpPr>
          <p:spPr bwMode="auto">
            <a:xfrm>
              <a:off x="1440" y="249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45"/>
            <p:cNvSpPr>
              <a:spLocks noChangeShapeType="1"/>
            </p:cNvSpPr>
            <p:nvPr/>
          </p:nvSpPr>
          <p:spPr bwMode="auto">
            <a:xfrm flipH="1">
              <a:off x="2688" y="192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46"/>
            <p:cNvSpPr>
              <a:spLocks noChangeShapeType="1"/>
            </p:cNvSpPr>
            <p:nvPr/>
          </p:nvSpPr>
          <p:spPr bwMode="auto">
            <a:xfrm flipH="1" flipV="1">
              <a:off x="2688" y="2544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47"/>
            <p:cNvSpPr>
              <a:spLocks noChangeShapeType="1"/>
            </p:cNvSpPr>
            <p:nvPr/>
          </p:nvSpPr>
          <p:spPr bwMode="auto">
            <a:xfrm flipH="1">
              <a:off x="2688" y="249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Text Box 50"/>
            <p:cNvSpPr txBox="1">
              <a:spLocks noChangeArrowheads="1"/>
            </p:cNvSpPr>
            <p:nvPr/>
          </p:nvSpPr>
          <p:spPr bwMode="auto">
            <a:xfrm>
              <a:off x="288" y="1497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b="1">
                  <a:solidFill>
                    <a:srgbClr val="0000CC"/>
                  </a:solidFill>
                </a:rPr>
                <a:t>LẤY VÀO</a:t>
              </a:r>
            </a:p>
          </p:txBody>
        </p:sp>
        <p:sp>
          <p:nvSpPr>
            <p:cNvPr id="7210" name="Text Box 51"/>
            <p:cNvSpPr txBox="1">
              <a:spLocks noChangeArrowheads="1"/>
            </p:cNvSpPr>
            <p:nvPr/>
          </p:nvSpPr>
          <p:spPr bwMode="auto">
            <a:xfrm>
              <a:off x="3120" y="1497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b="1">
                  <a:solidFill>
                    <a:srgbClr val="0000CC"/>
                  </a:solidFill>
                </a:rPr>
                <a:t>THẢI RA</a:t>
              </a:r>
            </a:p>
          </p:txBody>
        </p:sp>
      </p:grpSp>
      <p:sp>
        <p:nvSpPr>
          <p:cNvPr id="94257" name="Rectangle 49"/>
          <p:cNvSpPr>
            <a:spLocks noChangeArrowheads="1"/>
          </p:cNvSpPr>
          <p:nvPr/>
        </p:nvSpPr>
        <p:spPr bwMode="auto">
          <a:xfrm>
            <a:off x="5029200" y="28194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94256" name="Rectangle 48"/>
          <p:cNvSpPr>
            <a:spLocks noChangeArrowheads="1"/>
          </p:cNvSpPr>
          <p:nvPr/>
        </p:nvSpPr>
        <p:spPr bwMode="auto">
          <a:xfrm>
            <a:off x="457200" y="37338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94261" name="Text Box 53"/>
          <p:cNvSpPr txBox="1">
            <a:spLocks noChangeArrowheads="1"/>
          </p:cNvSpPr>
          <p:nvPr/>
        </p:nvSpPr>
        <p:spPr bwMode="auto">
          <a:xfrm>
            <a:off x="533400" y="5486400"/>
            <a:ext cx="6208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>
                <a:solidFill>
                  <a:srgbClr val="0000CC"/>
                </a:solidFill>
              </a:rPr>
              <a:t>Sơ đồ trao đổi chất giữa người với môi trường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780"/>
                            </p:stCondLst>
                            <p:childTnLst>
                              <p:par>
                                <p:cTn id="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94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94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280"/>
                            </p:stCondLst>
                            <p:childTnLst>
                              <p:par>
                                <p:cTn id="5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94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94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94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94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22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4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 nodeType="clickPar">
                      <p:stCondLst>
                        <p:cond delay="0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94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94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500"/>
                                        <p:tgtEl>
                                          <p:spTgt spid="94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22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4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94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228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94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 nodeType="clickPar">
                      <p:stCondLst>
                        <p:cond delay="0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94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234"/>
                  </p:tgtEl>
                </p:cond>
              </p:nextCondLst>
            </p:seq>
          </p:childTnLst>
        </p:cTn>
      </p:par>
    </p:tnLst>
    <p:bldLst>
      <p:bldP spid="94213" grpId="0"/>
      <p:bldP spid="94214" grpId="0"/>
      <p:bldP spid="94215" grpId="0" animBg="1"/>
      <p:bldP spid="94216" grpId="0" animBg="1"/>
      <p:bldP spid="94216" grpId="1" animBg="1"/>
      <p:bldP spid="94217" grpId="0" animBg="1"/>
      <p:bldP spid="94217" grpId="1" animBg="1"/>
      <p:bldP spid="94218" grpId="0" animBg="1"/>
      <p:bldP spid="94218" grpId="1" animBg="1"/>
      <p:bldP spid="94219" grpId="0" animBg="1"/>
      <p:bldP spid="94219" grpId="1" animBg="1"/>
      <p:bldP spid="94220" grpId="0" animBg="1"/>
      <p:bldP spid="94220" grpId="1" animBg="1"/>
      <p:bldP spid="94221" grpId="0" animBg="1"/>
      <p:bldP spid="94221" grpId="1" animBg="1"/>
      <p:bldP spid="94222" grpId="0" animBg="1"/>
      <p:bldP spid="94222" grpId="1" animBg="1"/>
      <p:bldP spid="94223" grpId="0" animBg="1"/>
      <p:bldP spid="94223" grpId="1" animBg="1"/>
      <p:bldP spid="94224" grpId="0" animBg="1"/>
      <p:bldP spid="94224" grpId="1" animBg="1"/>
      <p:bldP spid="94225" grpId="0" animBg="1"/>
      <p:bldP spid="94225" grpId="1" animBg="1"/>
      <p:bldP spid="94229" grpId="0" animBg="1"/>
      <p:bldP spid="94230" grpId="0" animBg="1"/>
      <p:bldP spid="94230" grpId="1" animBg="1"/>
      <p:bldP spid="94257" grpId="0" animBg="1"/>
      <p:bldP spid="94257" grpId="1" animBg="1"/>
      <p:bldP spid="94256" grpId="0" animBg="1"/>
      <p:bldP spid="94256" grpId="1" animBg="1"/>
      <p:bldP spid="942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819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4: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Những cơ quan nào trực tiếp thực hiện quá trình trao đổi chất giữa cơ thể với môi trường?</a:t>
            </a:r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41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42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43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44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45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46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47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48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49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5250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5251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5252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5253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5254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496888" y="27876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Tiêu hóa, hô hấp, tuần hoàn?</a:t>
            </a:r>
          </a:p>
        </p:txBody>
      </p:sp>
      <p:sp>
        <p:nvSpPr>
          <p:cNvPr id="95256" name="Text Box 24"/>
          <p:cNvSpPr txBox="1">
            <a:spLocks noChangeArrowheads="1"/>
          </p:cNvSpPr>
          <p:nvPr/>
        </p:nvSpPr>
        <p:spPr bwMode="auto">
          <a:xfrm>
            <a:off x="496888" y="34893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Tiêu hóa, hô hấp, bài tiết?</a:t>
            </a: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496888" y="41910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Bài tiết, hô hấp, tuần hoàn?</a:t>
            </a:r>
          </a:p>
        </p:txBody>
      </p:sp>
      <p:sp>
        <p:nvSpPr>
          <p:cNvPr id="95258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8218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38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5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5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42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52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52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4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5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5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5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5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5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5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5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95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95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52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5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95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58"/>
                  </p:tgtEl>
                </p:cond>
              </p:nextCondLst>
            </p:seq>
          </p:childTnLst>
        </p:cTn>
      </p:par>
    </p:tnLst>
    <p:bldLst>
      <p:bldP spid="95237" grpId="0"/>
      <p:bldP spid="95238" grpId="0"/>
      <p:bldP spid="95239" grpId="0" animBg="1"/>
      <p:bldP spid="95240" grpId="0" animBg="1"/>
      <p:bldP spid="95240" grpId="1" animBg="1"/>
      <p:bldP spid="95241" grpId="0" animBg="1"/>
      <p:bldP spid="95241" grpId="1" animBg="1"/>
      <p:bldP spid="95242" grpId="0" animBg="1"/>
      <p:bldP spid="95242" grpId="1" animBg="1"/>
      <p:bldP spid="95243" grpId="0" animBg="1"/>
      <p:bldP spid="95243" grpId="1" animBg="1"/>
      <p:bldP spid="95244" grpId="0" animBg="1"/>
      <p:bldP spid="95244" grpId="1" animBg="1"/>
      <p:bldP spid="95245" grpId="0" animBg="1"/>
      <p:bldP spid="95245" grpId="1" animBg="1"/>
      <p:bldP spid="95246" grpId="0" animBg="1"/>
      <p:bldP spid="95246" grpId="1" animBg="1"/>
      <p:bldP spid="95247" grpId="0" animBg="1"/>
      <p:bldP spid="95247" grpId="1" animBg="1"/>
      <p:bldP spid="95248" grpId="0" animBg="1"/>
      <p:bldP spid="95248" grpId="1" animBg="1"/>
      <p:bldP spid="95249" grpId="0" animBg="1"/>
      <p:bldP spid="95249" grpId="1" animBg="1"/>
      <p:bldP spid="95253" grpId="0" animBg="1"/>
      <p:bldP spid="95254" grpId="0" animBg="1"/>
      <p:bldP spid="95254" grpId="1" animBg="1"/>
      <p:bldP spid="95255" grpId="0"/>
      <p:bldP spid="95256" grpId="0"/>
      <p:bldP spid="95256" grpId="1"/>
      <p:bldP spid="952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9219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5: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Hoàn thành phần còn thiếu trong sơ đồ:</a:t>
            </a:r>
          </a:p>
        </p:txBody>
      </p:sp>
      <p:sp>
        <p:nvSpPr>
          <p:cNvPr id="97287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88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89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90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91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92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93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94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95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96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97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7298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7299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7300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7301" name="WordArt 21"/>
          <p:cNvSpPr>
            <a:spLocks noChangeArrowheads="1" noChangeShapeType="1" noTextEdit="1"/>
          </p:cNvSpPr>
          <p:nvPr/>
        </p:nvSpPr>
        <p:spPr bwMode="auto">
          <a:xfrm>
            <a:off x="838200" y="62484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7302" name="WordArt 22"/>
          <p:cNvSpPr>
            <a:spLocks noChangeArrowheads="1" noChangeShapeType="1" noTextEdit="1"/>
          </p:cNvSpPr>
          <p:nvPr/>
        </p:nvSpPr>
        <p:spPr bwMode="auto">
          <a:xfrm>
            <a:off x="838200" y="62484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7303" name="AutoShape 23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239" name="AutoShape 2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9240" name="Group 68"/>
          <p:cNvGrpSpPr>
            <a:grpSpLocks/>
          </p:cNvGrpSpPr>
          <p:nvPr/>
        </p:nvGrpSpPr>
        <p:grpSpPr bwMode="auto">
          <a:xfrm>
            <a:off x="152400" y="2209800"/>
            <a:ext cx="7286625" cy="3810000"/>
            <a:chOff x="96" y="1392"/>
            <a:chExt cx="4590" cy="2400"/>
          </a:xfrm>
        </p:grpSpPr>
        <p:sp>
          <p:nvSpPr>
            <p:cNvPr id="9244" name="Rectangle 26"/>
            <p:cNvSpPr>
              <a:spLocks noChangeArrowheads="1"/>
            </p:cNvSpPr>
            <p:nvPr/>
          </p:nvSpPr>
          <p:spPr bwMode="auto">
            <a:xfrm>
              <a:off x="576" y="1707"/>
              <a:ext cx="768" cy="2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b="1">
                  <a:solidFill>
                    <a:schemeClr val="accent2"/>
                  </a:solidFill>
                </a:rPr>
                <a:t>Tiêu hóa</a:t>
              </a:r>
            </a:p>
          </p:txBody>
        </p:sp>
        <p:sp>
          <p:nvSpPr>
            <p:cNvPr id="9245" name="Rectangle 27"/>
            <p:cNvSpPr>
              <a:spLocks noChangeArrowheads="1"/>
            </p:cNvSpPr>
            <p:nvPr/>
          </p:nvSpPr>
          <p:spPr bwMode="auto">
            <a:xfrm>
              <a:off x="96" y="2343"/>
              <a:ext cx="528" cy="24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1600"/>
                <a:t>Phân</a:t>
              </a:r>
            </a:p>
          </p:txBody>
        </p:sp>
        <p:sp>
          <p:nvSpPr>
            <p:cNvPr id="9246" name="Rectangle 28"/>
            <p:cNvSpPr>
              <a:spLocks noChangeArrowheads="1"/>
            </p:cNvSpPr>
            <p:nvPr/>
          </p:nvSpPr>
          <p:spPr bwMode="auto">
            <a:xfrm>
              <a:off x="1043" y="3159"/>
              <a:ext cx="1429" cy="3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b="1">
                  <a:solidFill>
                    <a:schemeClr val="accent2"/>
                  </a:solidFill>
                </a:rPr>
                <a:t>Tất cả các</a:t>
              </a:r>
            </a:p>
            <a:p>
              <a:pPr algn="ctr"/>
              <a:r>
                <a:rPr lang="en-US" altLang="en-US" b="1">
                  <a:solidFill>
                    <a:schemeClr val="accent2"/>
                  </a:solidFill>
                </a:rPr>
                <a:t>Cơ quan của cơ thể</a:t>
              </a:r>
            </a:p>
          </p:txBody>
        </p:sp>
        <p:sp>
          <p:nvSpPr>
            <p:cNvPr id="9247" name="Rectangle 29"/>
            <p:cNvSpPr>
              <a:spLocks noChangeArrowheads="1"/>
            </p:cNvSpPr>
            <p:nvPr/>
          </p:nvSpPr>
          <p:spPr bwMode="auto">
            <a:xfrm>
              <a:off x="3168" y="1707"/>
              <a:ext cx="768" cy="2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b="1">
                  <a:solidFill>
                    <a:schemeClr val="accent2"/>
                  </a:solidFill>
                </a:rPr>
                <a:t>Hô hấp</a:t>
              </a:r>
            </a:p>
          </p:txBody>
        </p:sp>
        <p:sp>
          <p:nvSpPr>
            <p:cNvPr id="9248" name="Rectangle 31"/>
            <p:cNvSpPr>
              <a:spLocks noChangeArrowheads="1"/>
            </p:cNvSpPr>
            <p:nvPr/>
          </p:nvSpPr>
          <p:spPr bwMode="auto">
            <a:xfrm>
              <a:off x="2592" y="3207"/>
              <a:ext cx="768" cy="2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b="1">
                  <a:solidFill>
                    <a:schemeClr val="accent2"/>
                  </a:solidFill>
                </a:rPr>
                <a:t>Bài tiết</a:t>
              </a:r>
            </a:p>
          </p:txBody>
        </p:sp>
        <p:sp>
          <p:nvSpPr>
            <p:cNvPr id="9249" name="Rectangle 32"/>
            <p:cNvSpPr>
              <a:spLocks noChangeArrowheads="1"/>
            </p:cNvSpPr>
            <p:nvPr/>
          </p:nvSpPr>
          <p:spPr bwMode="auto">
            <a:xfrm>
              <a:off x="1824" y="2352"/>
              <a:ext cx="96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b="1">
                  <a:solidFill>
                    <a:schemeClr val="accent2"/>
                  </a:solidFill>
                </a:rPr>
                <a:t>Tuần hoàn</a:t>
              </a:r>
            </a:p>
          </p:txBody>
        </p:sp>
        <p:sp>
          <p:nvSpPr>
            <p:cNvPr id="9250" name="Line 33"/>
            <p:cNvSpPr>
              <a:spLocks noChangeShapeType="1"/>
            </p:cNvSpPr>
            <p:nvPr/>
          </p:nvSpPr>
          <p:spPr bwMode="auto">
            <a:xfrm>
              <a:off x="862" y="1956"/>
              <a:ext cx="2" cy="4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4"/>
            <p:cNvSpPr>
              <a:spLocks noChangeShapeType="1"/>
            </p:cNvSpPr>
            <p:nvPr/>
          </p:nvSpPr>
          <p:spPr bwMode="auto">
            <a:xfrm>
              <a:off x="1056" y="2448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35"/>
            <p:cNvSpPr>
              <a:spLocks noChangeShapeType="1"/>
            </p:cNvSpPr>
            <p:nvPr/>
          </p:nvSpPr>
          <p:spPr bwMode="auto">
            <a:xfrm>
              <a:off x="624" y="24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Text Box 39"/>
            <p:cNvSpPr txBox="1">
              <a:spLocks noChangeArrowheads="1"/>
            </p:cNvSpPr>
            <p:nvPr/>
          </p:nvSpPr>
          <p:spPr bwMode="auto">
            <a:xfrm>
              <a:off x="144" y="1392"/>
              <a:ext cx="15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Thức ăn-Nước uống</a:t>
              </a:r>
            </a:p>
          </p:txBody>
        </p:sp>
        <p:sp>
          <p:nvSpPr>
            <p:cNvPr id="9254" name="Text Box 40"/>
            <p:cNvSpPr txBox="1">
              <a:spLocks noChangeArrowheads="1"/>
            </p:cNvSpPr>
            <p:nvPr/>
          </p:nvSpPr>
          <p:spPr bwMode="auto">
            <a:xfrm>
              <a:off x="2948" y="1392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Không khí</a:t>
              </a:r>
            </a:p>
          </p:txBody>
        </p:sp>
        <p:sp>
          <p:nvSpPr>
            <p:cNvPr id="9255" name="Text Box 43"/>
            <p:cNvSpPr txBox="1">
              <a:spLocks noChangeArrowheads="1"/>
            </p:cNvSpPr>
            <p:nvPr/>
          </p:nvSpPr>
          <p:spPr bwMode="auto">
            <a:xfrm>
              <a:off x="336" y="3542"/>
              <a:ext cx="39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>
                  <a:solidFill>
                    <a:srgbClr val="0000CC"/>
                  </a:solidFill>
                </a:rPr>
                <a:t>Sơ đồ trao đổi chất bên trong cơ thể người</a:t>
              </a:r>
            </a:p>
          </p:txBody>
        </p:sp>
        <p:sp>
          <p:nvSpPr>
            <p:cNvPr id="9256" name="Line 45"/>
            <p:cNvSpPr>
              <a:spLocks noChangeShapeType="1"/>
            </p:cNvSpPr>
            <p:nvPr/>
          </p:nvSpPr>
          <p:spPr bwMode="auto">
            <a:xfrm flipH="1">
              <a:off x="3470" y="1956"/>
              <a:ext cx="6" cy="4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46"/>
            <p:cNvSpPr>
              <a:spLocks noChangeShapeType="1"/>
            </p:cNvSpPr>
            <p:nvPr/>
          </p:nvSpPr>
          <p:spPr bwMode="auto">
            <a:xfrm>
              <a:off x="3742" y="2455"/>
              <a:ext cx="2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48"/>
            <p:cNvSpPr>
              <a:spLocks noChangeShapeType="1"/>
            </p:cNvSpPr>
            <p:nvPr/>
          </p:nvSpPr>
          <p:spPr bwMode="auto">
            <a:xfrm>
              <a:off x="3742" y="1956"/>
              <a:ext cx="5" cy="4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49"/>
            <p:cNvSpPr>
              <a:spLocks noChangeShapeType="1"/>
            </p:cNvSpPr>
            <p:nvPr/>
          </p:nvSpPr>
          <p:spPr bwMode="auto">
            <a:xfrm>
              <a:off x="2784" y="2544"/>
              <a:ext cx="82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50"/>
            <p:cNvSpPr>
              <a:spLocks noChangeShapeType="1"/>
            </p:cNvSpPr>
            <p:nvPr/>
          </p:nvSpPr>
          <p:spPr bwMode="auto">
            <a:xfrm>
              <a:off x="3606" y="1956"/>
              <a:ext cx="0" cy="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51"/>
            <p:cNvSpPr>
              <a:spLocks noChangeShapeType="1"/>
            </p:cNvSpPr>
            <p:nvPr/>
          </p:nvSpPr>
          <p:spPr bwMode="auto">
            <a:xfrm>
              <a:off x="1859" y="2592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Line 52"/>
            <p:cNvSpPr>
              <a:spLocks noChangeShapeType="1"/>
            </p:cNvSpPr>
            <p:nvPr/>
          </p:nvSpPr>
          <p:spPr bwMode="auto">
            <a:xfrm>
              <a:off x="1968" y="2592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Rectangle 53"/>
            <p:cNvSpPr>
              <a:spLocks noChangeArrowheads="1"/>
            </p:cNvSpPr>
            <p:nvPr/>
          </p:nvSpPr>
          <p:spPr bwMode="auto">
            <a:xfrm>
              <a:off x="3792" y="3120"/>
              <a:ext cx="672" cy="345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1600"/>
                <a:t>Nước tiểu</a:t>
              </a:r>
            </a:p>
            <a:p>
              <a:pPr algn="ctr"/>
              <a:r>
                <a:rPr lang="en-US" altLang="en-US" sz="1600"/>
                <a:t>Mồ hôi</a:t>
              </a:r>
            </a:p>
          </p:txBody>
        </p:sp>
        <p:sp>
          <p:nvSpPr>
            <p:cNvPr id="9264" name="Line 54"/>
            <p:cNvSpPr>
              <a:spLocks noChangeShapeType="1"/>
            </p:cNvSpPr>
            <p:nvPr/>
          </p:nvSpPr>
          <p:spPr bwMode="auto">
            <a:xfrm>
              <a:off x="3360" y="3312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Line 55"/>
            <p:cNvSpPr>
              <a:spLocks noChangeShapeType="1"/>
            </p:cNvSpPr>
            <p:nvPr/>
          </p:nvSpPr>
          <p:spPr bwMode="auto">
            <a:xfrm>
              <a:off x="2744" y="259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Rectangle 56"/>
            <p:cNvSpPr>
              <a:spLocks noChangeArrowheads="1"/>
            </p:cNvSpPr>
            <p:nvPr/>
          </p:nvSpPr>
          <p:spPr bwMode="auto">
            <a:xfrm>
              <a:off x="1066" y="2073"/>
              <a:ext cx="672" cy="33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1600"/>
                <a:t>Chất</a:t>
              </a:r>
            </a:p>
            <a:p>
              <a:pPr algn="ctr"/>
              <a:r>
                <a:rPr lang="en-US" altLang="en-US" sz="1600"/>
                <a:t>Dinh dưỡng</a:t>
              </a:r>
            </a:p>
          </p:txBody>
        </p:sp>
        <p:sp>
          <p:nvSpPr>
            <p:cNvPr id="9267" name="Rectangle 57"/>
            <p:cNvSpPr>
              <a:spLocks noChangeArrowheads="1"/>
            </p:cNvSpPr>
            <p:nvPr/>
          </p:nvSpPr>
          <p:spPr bwMode="auto">
            <a:xfrm>
              <a:off x="1142" y="2736"/>
              <a:ext cx="672" cy="33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1600"/>
                <a:t>Ô xi - Chất</a:t>
              </a:r>
            </a:p>
            <a:p>
              <a:pPr algn="ctr"/>
              <a:r>
                <a:rPr lang="en-US" altLang="en-US" sz="1600"/>
                <a:t>Dinh dưỡng</a:t>
              </a:r>
            </a:p>
          </p:txBody>
        </p:sp>
        <p:sp>
          <p:nvSpPr>
            <p:cNvPr id="9268" name="Rectangle 58"/>
            <p:cNvSpPr>
              <a:spLocks noChangeArrowheads="1"/>
            </p:cNvSpPr>
            <p:nvPr/>
          </p:nvSpPr>
          <p:spPr bwMode="auto">
            <a:xfrm>
              <a:off x="1995" y="2736"/>
              <a:ext cx="672" cy="33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1600"/>
                <a:t>Các bô níc</a:t>
              </a:r>
            </a:p>
            <a:p>
              <a:pPr algn="ctr"/>
              <a:r>
                <a:rPr lang="en-US" altLang="en-US" sz="1600"/>
                <a:t>Chất thải</a:t>
              </a:r>
            </a:p>
          </p:txBody>
        </p:sp>
        <p:sp>
          <p:nvSpPr>
            <p:cNvPr id="9269" name="Rectangle 59"/>
            <p:cNvSpPr>
              <a:spLocks noChangeArrowheads="1"/>
            </p:cNvSpPr>
            <p:nvPr/>
          </p:nvSpPr>
          <p:spPr bwMode="auto">
            <a:xfrm>
              <a:off x="2767" y="2928"/>
              <a:ext cx="672" cy="19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1600"/>
                <a:t>Chất thải</a:t>
              </a:r>
            </a:p>
          </p:txBody>
        </p:sp>
        <p:sp>
          <p:nvSpPr>
            <p:cNvPr id="9270" name="Rectangle 60"/>
            <p:cNvSpPr>
              <a:spLocks noChangeArrowheads="1"/>
            </p:cNvSpPr>
            <p:nvPr/>
          </p:nvSpPr>
          <p:spPr bwMode="auto">
            <a:xfrm>
              <a:off x="4014" y="2304"/>
              <a:ext cx="672" cy="28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1600"/>
                <a:t>Khí </a:t>
              </a:r>
            </a:p>
            <a:p>
              <a:pPr algn="ctr"/>
              <a:r>
                <a:rPr lang="en-US" altLang="en-US" sz="1600"/>
                <a:t>các bô níc</a:t>
              </a:r>
            </a:p>
          </p:txBody>
        </p:sp>
        <p:sp>
          <p:nvSpPr>
            <p:cNvPr id="9271" name="Rectangle 61"/>
            <p:cNvSpPr>
              <a:spLocks noChangeArrowheads="1"/>
            </p:cNvSpPr>
            <p:nvPr/>
          </p:nvSpPr>
          <p:spPr bwMode="auto">
            <a:xfrm>
              <a:off x="2876" y="2217"/>
              <a:ext cx="480" cy="19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1600"/>
                <a:t>Ô xi</a:t>
              </a:r>
            </a:p>
          </p:txBody>
        </p:sp>
        <p:sp>
          <p:nvSpPr>
            <p:cNvPr id="9272" name="Rectangle 62"/>
            <p:cNvSpPr>
              <a:spLocks noChangeArrowheads="1"/>
            </p:cNvSpPr>
            <p:nvPr/>
          </p:nvSpPr>
          <p:spPr bwMode="auto">
            <a:xfrm>
              <a:off x="2880" y="2568"/>
              <a:ext cx="672" cy="19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sz="1600"/>
                <a:t>Các bô níc</a:t>
              </a:r>
            </a:p>
          </p:txBody>
        </p:sp>
        <p:sp>
          <p:nvSpPr>
            <p:cNvPr id="9273" name="Line 63"/>
            <p:cNvSpPr>
              <a:spLocks noChangeShapeType="1"/>
            </p:cNvSpPr>
            <p:nvPr/>
          </p:nvSpPr>
          <p:spPr bwMode="auto">
            <a:xfrm>
              <a:off x="1043" y="1956"/>
              <a:ext cx="0" cy="4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Line 65"/>
            <p:cNvSpPr>
              <a:spLocks noChangeShapeType="1"/>
            </p:cNvSpPr>
            <p:nvPr/>
          </p:nvSpPr>
          <p:spPr bwMode="auto">
            <a:xfrm>
              <a:off x="952" y="1570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Line 66"/>
            <p:cNvSpPr>
              <a:spLocks noChangeShapeType="1"/>
            </p:cNvSpPr>
            <p:nvPr/>
          </p:nvSpPr>
          <p:spPr bwMode="auto">
            <a:xfrm>
              <a:off x="3560" y="1570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Line 67"/>
            <p:cNvSpPr>
              <a:spLocks noChangeShapeType="1"/>
            </p:cNvSpPr>
            <p:nvPr/>
          </p:nvSpPr>
          <p:spPr bwMode="auto">
            <a:xfrm>
              <a:off x="2789" y="2455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21" name="Rectangle 41"/>
          <p:cNvSpPr>
            <a:spLocks noChangeArrowheads="1"/>
          </p:cNvSpPr>
          <p:nvPr/>
        </p:nvSpPr>
        <p:spPr bwMode="auto">
          <a:xfrm>
            <a:off x="4103688" y="5084763"/>
            <a:ext cx="1223962" cy="396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0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97349" name="Rectangle 69"/>
          <p:cNvSpPr>
            <a:spLocks noChangeArrowheads="1"/>
          </p:cNvSpPr>
          <p:nvPr/>
        </p:nvSpPr>
        <p:spPr bwMode="auto">
          <a:xfrm>
            <a:off x="900113" y="2708275"/>
            <a:ext cx="1223962" cy="396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0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97350" name="Rectangle 70"/>
          <p:cNvSpPr>
            <a:spLocks noChangeArrowheads="1"/>
          </p:cNvSpPr>
          <p:nvPr/>
        </p:nvSpPr>
        <p:spPr bwMode="auto">
          <a:xfrm>
            <a:off x="4535488" y="3500438"/>
            <a:ext cx="792162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000">
                <a:solidFill>
                  <a:schemeClr val="accent2"/>
                </a:solidFill>
              </a:rPr>
              <a:t>2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9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7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298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97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 nodeType="clickPar">
                      <p:stCondLst>
                        <p:cond delay="0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97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97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97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29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7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300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97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3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303"/>
                  </p:tgtEl>
                </p:cond>
              </p:nextCondLst>
            </p:seq>
          </p:childTnLst>
        </p:cTn>
      </p:par>
    </p:tnLst>
    <p:bldLst>
      <p:bldP spid="97285" grpId="0"/>
      <p:bldP spid="97286" grpId="0"/>
      <p:bldP spid="97287" grpId="0" animBg="1"/>
      <p:bldP spid="97288" grpId="0" animBg="1"/>
      <p:bldP spid="97288" grpId="1" animBg="1"/>
      <p:bldP spid="97289" grpId="0" animBg="1"/>
      <p:bldP spid="97289" grpId="1" animBg="1"/>
      <p:bldP spid="97290" grpId="0" animBg="1"/>
      <p:bldP spid="97290" grpId="1" animBg="1"/>
      <p:bldP spid="97291" grpId="0" animBg="1"/>
      <p:bldP spid="97291" grpId="1" animBg="1"/>
      <p:bldP spid="97292" grpId="0" animBg="1"/>
      <p:bldP spid="97292" grpId="1" animBg="1"/>
      <p:bldP spid="97293" grpId="0" animBg="1"/>
      <p:bldP spid="97293" grpId="1" animBg="1"/>
      <p:bldP spid="97294" grpId="0" animBg="1"/>
      <p:bldP spid="97294" grpId="1" animBg="1"/>
      <p:bldP spid="97295" grpId="0" animBg="1"/>
      <p:bldP spid="97295" grpId="1" animBg="1"/>
      <p:bldP spid="97296" grpId="0" animBg="1"/>
      <p:bldP spid="97296" grpId="1" animBg="1"/>
      <p:bldP spid="97297" grpId="0" animBg="1"/>
      <p:bldP spid="97297" grpId="1" animBg="1"/>
      <p:bldP spid="97301" grpId="0" animBg="1"/>
      <p:bldP spid="97302" grpId="0" animBg="1"/>
      <p:bldP spid="97302" grpId="1" animBg="1"/>
      <p:bldP spid="97321" grpId="0" animBg="1"/>
      <p:bldP spid="97321" grpId="1" animBg="1"/>
      <p:bldP spid="97349" grpId="0" animBg="1"/>
      <p:bldP spid="97349" grpId="1" animBg="1"/>
      <p:bldP spid="97350" grpId="0" animBg="1"/>
      <p:bldP spid="9735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u="sng">
                <a:solidFill>
                  <a:srgbClr val="0000CC"/>
                </a:solidFill>
              </a:rPr>
              <a:t>CÂU 6:</a:t>
            </a: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Hãy chọn nhóm thức ăn chứa nhiều chất bột đường?</a:t>
            </a:r>
          </a:p>
        </p:txBody>
      </p:sp>
      <p:sp>
        <p:nvSpPr>
          <p:cNvPr id="96263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64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65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2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66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3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67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4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68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5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69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6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70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7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71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8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72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9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73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5400" b="1">
                <a:solidFill>
                  <a:srgbClr val="0000CC"/>
                </a:solidFill>
              </a:rPr>
              <a:t>10</a:t>
            </a:r>
            <a:endParaRPr lang="vi-VN" altLang="en-US" sz="5400" b="1">
              <a:solidFill>
                <a:srgbClr val="0000CC"/>
              </a:solidFill>
            </a:endParaRPr>
          </a:p>
        </p:txBody>
      </p:sp>
      <p:sp>
        <p:nvSpPr>
          <p:cNvPr id="96274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BẮT ĐẦU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6275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Đ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6276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S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96277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6278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6279" name="Text Box 23"/>
          <p:cNvSpPr txBox="1">
            <a:spLocks noChangeArrowheads="1"/>
          </p:cNvSpPr>
          <p:nvPr/>
        </p:nvSpPr>
        <p:spPr bwMode="auto">
          <a:xfrm>
            <a:off x="496888" y="282733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a/ Gạo, bắp, khoai tây, bánh mì, khoai lang.</a:t>
            </a:r>
          </a:p>
        </p:txBody>
      </p:sp>
      <p:sp>
        <p:nvSpPr>
          <p:cNvPr id="96280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b/ Cá, thịt gà, đậu nành, tôm, cua.</a:t>
            </a:r>
          </a:p>
        </p:txBody>
      </p:sp>
      <p:sp>
        <p:nvSpPr>
          <p:cNvPr id="96281" name="Text Box 25"/>
          <p:cNvSpPr txBox="1">
            <a:spLocks noChangeArrowheads="1"/>
          </p:cNvSpPr>
          <p:nvPr/>
        </p:nvSpPr>
        <p:spPr bwMode="auto">
          <a:xfrm>
            <a:off x="496888" y="38242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c/ Lạc, mè, mỡ lợn, dừa.</a:t>
            </a:r>
          </a:p>
        </p:txBody>
      </p:sp>
      <p:sp>
        <p:nvSpPr>
          <p:cNvPr id="96282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bg1"/>
                </a:solidFill>
              </a:rPr>
              <a:t>X</a:t>
            </a:r>
            <a:endParaRPr lang="vi-VN" altLang="en-US" b="1">
              <a:solidFill>
                <a:schemeClr val="bg1"/>
              </a:solidFill>
            </a:endParaRPr>
          </a:p>
        </p:txBody>
      </p:sp>
      <p:sp>
        <p:nvSpPr>
          <p:cNvPr id="10266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503238" y="43402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d/ Rau cải, cà rốt, thanh long, khế, thơm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6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6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6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6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6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74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6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6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96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96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96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274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6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27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6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96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27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96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96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282"/>
                  </p:tgtEl>
                </p:cond>
              </p:nextCondLst>
            </p:seq>
          </p:childTnLst>
        </p:cTn>
      </p:par>
    </p:tnLst>
    <p:bldLst>
      <p:bldP spid="96261" grpId="0"/>
      <p:bldP spid="96262" grpId="0"/>
      <p:bldP spid="96263" grpId="0" animBg="1"/>
      <p:bldP spid="96264" grpId="0" animBg="1"/>
      <p:bldP spid="96264" grpId="1" animBg="1"/>
      <p:bldP spid="96265" grpId="0" animBg="1"/>
      <p:bldP spid="96265" grpId="1" animBg="1"/>
      <p:bldP spid="96266" grpId="0" animBg="1"/>
      <p:bldP spid="96266" grpId="1" animBg="1"/>
      <p:bldP spid="96267" grpId="0" animBg="1"/>
      <p:bldP spid="96267" grpId="1" animBg="1"/>
      <p:bldP spid="96268" grpId="0" animBg="1"/>
      <p:bldP spid="96268" grpId="1" animBg="1"/>
      <p:bldP spid="96269" grpId="0" animBg="1"/>
      <p:bldP spid="96269" grpId="1" animBg="1"/>
      <p:bldP spid="96270" grpId="0" animBg="1"/>
      <p:bldP spid="96270" grpId="1" animBg="1"/>
      <p:bldP spid="96271" grpId="0" animBg="1"/>
      <p:bldP spid="96271" grpId="1" animBg="1"/>
      <p:bldP spid="96272" grpId="0" animBg="1"/>
      <p:bldP spid="96272" grpId="1" animBg="1"/>
      <p:bldP spid="96273" grpId="0" animBg="1"/>
      <p:bldP spid="96273" grpId="1" animBg="1"/>
      <p:bldP spid="96277" grpId="0" animBg="1"/>
      <p:bldP spid="96278" grpId="0" animBg="1"/>
      <p:bldP spid="96278" grpId="1" animBg="1"/>
      <p:bldP spid="96279" grpId="0"/>
      <p:bldP spid="96279" grpId="1"/>
      <p:bldP spid="96280" grpId="0"/>
      <p:bldP spid="96281" grpId="0"/>
      <p:bldP spid="9628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2262</Words>
  <Application>Microsoft Office PowerPoint</Application>
  <PresentationFormat>On-screen Show (4:3)</PresentationFormat>
  <Paragraphs>699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CSTeam</cp:lastModifiedBy>
  <cp:revision>203</cp:revision>
  <dcterms:created xsi:type="dcterms:W3CDTF">2010-03-09T11:06:52Z</dcterms:created>
  <dcterms:modified xsi:type="dcterms:W3CDTF">2016-06-29T08:33:54Z</dcterms:modified>
</cp:coreProperties>
</file>